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340" r:id="rId3"/>
    <p:sldId id="341" r:id="rId4"/>
    <p:sldId id="379" r:id="rId5"/>
    <p:sldId id="342" r:id="rId6"/>
    <p:sldId id="343" r:id="rId7"/>
    <p:sldId id="344" r:id="rId8"/>
    <p:sldId id="346" r:id="rId9"/>
    <p:sldId id="347" r:id="rId10"/>
    <p:sldId id="348" r:id="rId11"/>
    <p:sldId id="349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61" r:id="rId30"/>
    <p:sldId id="362" r:id="rId31"/>
    <p:sldId id="364" r:id="rId32"/>
    <p:sldId id="363" r:id="rId33"/>
    <p:sldId id="373" r:id="rId34"/>
    <p:sldId id="372" r:id="rId35"/>
    <p:sldId id="37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FF"/>
    <a:srgbClr val="B48FFF"/>
    <a:srgbClr val="0066FF"/>
    <a:srgbClr val="3333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1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Title -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élogramme 14"/>
          <p:cNvSpPr/>
          <p:nvPr userDrawn="1"/>
        </p:nvSpPr>
        <p:spPr>
          <a:xfrm>
            <a:off x="5516878" y="-19357"/>
            <a:ext cx="6685281" cy="6887516"/>
          </a:xfrm>
          <a:prstGeom prst="parallelogram">
            <a:avLst>
              <a:gd name="adj" fmla="val 77865"/>
            </a:avLst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  <p:pic>
        <p:nvPicPr>
          <p:cNvPr id="35846" name="Picture 6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7"/>
          <a:stretch/>
        </p:blipFill>
        <p:spPr bwMode="auto">
          <a:xfrm flipH="1">
            <a:off x="5515428" y="-27517"/>
            <a:ext cx="6676571" cy="6908801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1638300" y="6597578"/>
            <a:ext cx="3868419" cy="2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AU" altLang="fr-FR" sz="1467" b="1" dirty="0">
                <a:solidFill>
                  <a:srgbClr val="003399"/>
                </a:solidFill>
              </a:rPr>
              <a:t>FTI Project - https://smartec.dev-jdc.fr/</a:t>
            </a:r>
          </a:p>
        </p:txBody>
      </p:sp>
      <p:sp>
        <p:nvSpPr>
          <p:cNvPr id="6" name="Demi-cadre 5"/>
          <p:cNvSpPr/>
          <p:nvPr/>
        </p:nvSpPr>
        <p:spPr bwMode="auto">
          <a:xfrm>
            <a:off x="402167" y="2027960"/>
            <a:ext cx="516467" cy="527051"/>
          </a:xfrm>
          <a:prstGeom prst="halfFrame">
            <a:avLst>
              <a:gd name="adj1" fmla="val 12269"/>
              <a:gd name="adj2" fmla="val 100000"/>
            </a:avLst>
          </a:prstGeom>
          <a:solidFill>
            <a:srgbClr val="AC0000"/>
          </a:solidFill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02168" y="2027960"/>
            <a:ext cx="6594928" cy="2249368"/>
          </a:xfrm>
        </p:spPr>
        <p:txBody>
          <a:bodyPr/>
          <a:lstStyle>
            <a:lvl1pPr marL="355591" indent="0" algn="l">
              <a:tabLst>
                <a:tab pos="5981550" algn="l"/>
              </a:tabLst>
              <a:defRPr sz="3467" cap="all" baseline="0">
                <a:solidFill>
                  <a:srgbClr val="AC0000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22798" y="4384953"/>
            <a:ext cx="6557364" cy="379656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1" cap="none" baseline="0">
                <a:solidFill>
                  <a:srgbClr val="003399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Subtile</a:t>
            </a:r>
            <a:endParaRPr lang="en-GB" noProof="0" dirty="0"/>
          </a:p>
        </p:txBody>
      </p:sp>
      <p:pic>
        <p:nvPicPr>
          <p:cNvPr id="35843" name="Picture 3" descr="Y:\LTCA\Thématique Microsystems et fonctions RF\Projet SMARTEC\Kick-off Meeting\Imags\IMG_653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1" t="7461" r="16742" b="4980"/>
          <a:stretch/>
        </p:blipFill>
        <p:spPr bwMode="auto">
          <a:xfrm flipH="1">
            <a:off x="6083300" y="-29516"/>
            <a:ext cx="6106792" cy="6904567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r="12413"/>
          <a:stretch>
            <a:fillRect/>
          </a:stretch>
        </p:blipFill>
        <p:spPr bwMode="auto">
          <a:xfrm>
            <a:off x="41823" y="85954"/>
            <a:ext cx="2160927" cy="152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Image 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1" y="85953"/>
            <a:ext cx="4702236" cy="152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Demi-cadre 22"/>
          <p:cNvSpPr/>
          <p:nvPr userDrawn="1"/>
        </p:nvSpPr>
        <p:spPr bwMode="auto">
          <a:xfrm flipH="1" flipV="1">
            <a:off x="6480628" y="3652719"/>
            <a:ext cx="516467" cy="527051"/>
          </a:xfrm>
          <a:prstGeom prst="halfFrame">
            <a:avLst>
              <a:gd name="adj1" fmla="val 12269"/>
              <a:gd name="adj2" fmla="val 100000"/>
            </a:avLst>
          </a:prstGeom>
          <a:solidFill>
            <a:srgbClr val="AC0000"/>
          </a:solidFill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latin typeface="+mn-lt"/>
              <a:cs typeface="+mn-cs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5620731"/>
            <a:ext cx="5395851" cy="1101731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  <a:effectLst>
            <a:outerShdw blurRad="50800" dist="1524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Connecteur droit 7"/>
          <p:cNvCxnSpPr>
            <a:endCxn id="5" idx="1"/>
          </p:cNvCxnSpPr>
          <p:nvPr userDrawn="1"/>
        </p:nvCxnSpPr>
        <p:spPr>
          <a:xfrm>
            <a:off x="1" y="6727789"/>
            <a:ext cx="1638300" cy="0"/>
          </a:xfrm>
          <a:prstGeom prst="line">
            <a:avLst/>
          </a:prstGeom>
          <a:ln w="28575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51"/>
          <p:cNvSpPr>
            <a:spLocks noGrp="1" noChangeArrowheads="1"/>
          </p:cNvSpPr>
          <p:nvPr>
            <p:ph type="dt" sz="half" idx="10"/>
          </p:nvPr>
        </p:nvSpPr>
        <p:spPr bwMode="auto">
          <a:xfrm rot="10801490">
            <a:off x="-29423" y="2039261"/>
            <a:ext cx="323851" cy="3581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eaVert" wrap="square" lIns="91440" tIns="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200" b="0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 dirty="0"/>
              <a:t>xxx </a:t>
            </a:r>
            <a:r>
              <a:rPr lang="de-DE" dirty="0" err="1"/>
              <a:t>xxx</a:t>
            </a:r>
            <a:r>
              <a:rPr lang="de-DE" dirty="0"/>
              <a:t> Meeting | xx.xx.2019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7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/>
          </p:nvPr>
        </p:nvSpPr>
        <p:spPr bwMode="auto">
          <a:xfrm>
            <a:off x="239184" y="929218"/>
            <a:ext cx="11681883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0" dirty="0"/>
              <a:t>Click to edit Master text styles </a:t>
            </a:r>
          </a:p>
          <a:p>
            <a:pPr lvl="1"/>
            <a:r>
              <a:rPr lang="en-US" altLang="fr-FR" noProof="0" dirty="0"/>
              <a:t>Second level</a:t>
            </a:r>
          </a:p>
          <a:p>
            <a:pPr lvl="2"/>
            <a:r>
              <a:rPr lang="en-US" altLang="fr-FR" noProof="0" dirty="0"/>
              <a:t>Third level</a:t>
            </a:r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55600" y="1"/>
            <a:ext cx="1156546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 lvl="0"/>
            <a:r>
              <a:rPr lang="fr-FR" altLang="fr-FR" dirty="0"/>
              <a:t>Click to </a:t>
            </a:r>
            <a:r>
              <a:rPr lang="fr-FR" altLang="fr-FR" dirty="0" err="1"/>
              <a:t>edit</a:t>
            </a:r>
            <a:r>
              <a:rPr lang="fr-FR" altLang="fr-FR" dirty="0"/>
              <a:t> Master </a:t>
            </a:r>
            <a:r>
              <a:rPr lang="fr-FR" altLang="fr-FR" dirty="0" err="1"/>
              <a:t>text</a:t>
            </a:r>
            <a:r>
              <a:rPr lang="fr-FR" altLang="fr-FR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53898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riangle rectangle 16"/>
          <p:cNvSpPr/>
          <p:nvPr userDrawn="1"/>
        </p:nvSpPr>
        <p:spPr>
          <a:xfrm>
            <a:off x="76200" y="6213223"/>
            <a:ext cx="660400" cy="568221"/>
          </a:xfrm>
          <a:prstGeom prst="rtTriangle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52824"/>
            <a:ext cx="3149600" cy="643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55600" y="1"/>
            <a:ext cx="1156546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Click to </a:t>
            </a:r>
            <a:r>
              <a:rPr lang="fr-FR" altLang="fr-FR" dirty="0" err="1"/>
              <a:t>edit</a:t>
            </a:r>
            <a:r>
              <a:rPr lang="fr-FR" altLang="fr-FR" dirty="0"/>
              <a:t> Master </a:t>
            </a:r>
            <a:r>
              <a:rPr lang="fr-FR" altLang="fr-FR" dirty="0" err="1"/>
              <a:t>text</a:t>
            </a:r>
            <a:r>
              <a:rPr lang="fr-FR" altLang="fr-FR" dirty="0"/>
              <a:t> styles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39184" y="929218"/>
            <a:ext cx="11681883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0" dirty="0"/>
              <a:t>Click to edit Master text styles </a:t>
            </a:r>
          </a:p>
          <a:p>
            <a:pPr lvl="1"/>
            <a:r>
              <a:rPr lang="en-US" altLang="fr-FR" noProof="0" dirty="0"/>
              <a:t>Second level</a:t>
            </a:r>
          </a:p>
          <a:p>
            <a:pPr lvl="2"/>
            <a:r>
              <a:rPr lang="en-US" altLang="fr-FR" noProof="0" dirty="0"/>
              <a:t>Third level</a:t>
            </a: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50800" y="6380013"/>
            <a:ext cx="523875" cy="366183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82787D4C-86DD-405A-9EDA-5D4861A811CF}" type="slidenum">
              <a:rPr lang="fr-FR" sz="1200" b="1" smtClean="0">
                <a:solidFill>
                  <a:schemeClr val="bg1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3"/>
          <p:cNvCxnSpPr/>
          <p:nvPr/>
        </p:nvCxnSpPr>
        <p:spPr bwMode="auto">
          <a:xfrm>
            <a:off x="119592" y="742950"/>
            <a:ext cx="12072408" cy="2119"/>
          </a:xfrm>
          <a:prstGeom prst="line">
            <a:avLst/>
          </a:prstGeom>
          <a:noFill/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0" y="175295"/>
            <a:ext cx="239184" cy="379656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 defTabSz="1219170">
              <a:defRPr/>
            </a:pPr>
            <a:endParaRPr lang="en-AU" altLang="fr-FR" sz="1867">
              <a:solidFill>
                <a:srgbClr val="323265"/>
              </a:solidFill>
              <a:latin typeface="Arial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r="12413"/>
          <a:stretch>
            <a:fillRect/>
          </a:stretch>
        </p:blipFill>
        <p:spPr bwMode="auto">
          <a:xfrm>
            <a:off x="9711656" y="6308093"/>
            <a:ext cx="687489" cy="48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6308094"/>
            <a:ext cx="1574800" cy="5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030"/>
          <p:cNvSpPr>
            <a:spLocks noChangeArrowheads="1"/>
          </p:cNvSpPr>
          <p:nvPr userDrawn="1"/>
        </p:nvSpPr>
        <p:spPr bwMode="auto">
          <a:xfrm>
            <a:off x="4076699" y="6609854"/>
            <a:ext cx="4365623" cy="33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t"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AU" altLang="fr-FR" sz="1333" b="1" dirty="0"/>
              <a:t>SMARTEC – FTI Project - https://smartec.dev-jdc.fr/</a:t>
            </a:r>
          </a:p>
        </p:txBody>
      </p:sp>
      <p:sp>
        <p:nvSpPr>
          <p:cNvPr id="20" name="Rectangle 40"/>
          <p:cNvSpPr>
            <a:spLocks noChangeArrowheads="1"/>
          </p:cNvSpPr>
          <p:nvPr userDrawn="1"/>
        </p:nvSpPr>
        <p:spPr bwMode="auto">
          <a:xfrm>
            <a:off x="11921067" y="1864783"/>
            <a:ext cx="270933" cy="322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tIns="0" anchor="ctr"/>
          <a:lstStyle/>
          <a:p>
            <a:pPr algn="ctr" eaLnBrk="0" hangingPunct="0"/>
            <a:r>
              <a:rPr lang="en-GB" sz="1067" b="0" dirty="0">
                <a:solidFill>
                  <a:schemeClr val="bg2">
                    <a:lumMod val="25000"/>
                  </a:schemeClr>
                </a:solidFill>
              </a:rPr>
              <a:t>- Consortium restricted -</a:t>
            </a:r>
          </a:p>
        </p:txBody>
      </p:sp>
      <p:cxnSp>
        <p:nvCxnSpPr>
          <p:cNvPr id="30" name="Connecteur droit 29"/>
          <p:cNvCxnSpPr>
            <a:stCxn id="16" idx="3"/>
          </p:cNvCxnSpPr>
          <p:nvPr userDrawn="1"/>
        </p:nvCxnSpPr>
        <p:spPr>
          <a:xfrm>
            <a:off x="8442322" y="6779400"/>
            <a:ext cx="793119" cy="0"/>
          </a:xfrm>
          <a:prstGeom prst="line">
            <a:avLst/>
          </a:prstGeom>
          <a:ln w="28575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17" idx="2"/>
            <a:endCxn id="16" idx="1"/>
          </p:cNvCxnSpPr>
          <p:nvPr userDrawn="1"/>
        </p:nvCxnSpPr>
        <p:spPr>
          <a:xfrm flipV="1">
            <a:off x="76200" y="6779401"/>
            <a:ext cx="4000499" cy="2044"/>
          </a:xfrm>
          <a:prstGeom prst="line">
            <a:avLst/>
          </a:prstGeom>
          <a:ln w="28575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21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45718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003399"/>
          </a:solidFill>
          <a:latin typeface="+mj-lt"/>
          <a:ea typeface="+mj-ea"/>
          <a:cs typeface="+mj-cs"/>
        </a:defRPr>
      </a:lvl1pPr>
      <a:lvl2pPr algn="l" defTabSz="45718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Century Gothic" pitchFamily="34" charset="0"/>
        </a:defRPr>
      </a:lvl2pPr>
      <a:lvl3pPr algn="l" defTabSz="45718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Century Gothic" pitchFamily="34" charset="0"/>
        </a:defRPr>
      </a:lvl3pPr>
      <a:lvl4pPr algn="l" defTabSz="45718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Century Gothic" pitchFamily="34" charset="0"/>
        </a:defRPr>
      </a:lvl4pPr>
      <a:lvl5pPr algn="l" defTabSz="45718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Century Gothic" pitchFamily="34" charset="0"/>
        </a:defRPr>
      </a:lvl5pPr>
      <a:lvl6pPr marL="609585" algn="l" defTabSz="45718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Century Gothic" pitchFamily="34" charset="0"/>
        </a:defRPr>
      </a:lvl6pPr>
      <a:lvl7pPr marL="1219170" algn="l" defTabSz="45718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Century Gothic" pitchFamily="34" charset="0"/>
        </a:defRPr>
      </a:lvl7pPr>
      <a:lvl8pPr marL="1828754" algn="l" defTabSz="45718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Century Gothic" pitchFamily="34" charset="0"/>
        </a:defRPr>
      </a:lvl8pPr>
      <a:lvl9pPr marL="2438339" algn="l" defTabSz="45718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67" b="1">
          <a:solidFill>
            <a:schemeClr val="tx1"/>
          </a:solidFill>
          <a:latin typeface="Century Gothic" pitchFamily="34" charset="0"/>
        </a:defRPr>
      </a:lvl9pPr>
    </p:titleStyle>
    <p:bodyStyle>
      <a:lvl1pPr marL="482588" indent="-302676" algn="l" defTabSz="457189" rtl="0" eaLnBrk="1" fontAlgn="base" hangingPunct="1">
        <a:spcBef>
          <a:spcPts val="600"/>
        </a:spcBef>
        <a:spcAft>
          <a:spcPts val="700"/>
        </a:spcAft>
        <a:buClr>
          <a:srgbClr val="AC0000"/>
        </a:buClr>
        <a:buSzPct val="100000"/>
        <a:buFont typeface="Wingdings 3" panose="05040102010807070707" pitchFamily="18" charset="2"/>
        <a:buChar char=""/>
        <a:tabLst>
          <a:tab pos="984226" algn="l"/>
        </a:tabLst>
        <a:defRPr lang="fr-FR" sz="2667" b="1" kern="1200" dirty="0">
          <a:solidFill>
            <a:srgbClr val="AC0000"/>
          </a:solidFill>
          <a:latin typeface="+mn-lt"/>
          <a:ea typeface="+mn-ea"/>
          <a:cs typeface="+mn-cs"/>
        </a:defRPr>
      </a:lvl1pPr>
      <a:lvl2pPr marL="863578" indent="-380990" algn="l" defTabSz="457189" rtl="0" eaLnBrk="1" fontAlgn="base" hangingPunct="1">
        <a:spcBef>
          <a:spcPts val="300"/>
        </a:spcBef>
        <a:spcAft>
          <a:spcPts val="600"/>
        </a:spcAft>
        <a:buClr>
          <a:srgbClr val="253746"/>
        </a:buClr>
        <a:buSzPct val="100000"/>
        <a:buFont typeface="Wingdings" panose="05000000000000000000" pitchFamily="2" charset="2"/>
        <a:buChar char="Ü"/>
        <a:defRPr sz="2400" b="1" kern="1200">
          <a:solidFill>
            <a:srgbClr val="253746"/>
          </a:solidFill>
          <a:latin typeface="+mn-lt"/>
          <a:ea typeface="+mn-ea"/>
          <a:cs typeface="+mn-cs"/>
        </a:defRPr>
      </a:lvl2pPr>
      <a:lvl3pPr marL="1079473" indent="-241294" algn="l" defTabSz="457189" rtl="0" eaLnBrk="1" fontAlgn="base" hangingPunct="1">
        <a:spcBef>
          <a:spcPct val="0"/>
        </a:spcBef>
        <a:spcAft>
          <a:spcPts val="200"/>
        </a:spcAft>
        <a:buClrTx/>
        <a:buSzPct val="100000"/>
        <a:buFont typeface="Wingdings 2" panose="05020102010507070707" pitchFamily="18" charset="2"/>
        <a:buChar char=""/>
        <a:defRPr sz="2000" kern="1200">
          <a:solidFill>
            <a:srgbClr val="253746"/>
          </a:solidFill>
          <a:latin typeface="+mn-lt"/>
          <a:ea typeface="+mn-ea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5.png"/><Relationship Id="rId7" Type="http://schemas.openxmlformats.org/officeDocument/2006/relationships/image" Target="../media/image17.png"/><Relationship Id="rId12" Type="http://schemas.openxmlformats.org/officeDocument/2006/relationships/image" Target="../media/image52.jpeg"/><Relationship Id="rId2" Type="http://schemas.openxmlformats.org/officeDocument/2006/relationships/image" Target="../media/image44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51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10" Type="http://schemas.openxmlformats.org/officeDocument/2006/relationships/image" Target="../media/image50.jpeg"/><Relationship Id="rId4" Type="http://schemas.openxmlformats.org/officeDocument/2006/relationships/image" Target="../media/image46.png"/><Relationship Id="rId9" Type="http://schemas.openxmlformats.org/officeDocument/2006/relationships/image" Target="../media/image49.jpeg"/><Relationship Id="rId1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First Steps of Pilot’s Business Development</a:t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r>
              <a:rPr lang="en-US" sz="1800" dirty="0"/>
              <a:t>WP4 - Actions to establish the Marketing Strategy of the Consortium </a:t>
            </a: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8216" y="4384953"/>
            <a:ext cx="6311946" cy="379656"/>
          </a:xfrm>
        </p:spPr>
        <p:txBody>
          <a:bodyPr/>
          <a:lstStyle/>
          <a:p>
            <a:r>
              <a:rPr lang="fr-FR" dirty="0"/>
              <a:t> FORTH – MANOS TRICHAS</a:t>
            </a:r>
          </a:p>
        </p:txBody>
      </p:sp>
    </p:spTree>
    <p:extLst>
      <p:ext uri="{BB962C8B-B14F-4D97-AF65-F5344CB8AC3E}">
        <p14:creationId xmlns:p14="http://schemas.microsoft.com/office/powerpoint/2010/main" val="3670870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Understanding Semiconductor Industry Business Models</a:t>
            </a:r>
            <a:endParaRPr lang="el-GR" sz="24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B3ABCE4-688D-421D-9D65-4705BE03A7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5" t="18882" r="21671" b="3633"/>
          <a:stretch/>
        </p:blipFill>
        <p:spPr>
          <a:xfrm>
            <a:off x="1000102" y="1367027"/>
            <a:ext cx="6173363" cy="5197021"/>
          </a:xfrm>
          <a:prstGeom prst="rect">
            <a:avLst/>
          </a:prstGeom>
        </p:spPr>
      </p:pic>
      <p:grpSp>
        <p:nvGrpSpPr>
          <p:cNvPr id="5" name="Group 21">
            <a:extLst>
              <a:ext uri="{FF2B5EF4-FFF2-40B4-BE49-F238E27FC236}">
                <a16:creationId xmlns:a16="http://schemas.microsoft.com/office/drawing/2014/main" id="{3CDF887E-CC1B-4922-AF6F-F62EDC2037FC}"/>
              </a:ext>
            </a:extLst>
          </p:cNvPr>
          <p:cNvGrpSpPr/>
          <p:nvPr/>
        </p:nvGrpSpPr>
        <p:grpSpPr>
          <a:xfrm>
            <a:off x="1252144" y="777494"/>
            <a:ext cx="7896584" cy="5664326"/>
            <a:chOff x="538480" y="876612"/>
            <a:chExt cx="7896584" cy="5664326"/>
          </a:xfrm>
        </p:grpSpPr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6483E433-6EF2-4FD7-AC3B-7074C59F8537}"/>
                </a:ext>
              </a:extLst>
            </p:cNvPr>
            <p:cNvSpPr/>
            <p:nvPr/>
          </p:nvSpPr>
          <p:spPr>
            <a:xfrm>
              <a:off x="708935" y="876612"/>
              <a:ext cx="77261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“Front-End” Technology  = the separation of Design &amp; Manufacturing</a:t>
              </a:r>
              <a:endParaRPr lang="el-GR" b="1" dirty="0">
                <a:solidFill>
                  <a:srgbClr val="FE5E1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: Rounded Corners 8">
              <a:extLst>
                <a:ext uri="{FF2B5EF4-FFF2-40B4-BE49-F238E27FC236}">
                  <a16:creationId xmlns:a16="http://schemas.microsoft.com/office/drawing/2014/main" id="{F1599B7E-7DB2-4FD2-892A-5B797DD302B3}"/>
                </a:ext>
              </a:extLst>
            </p:cNvPr>
            <p:cNvSpPr/>
            <p:nvPr/>
          </p:nvSpPr>
          <p:spPr>
            <a:xfrm>
              <a:off x="538480" y="1828800"/>
              <a:ext cx="751840" cy="4239314"/>
            </a:xfrm>
            <a:prstGeom prst="roundRect">
              <a:avLst/>
            </a:prstGeom>
            <a:ln w="317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9">
              <a:extLst>
                <a:ext uri="{FF2B5EF4-FFF2-40B4-BE49-F238E27FC236}">
                  <a16:creationId xmlns:a16="http://schemas.microsoft.com/office/drawing/2014/main" id="{7DAC8191-25B5-4010-85ED-9D1FE730F610}"/>
                </a:ext>
              </a:extLst>
            </p:cNvPr>
            <p:cNvSpPr/>
            <p:nvPr/>
          </p:nvSpPr>
          <p:spPr>
            <a:xfrm>
              <a:off x="2365161" y="1826070"/>
              <a:ext cx="751840" cy="4714868"/>
            </a:xfrm>
            <a:prstGeom prst="roundRect">
              <a:avLst/>
            </a:prstGeom>
            <a:ln w="317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10">
              <a:extLst>
                <a:ext uri="{FF2B5EF4-FFF2-40B4-BE49-F238E27FC236}">
                  <a16:creationId xmlns:a16="http://schemas.microsoft.com/office/drawing/2014/main" id="{4E85DB63-5D4E-4485-9E0E-4F8B0646A06F}"/>
                </a:ext>
              </a:extLst>
            </p:cNvPr>
            <p:cNvSpPr/>
            <p:nvPr/>
          </p:nvSpPr>
          <p:spPr>
            <a:xfrm>
              <a:off x="1440669" y="1826070"/>
              <a:ext cx="751840" cy="2164081"/>
            </a:xfrm>
            <a:prstGeom prst="roundRect">
              <a:avLst/>
            </a:prstGeom>
            <a:ln w="31750">
              <a:solidFill>
                <a:srgbClr val="006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11">
              <a:extLst>
                <a:ext uri="{FF2B5EF4-FFF2-40B4-BE49-F238E27FC236}">
                  <a16:creationId xmlns:a16="http://schemas.microsoft.com/office/drawing/2014/main" id="{7784CC11-50B5-4156-9DB1-9F35DAA665DA}"/>
                </a:ext>
              </a:extLst>
            </p:cNvPr>
            <p:cNvSpPr/>
            <p:nvPr/>
          </p:nvSpPr>
          <p:spPr>
            <a:xfrm>
              <a:off x="3301143" y="1826070"/>
              <a:ext cx="751840" cy="3000545"/>
            </a:xfrm>
            <a:prstGeom prst="roundRect">
              <a:avLst/>
            </a:prstGeom>
            <a:ln w="31750">
              <a:solidFill>
                <a:srgbClr val="006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3">
              <a:extLst>
                <a:ext uri="{FF2B5EF4-FFF2-40B4-BE49-F238E27FC236}">
                  <a16:creationId xmlns:a16="http://schemas.microsoft.com/office/drawing/2014/main" id="{9137228D-5020-4B33-8624-0C37BD0EE5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8082" y="1217038"/>
              <a:ext cx="792478" cy="506242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7">
              <a:extLst>
                <a:ext uri="{FF2B5EF4-FFF2-40B4-BE49-F238E27FC236}">
                  <a16:creationId xmlns:a16="http://schemas.microsoft.com/office/drawing/2014/main" id="{E3E18CEF-63BD-480C-889A-B365BDCAB492}"/>
                </a:ext>
              </a:extLst>
            </p:cNvPr>
            <p:cNvCxnSpPr>
              <a:cxnSpLocks/>
            </p:cNvCxnSpPr>
            <p:nvPr/>
          </p:nvCxnSpPr>
          <p:spPr>
            <a:xfrm>
              <a:off x="2744157" y="1217038"/>
              <a:ext cx="740723" cy="506242"/>
            </a:xfrm>
            <a:prstGeom prst="straightConnector1">
              <a:avLst/>
            </a:prstGeom>
            <a:ln w="25400">
              <a:solidFill>
                <a:srgbClr val="0066FF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52FF3931-EB4C-4200-8840-9896F4F5F3E4}"/>
              </a:ext>
            </a:extLst>
          </p:cNvPr>
          <p:cNvGrpSpPr/>
          <p:nvPr/>
        </p:nvGrpSpPr>
        <p:grpSpPr>
          <a:xfrm>
            <a:off x="6285594" y="1443444"/>
            <a:ext cx="4191139" cy="4268957"/>
            <a:chOff x="5571930" y="1542562"/>
            <a:chExt cx="4191139" cy="4268957"/>
          </a:xfrm>
        </p:grpSpPr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5AF9A8E0-71DA-4670-A038-F5966B9C6DEC}"/>
                </a:ext>
              </a:extLst>
            </p:cNvPr>
            <p:cNvSpPr/>
            <p:nvPr/>
          </p:nvSpPr>
          <p:spPr>
            <a:xfrm>
              <a:off x="7050348" y="1542562"/>
              <a:ext cx="2712721" cy="646331"/>
            </a:xfrm>
            <a:prstGeom prst="rect">
              <a:avLst/>
            </a:prstGeom>
            <a:ln w="25400">
              <a:solidFill>
                <a:srgbClr val="FF66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“Back-End” Technology  </a:t>
              </a:r>
            </a:p>
            <a:p>
              <a:pPr algn="ctr"/>
              <a:r>
                <a:rPr lang="en-US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= (Assembly &amp; Testing)</a:t>
              </a:r>
              <a:endParaRPr lang="el-GR" b="1" dirty="0">
                <a:solidFill>
                  <a:srgbClr val="FE5E16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5" name="Straight Arrow Connector 23">
              <a:extLst>
                <a:ext uri="{FF2B5EF4-FFF2-40B4-BE49-F238E27FC236}">
                  <a16:creationId xmlns:a16="http://schemas.microsoft.com/office/drawing/2014/main" id="{25B2DE9B-F310-41E8-A686-5B36F6CC48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3108" y="2278102"/>
              <a:ext cx="792479" cy="767262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Rectangle: Rounded Corners 24">
              <a:extLst>
                <a:ext uri="{FF2B5EF4-FFF2-40B4-BE49-F238E27FC236}">
                  <a16:creationId xmlns:a16="http://schemas.microsoft.com/office/drawing/2014/main" id="{E83251EC-8AD3-44B8-A01B-385B27E38864}"/>
                </a:ext>
              </a:extLst>
            </p:cNvPr>
            <p:cNvSpPr/>
            <p:nvPr/>
          </p:nvSpPr>
          <p:spPr>
            <a:xfrm>
              <a:off x="5571930" y="1810328"/>
              <a:ext cx="944879" cy="4001191"/>
            </a:xfrm>
            <a:prstGeom prst="roundRect">
              <a:avLst/>
            </a:prstGeom>
            <a:ln w="25400">
              <a:solidFill>
                <a:srgbClr val="FF6600"/>
              </a:solidFill>
              <a:prstDash val="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7F25F12C-0590-4845-BDF0-B424ADDBDB9A}"/>
              </a:ext>
            </a:extLst>
          </p:cNvPr>
          <p:cNvGrpSpPr/>
          <p:nvPr/>
        </p:nvGrpSpPr>
        <p:grpSpPr>
          <a:xfrm>
            <a:off x="8225435" y="3335210"/>
            <a:ext cx="1789874" cy="2188864"/>
            <a:chOff x="7050348" y="3553142"/>
            <a:chExt cx="1789874" cy="2188864"/>
          </a:xfrm>
        </p:grpSpPr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BC6C5DFB-31D2-491F-BDA8-56C44568C55A}"/>
                </a:ext>
              </a:extLst>
            </p:cNvPr>
            <p:cNvSpPr/>
            <p:nvPr/>
          </p:nvSpPr>
          <p:spPr>
            <a:xfrm>
              <a:off x="7050348" y="3553142"/>
              <a:ext cx="1789874" cy="1077218"/>
            </a:xfrm>
            <a:prstGeom prst="rect">
              <a:avLst/>
            </a:prstGeom>
            <a:ln>
              <a:solidFill>
                <a:srgbClr val="FE5E16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Who is going to do the TESTING of the packaged TRX Module ? </a:t>
              </a:r>
              <a:endParaRPr lang="el-GR" sz="1600" b="1" dirty="0">
                <a:solidFill>
                  <a:srgbClr val="FE5E16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9" name="Straight Arrow Connector 16">
              <a:extLst>
                <a:ext uri="{FF2B5EF4-FFF2-40B4-BE49-F238E27FC236}">
                  <a16:creationId xmlns:a16="http://schemas.microsoft.com/office/drawing/2014/main" id="{32BD9E2E-48E9-4E7B-95A4-8120DD3CF5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78748" y="4760754"/>
              <a:ext cx="2" cy="334921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A89E679-F3B3-40AE-9235-683B02273FEB}"/>
                </a:ext>
              </a:extLst>
            </p:cNvPr>
            <p:cNvSpPr/>
            <p:nvPr/>
          </p:nvSpPr>
          <p:spPr>
            <a:xfrm>
              <a:off x="7050348" y="5095675"/>
              <a:ext cx="17898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Will affect Pilot’s Revenues</a:t>
              </a:r>
              <a:endParaRPr lang="el-GR" b="1" dirty="0">
                <a:solidFill>
                  <a:srgbClr val="FE5E16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985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739076" y="1301709"/>
            <a:ext cx="85195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  <a:latin typeface="Times New Roman" panose="02020603050405020304" pitchFamily="18" charset="0"/>
              </a:rPr>
              <a:t>SMARTEC Project</a:t>
            </a:r>
          </a:p>
          <a:p>
            <a:endParaRPr lang="en-US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</a:rPr>
              <a:t>Non – Packaged  TRX    →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</a:rPr>
              <a:t>Packaged  TRX              →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Times New Roman" panose="02020603050405020304" pitchFamily="18" charset="0"/>
              </a:rPr>
              <a:t>Post-SMARTEC </a:t>
            </a:r>
          </a:p>
          <a:p>
            <a:endParaRPr lang="en-US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</a:rPr>
              <a:t>Who is going to do the Testing 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</a:rPr>
              <a:t>How is he going to charge ?</a:t>
            </a:r>
          </a:p>
          <a:p>
            <a:endParaRPr lang="en-US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l-GR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90" y="1879243"/>
            <a:ext cx="1499079" cy="34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5371802-3D0A-41BD-BF5B-5C6324D2E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1" b="35498"/>
          <a:stretch/>
        </p:blipFill>
        <p:spPr bwMode="auto">
          <a:xfrm>
            <a:off x="5047390" y="2378691"/>
            <a:ext cx="1199382" cy="37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Ομάδα 6"/>
          <p:cNvGrpSpPr/>
          <p:nvPr/>
        </p:nvGrpSpPr>
        <p:grpSpPr>
          <a:xfrm>
            <a:off x="5298429" y="3411016"/>
            <a:ext cx="3047204" cy="1037140"/>
            <a:chOff x="2498652" y="4400801"/>
            <a:chExt cx="3047204" cy="1037140"/>
          </a:xfrm>
        </p:grpSpPr>
        <p:cxnSp>
          <p:nvCxnSpPr>
            <p:cNvPr id="8" name="Straight Arrow Connector 22">
              <a:extLst>
                <a:ext uri="{FF2B5EF4-FFF2-40B4-BE49-F238E27FC236}">
                  <a16:creationId xmlns:a16="http://schemas.microsoft.com/office/drawing/2014/main" id="{BE80F871-EE21-4D6D-96EE-0AB6F298C3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8652" y="4612168"/>
              <a:ext cx="1468208" cy="273333"/>
            </a:xfrm>
            <a:prstGeom prst="straightConnector1">
              <a:avLst/>
            </a:prstGeom>
            <a:ln w="9525">
              <a:solidFill>
                <a:srgbClr val="FF6600"/>
              </a:solidFill>
              <a:prstDash val="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2DFB21F0-7354-4E9A-BD34-6EA1FBF9611B}"/>
                </a:ext>
              </a:extLst>
            </p:cNvPr>
            <p:cNvSpPr/>
            <p:nvPr/>
          </p:nvSpPr>
          <p:spPr>
            <a:xfrm>
              <a:off x="4023687" y="4400801"/>
              <a:ext cx="152216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In house facility</a:t>
              </a:r>
            </a:p>
          </p:txBody>
        </p:sp>
        <p:cxnSp>
          <p:nvCxnSpPr>
            <p:cNvPr id="10" name="Straight Arrow Connector 22">
              <a:extLst>
                <a:ext uri="{FF2B5EF4-FFF2-40B4-BE49-F238E27FC236}">
                  <a16:creationId xmlns:a16="http://schemas.microsoft.com/office/drawing/2014/main" id="{BE80F871-EE21-4D6D-96EE-0AB6F298C394}"/>
                </a:ext>
              </a:extLst>
            </p:cNvPr>
            <p:cNvCxnSpPr>
              <a:cxnSpLocks/>
            </p:cNvCxnSpPr>
            <p:nvPr/>
          </p:nvCxnSpPr>
          <p:spPr>
            <a:xfrm>
              <a:off x="2498652" y="5079067"/>
              <a:ext cx="1368185" cy="163751"/>
            </a:xfrm>
            <a:prstGeom prst="straightConnector1">
              <a:avLst/>
            </a:prstGeom>
            <a:ln w="9525">
              <a:solidFill>
                <a:srgbClr val="FF6600"/>
              </a:solidFill>
              <a:prstDash val="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2DFB21F0-7354-4E9A-BD34-6EA1FBF9611B}"/>
                </a:ext>
              </a:extLst>
            </p:cNvPr>
            <p:cNvSpPr/>
            <p:nvPr/>
          </p:nvSpPr>
          <p:spPr>
            <a:xfrm>
              <a:off x="4023687" y="5160942"/>
              <a:ext cx="152216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Outsourcing</a:t>
              </a:r>
            </a:p>
          </p:txBody>
        </p:sp>
      </p:grpSp>
      <p:sp>
        <p:nvSpPr>
          <p:cNvPr id="12" name="Arrow: Right 35">
            <a:extLst>
              <a:ext uri="{FF2B5EF4-FFF2-40B4-BE49-F238E27FC236}">
                <a16:creationId xmlns:a16="http://schemas.microsoft.com/office/drawing/2014/main" id="{4DEB961C-0916-4F3D-8456-6544BEE026D9}"/>
              </a:ext>
            </a:extLst>
          </p:cNvPr>
          <p:cNvSpPr/>
          <p:nvPr/>
        </p:nvSpPr>
        <p:spPr>
          <a:xfrm>
            <a:off x="7091089" y="2200604"/>
            <a:ext cx="271459" cy="275872"/>
          </a:xfrm>
          <a:prstGeom prst="rightArrow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Ορθογώνιο 12"/>
          <p:cNvSpPr/>
          <p:nvPr/>
        </p:nvSpPr>
        <p:spPr>
          <a:xfrm>
            <a:off x="7406964" y="2147997"/>
            <a:ext cx="1499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l-GR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Prototyping</a:t>
            </a:r>
            <a:endParaRPr lang="el-GR" b="1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2DFB21F0-7354-4E9A-BD34-6EA1FBF9611B}"/>
              </a:ext>
            </a:extLst>
          </p:cNvPr>
          <p:cNvSpPr/>
          <p:nvPr/>
        </p:nvSpPr>
        <p:spPr>
          <a:xfrm>
            <a:off x="8345633" y="3812283"/>
            <a:ext cx="1522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dirty="0">
              <a:solidFill>
                <a:srgbClr val="FE5E1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2DFB21F0-7354-4E9A-BD34-6EA1FBF9611B}"/>
              </a:ext>
            </a:extLst>
          </p:cNvPr>
          <p:cNvSpPr/>
          <p:nvPr/>
        </p:nvSpPr>
        <p:spPr>
          <a:xfrm>
            <a:off x="8345632" y="3815303"/>
            <a:ext cx="1522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COSTS …</a:t>
            </a:r>
          </a:p>
        </p:txBody>
      </p:sp>
    </p:spTree>
    <p:extLst>
      <p:ext uri="{BB962C8B-B14F-4D97-AF65-F5344CB8AC3E}">
        <p14:creationId xmlns:p14="http://schemas.microsoft.com/office/powerpoint/2010/main" val="34245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Importance of IP – </a:t>
            </a:r>
            <a:br>
              <a:rPr lang="en-US" sz="2400" dirty="0"/>
            </a:br>
            <a:r>
              <a:rPr lang="en-US" sz="2400" dirty="0"/>
              <a:t>Started tracing out Competing Products</a:t>
            </a:r>
            <a:endParaRPr lang="el-GR" sz="2400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67D27F3E-ED95-4CF5-B04A-BFE28506A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310" y="974812"/>
            <a:ext cx="8085297" cy="2730542"/>
          </a:xfrm>
          <a:prstGeom prst="rect">
            <a:avLst/>
          </a:prstGeom>
        </p:spPr>
      </p:pic>
      <p:grpSp>
        <p:nvGrpSpPr>
          <p:cNvPr id="8" name="Ομάδα 7"/>
          <p:cNvGrpSpPr/>
          <p:nvPr/>
        </p:nvGrpSpPr>
        <p:grpSpPr>
          <a:xfrm>
            <a:off x="2861035" y="3873418"/>
            <a:ext cx="7982779" cy="2494725"/>
            <a:chOff x="2861035" y="3795361"/>
            <a:chExt cx="7982779" cy="2494725"/>
          </a:xfrm>
        </p:grpSpPr>
        <p:sp>
          <p:nvSpPr>
            <p:cNvPr id="6" name="Rectangle 39">
              <a:extLst>
                <a:ext uri="{FF2B5EF4-FFF2-40B4-BE49-F238E27FC236}">
                  <a16:creationId xmlns:a16="http://schemas.microsoft.com/office/drawing/2014/main" id="{908F47D5-48E5-44EC-8C5B-59F7C0810F96}"/>
                </a:ext>
              </a:extLst>
            </p:cNvPr>
            <p:cNvSpPr/>
            <p:nvPr/>
          </p:nvSpPr>
          <p:spPr>
            <a:xfrm>
              <a:off x="9603923" y="4832630"/>
              <a:ext cx="12398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Started recently</a:t>
              </a:r>
              <a:endParaRPr lang="el-GR" sz="1200" dirty="0"/>
            </a:p>
          </p:txBody>
        </p:sp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1035" y="3795361"/>
              <a:ext cx="6365852" cy="2494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17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Mapping of our Rivalry</a:t>
            </a:r>
            <a:endParaRPr lang="el-GR" dirty="0"/>
          </a:p>
        </p:txBody>
      </p:sp>
      <p:pic>
        <p:nvPicPr>
          <p:cNvPr id="4" name="Picture 3" descr="A picture containing sitting, table, large, man&#10;&#10;Description automatically generated">
            <a:extLst>
              <a:ext uri="{FF2B5EF4-FFF2-40B4-BE49-F238E27FC236}">
                <a16:creationId xmlns:a16="http://schemas.microsoft.com/office/drawing/2014/main" id="{79466D5B-1A61-4940-9CEF-3F2578556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21" y="3346093"/>
            <a:ext cx="5378249" cy="2471301"/>
          </a:xfrm>
          <a:prstGeom prst="rect">
            <a:avLst/>
          </a:prstGeom>
        </p:spPr>
      </p:pic>
      <p:grpSp>
        <p:nvGrpSpPr>
          <p:cNvPr id="5" name="Ομάδα 4"/>
          <p:cNvGrpSpPr/>
          <p:nvPr/>
        </p:nvGrpSpPr>
        <p:grpSpPr>
          <a:xfrm>
            <a:off x="837630" y="1634834"/>
            <a:ext cx="1720631" cy="2024955"/>
            <a:chOff x="177931" y="1612468"/>
            <a:chExt cx="1720631" cy="2024955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71" y="2671019"/>
              <a:ext cx="1033669" cy="405086"/>
            </a:xfrm>
            <a:prstGeom prst="rect">
              <a:avLst/>
            </a:prstGeom>
          </p:spPr>
        </p:pic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59" y="3232337"/>
              <a:ext cx="1033669" cy="405086"/>
            </a:xfrm>
            <a:prstGeom prst="rect">
              <a:avLst/>
            </a:prstGeom>
          </p:spPr>
        </p:pic>
        <p:pic>
          <p:nvPicPr>
            <p:cNvPr id="8" name="Εικόνα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93" y="2132045"/>
              <a:ext cx="1033669" cy="405086"/>
            </a:xfrm>
            <a:prstGeom prst="rect">
              <a:avLst/>
            </a:prstGeom>
          </p:spPr>
        </p:pic>
        <p:sp>
          <p:nvSpPr>
            <p:cNvPr id="9" name="Rectangle 41">
              <a:extLst>
                <a:ext uri="{FF2B5EF4-FFF2-40B4-BE49-F238E27FC236}">
                  <a16:creationId xmlns:a16="http://schemas.microsoft.com/office/drawing/2014/main" id="{ED4CCD48-80FA-45E9-8317-C4DC59188F5C}"/>
                </a:ext>
              </a:extLst>
            </p:cNvPr>
            <p:cNvSpPr/>
            <p:nvPr/>
          </p:nvSpPr>
          <p:spPr>
            <a:xfrm>
              <a:off x="177931" y="1612468"/>
              <a:ext cx="155050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US Actors</a:t>
              </a:r>
              <a:endParaRPr lang="el-GR" sz="1600" dirty="0"/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7646331" y="3346093"/>
            <a:ext cx="1803812" cy="2620218"/>
            <a:chOff x="6986632" y="3323727"/>
            <a:chExt cx="1803812" cy="2620218"/>
          </a:xfrm>
        </p:grpSpPr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632" y="3802710"/>
              <a:ext cx="1033669" cy="405086"/>
            </a:xfrm>
            <a:prstGeom prst="rect">
              <a:avLst/>
            </a:prstGeom>
          </p:spPr>
        </p:pic>
        <p:pic>
          <p:nvPicPr>
            <p:cNvPr id="12" name="Εικόνα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775" y="4897695"/>
              <a:ext cx="1033669" cy="405086"/>
            </a:xfrm>
            <a:prstGeom prst="rect">
              <a:avLst/>
            </a:prstGeom>
          </p:spPr>
        </p:pic>
        <p:pic>
          <p:nvPicPr>
            <p:cNvPr id="13" name="Εικόνα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775" y="4356835"/>
              <a:ext cx="1033669" cy="405086"/>
            </a:xfrm>
            <a:prstGeom prst="rect">
              <a:avLst/>
            </a:prstGeom>
          </p:spPr>
        </p:pic>
        <p:pic>
          <p:nvPicPr>
            <p:cNvPr id="14" name="Εικόνα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2850" y="5538859"/>
              <a:ext cx="1033669" cy="405086"/>
            </a:xfrm>
            <a:prstGeom prst="rect">
              <a:avLst/>
            </a:prstGeom>
          </p:spPr>
        </p:pic>
        <p:sp>
          <p:nvSpPr>
            <p:cNvPr id="15" name="Rectangle 41">
              <a:extLst>
                <a:ext uri="{FF2B5EF4-FFF2-40B4-BE49-F238E27FC236}">
                  <a16:creationId xmlns:a16="http://schemas.microsoft.com/office/drawing/2014/main" id="{ED4CCD48-80FA-45E9-8317-C4DC59188F5C}"/>
                </a:ext>
              </a:extLst>
            </p:cNvPr>
            <p:cNvSpPr/>
            <p:nvPr/>
          </p:nvSpPr>
          <p:spPr>
            <a:xfrm>
              <a:off x="6986632" y="3323727"/>
              <a:ext cx="18038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Asian Actors</a:t>
              </a:r>
              <a:endParaRPr lang="el-GR" sz="1600" dirty="0"/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1159171" y="1799362"/>
            <a:ext cx="4976989" cy="791419"/>
            <a:chOff x="499472" y="1776996"/>
            <a:chExt cx="4976989" cy="791419"/>
          </a:xfrm>
        </p:grpSpPr>
        <p:sp>
          <p:nvSpPr>
            <p:cNvPr id="17" name="Rectangle: Rounded Corners 38">
              <a:extLst>
                <a:ext uri="{FF2B5EF4-FFF2-40B4-BE49-F238E27FC236}">
                  <a16:creationId xmlns:a16="http://schemas.microsoft.com/office/drawing/2014/main" id="{CA7E1C9B-69FD-447B-8C93-1EB9948F9660}"/>
                </a:ext>
              </a:extLst>
            </p:cNvPr>
            <p:cNvSpPr/>
            <p:nvPr/>
          </p:nvSpPr>
          <p:spPr>
            <a:xfrm>
              <a:off x="499472" y="2025139"/>
              <a:ext cx="4976989" cy="543276"/>
            </a:xfrm>
            <a:prstGeom prst="roundRect">
              <a:avLst/>
            </a:prstGeom>
            <a:ln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8" name="Rectangle 39">
              <a:extLst>
                <a:ext uri="{FF2B5EF4-FFF2-40B4-BE49-F238E27FC236}">
                  <a16:creationId xmlns:a16="http://schemas.microsoft.com/office/drawing/2014/main" id="{908F47D5-48E5-44EC-8C5B-59F7C0810F96}"/>
                </a:ext>
              </a:extLst>
            </p:cNvPr>
            <p:cNvSpPr/>
            <p:nvPr/>
          </p:nvSpPr>
          <p:spPr>
            <a:xfrm>
              <a:off x="1486775" y="1776996"/>
              <a:ext cx="24268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Alliances – Mergers - Acquisitions</a:t>
              </a:r>
              <a:endParaRPr lang="el-GR" sz="1200" dirty="0"/>
            </a:p>
          </p:txBody>
        </p:sp>
      </p:grpSp>
      <p:grpSp>
        <p:nvGrpSpPr>
          <p:cNvPr id="19" name="Ομάδα 18"/>
          <p:cNvGrpSpPr/>
          <p:nvPr/>
        </p:nvGrpSpPr>
        <p:grpSpPr>
          <a:xfrm>
            <a:off x="4595593" y="1094185"/>
            <a:ext cx="2915478" cy="1427501"/>
            <a:chOff x="3935894" y="1071819"/>
            <a:chExt cx="2915478" cy="1427501"/>
          </a:xfrm>
        </p:grpSpPr>
        <p:pic>
          <p:nvPicPr>
            <p:cNvPr id="20" name="Εικόνα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5165" y="1545936"/>
              <a:ext cx="1033669" cy="405086"/>
            </a:xfrm>
            <a:prstGeom prst="rect">
              <a:avLst/>
            </a:prstGeom>
          </p:spPr>
        </p:pic>
        <p:pic>
          <p:nvPicPr>
            <p:cNvPr id="21" name="Εικόνα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888" y="2091129"/>
              <a:ext cx="1033669" cy="405086"/>
            </a:xfrm>
            <a:prstGeom prst="rect">
              <a:avLst/>
            </a:prstGeom>
          </p:spPr>
        </p:pic>
        <p:pic>
          <p:nvPicPr>
            <p:cNvPr id="22" name="Εικόνα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043" y="1579202"/>
              <a:ext cx="1033669" cy="405086"/>
            </a:xfrm>
            <a:prstGeom prst="rect">
              <a:avLst/>
            </a:prstGeom>
          </p:spPr>
        </p:pic>
        <p:sp>
          <p:nvSpPr>
            <p:cNvPr id="23" name="Rectangle 41">
              <a:extLst>
                <a:ext uri="{FF2B5EF4-FFF2-40B4-BE49-F238E27FC236}">
                  <a16:creationId xmlns:a16="http://schemas.microsoft.com/office/drawing/2014/main" id="{ED4CCD48-80FA-45E9-8317-C4DC59188F5C}"/>
                </a:ext>
              </a:extLst>
            </p:cNvPr>
            <p:cNvSpPr/>
            <p:nvPr/>
          </p:nvSpPr>
          <p:spPr>
            <a:xfrm>
              <a:off x="3935894" y="1071819"/>
              <a:ext cx="29154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European Actors</a:t>
              </a:r>
              <a:endParaRPr lang="el-GR" sz="1600" dirty="0"/>
            </a:p>
          </p:txBody>
        </p:sp>
        <p:pic>
          <p:nvPicPr>
            <p:cNvPr id="24" name="Εικόνα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7703" y="2094234"/>
              <a:ext cx="1033669" cy="405086"/>
            </a:xfrm>
            <a:prstGeom prst="rect">
              <a:avLst/>
            </a:prstGeom>
          </p:spPr>
        </p:pic>
      </p:grpSp>
      <p:grpSp>
        <p:nvGrpSpPr>
          <p:cNvPr id="25" name="Ομάδα 24"/>
          <p:cNvGrpSpPr/>
          <p:nvPr/>
        </p:nvGrpSpPr>
        <p:grpSpPr>
          <a:xfrm>
            <a:off x="4595593" y="1467213"/>
            <a:ext cx="1450235" cy="1500149"/>
            <a:chOff x="3935894" y="1444847"/>
            <a:chExt cx="1450235" cy="1500149"/>
          </a:xfrm>
        </p:grpSpPr>
        <p:sp>
          <p:nvSpPr>
            <p:cNvPr id="26" name="Rectangle: Rounded Corners 38">
              <a:extLst>
                <a:ext uri="{FF2B5EF4-FFF2-40B4-BE49-F238E27FC236}">
                  <a16:creationId xmlns:a16="http://schemas.microsoft.com/office/drawing/2014/main" id="{CA7E1C9B-69FD-447B-8C93-1EB9948F9660}"/>
                </a:ext>
              </a:extLst>
            </p:cNvPr>
            <p:cNvSpPr/>
            <p:nvPr/>
          </p:nvSpPr>
          <p:spPr>
            <a:xfrm>
              <a:off x="3935894" y="1444847"/>
              <a:ext cx="1450235" cy="1236112"/>
            </a:xfrm>
            <a:prstGeom prst="roundRect">
              <a:avLst/>
            </a:prstGeom>
            <a:ln>
              <a:solidFill>
                <a:srgbClr val="C489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27" name="Rectangle 41">
              <a:extLst>
                <a:ext uri="{FF2B5EF4-FFF2-40B4-BE49-F238E27FC236}">
                  <a16:creationId xmlns:a16="http://schemas.microsoft.com/office/drawing/2014/main" id="{ED4CCD48-80FA-45E9-8317-C4DC59188F5C}"/>
                </a:ext>
              </a:extLst>
            </p:cNvPr>
            <p:cNvSpPr/>
            <p:nvPr/>
          </p:nvSpPr>
          <p:spPr>
            <a:xfrm>
              <a:off x="4169027" y="2667997"/>
              <a:ext cx="103366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Cluster</a:t>
              </a:r>
              <a:endParaRPr lang="el-GR" sz="1200" dirty="0"/>
            </a:p>
          </p:txBody>
        </p:sp>
      </p:grpSp>
      <p:sp>
        <p:nvSpPr>
          <p:cNvPr id="28" name="Rectangle 39">
            <a:extLst>
              <a:ext uri="{FF2B5EF4-FFF2-40B4-BE49-F238E27FC236}">
                <a16:creationId xmlns:a16="http://schemas.microsoft.com/office/drawing/2014/main" id="{908F47D5-48E5-44EC-8C5B-59F7C0810F96}"/>
              </a:ext>
            </a:extLst>
          </p:cNvPr>
          <p:cNvSpPr/>
          <p:nvPr/>
        </p:nvSpPr>
        <p:spPr>
          <a:xfrm>
            <a:off x="387615" y="846461"/>
            <a:ext cx="1239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Started recently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8430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br>
              <a:rPr lang="en-US" sz="2300" dirty="0"/>
            </a:br>
            <a:r>
              <a:rPr lang="en-US" sz="2300" dirty="0"/>
              <a:t>Study the IP Landscape for Rivalry Technology Monitoring </a:t>
            </a:r>
            <a:br>
              <a:rPr lang="en-US" sz="2300" dirty="0"/>
            </a:br>
            <a:r>
              <a:rPr lang="en-US" sz="2300" dirty="0"/>
              <a:t>&amp; Understand Our Inventive Steps </a:t>
            </a:r>
            <a:br>
              <a:rPr lang="en-US" sz="2300" dirty="0"/>
            </a:br>
            <a:endParaRPr lang="el-GR" sz="2300" dirty="0"/>
          </a:p>
        </p:txBody>
      </p:sp>
      <p:grpSp>
        <p:nvGrpSpPr>
          <p:cNvPr id="4" name="Group 16">
            <a:extLst>
              <a:ext uri="{FF2B5EF4-FFF2-40B4-BE49-F238E27FC236}">
                <a16:creationId xmlns:a16="http://schemas.microsoft.com/office/drawing/2014/main" id="{7E788EF6-B0D2-4848-B4CA-51B9E81128CE}"/>
              </a:ext>
            </a:extLst>
          </p:cNvPr>
          <p:cNvGrpSpPr/>
          <p:nvPr/>
        </p:nvGrpSpPr>
        <p:grpSpPr>
          <a:xfrm>
            <a:off x="914433" y="1582558"/>
            <a:ext cx="2496791" cy="1164175"/>
            <a:chOff x="1160809" y="1480516"/>
            <a:chExt cx="2496791" cy="1164175"/>
          </a:xfrm>
        </p:grpSpPr>
        <p:sp>
          <p:nvSpPr>
            <p:cNvPr id="5" name="Στρογγυλεμένο ορθογώνιο 8">
              <a:extLst>
                <a:ext uri="{FF2B5EF4-FFF2-40B4-BE49-F238E27FC236}">
                  <a16:creationId xmlns:a16="http://schemas.microsoft.com/office/drawing/2014/main" id="{55718C8E-61AD-45EE-BE57-905189DAF662}"/>
                </a:ext>
              </a:extLst>
            </p:cNvPr>
            <p:cNvSpPr/>
            <p:nvPr/>
          </p:nvSpPr>
          <p:spPr>
            <a:xfrm>
              <a:off x="1229633" y="1480516"/>
              <a:ext cx="2427967" cy="379968"/>
            </a:xfrm>
            <a:prstGeom prst="roundRect">
              <a:avLst/>
            </a:prstGeom>
            <a:solidFill>
              <a:srgbClr val="00CC00"/>
            </a:solidFill>
            <a:ln w="381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SMARTEC Partners</a:t>
              </a:r>
            </a:p>
          </p:txBody>
        </p:sp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DE60BD48-103D-4D15-A9E8-A7B72E14BDB5}"/>
                </a:ext>
              </a:extLst>
            </p:cNvPr>
            <p:cNvSpPr/>
            <p:nvPr/>
          </p:nvSpPr>
          <p:spPr>
            <a:xfrm>
              <a:off x="1160809" y="2059916"/>
              <a:ext cx="233737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el-GR" sz="1600" b="1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IP Landscape Study </a:t>
              </a:r>
            </a:p>
            <a:p>
              <a:r>
                <a:rPr lang="en-US" altLang="el-GR" sz="1600" b="1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       (Prior Art Study)</a:t>
              </a: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73D6CFA9-1A2C-495D-AE6A-8ECA8B784084}"/>
              </a:ext>
            </a:extLst>
          </p:cNvPr>
          <p:cNvSpPr/>
          <p:nvPr/>
        </p:nvSpPr>
        <p:spPr>
          <a:xfrm>
            <a:off x="983257" y="2953922"/>
            <a:ext cx="24279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l-GR" sz="14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Derive the best possible information to feed the patent attorney</a:t>
            </a: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512931CA-B033-4663-979E-D7ED7504B984}"/>
              </a:ext>
            </a:extLst>
          </p:cNvPr>
          <p:cNvSpPr/>
          <p:nvPr/>
        </p:nvSpPr>
        <p:spPr>
          <a:xfrm>
            <a:off x="983257" y="3859652"/>
            <a:ext cx="226854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14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Patent Applicants must : </a:t>
            </a:r>
          </a:p>
          <a:p>
            <a:endParaRPr lang="en-US" altLang="el-GR" sz="7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l-GR" sz="14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1) know very well Patent &amp; Non-Patent Literature</a:t>
            </a:r>
          </a:p>
          <a:p>
            <a:endParaRPr lang="en-US" altLang="el-GR" sz="7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l-GR" sz="14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2) Have a good idea of what their </a:t>
            </a:r>
            <a:r>
              <a:rPr lang="en-US" altLang="el-GR" sz="14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Inventive Steps </a:t>
            </a:r>
            <a:r>
              <a:rPr lang="en-US" altLang="el-GR" sz="14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are…</a:t>
            </a:r>
          </a:p>
          <a:p>
            <a:endParaRPr lang="en-US" altLang="el-GR" sz="7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l-GR" sz="14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3) True IP Ownership… </a:t>
            </a: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0A4EE432-DB9C-43EC-AE87-111AED9036FD}"/>
              </a:ext>
            </a:extLst>
          </p:cNvPr>
          <p:cNvGrpSpPr/>
          <p:nvPr/>
        </p:nvGrpSpPr>
        <p:grpSpPr>
          <a:xfrm>
            <a:off x="4895792" y="1585246"/>
            <a:ext cx="4894931" cy="1578836"/>
            <a:chOff x="3805209" y="1814814"/>
            <a:chExt cx="4894931" cy="1578836"/>
          </a:xfrm>
        </p:grpSpPr>
        <p:grpSp>
          <p:nvGrpSpPr>
            <p:cNvPr id="10" name="Group 14">
              <a:extLst>
                <a:ext uri="{FF2B5EF4-FFF2-40B4-BE49-F238E27FC236}">
                  <a16:creationId xmlns:a16="http://schemas.microsoft.com/office/drawing/2014/main" id="{8D1752DF-9393-4C11-88CE-A3475C9D5484}"/>
                </a:ext>
              </a:extLst>
            </p:cNvPr>
            <p:cNvGrpSpPr/>
            <p:nvPr/>
          </p:nvGrpSpPr>
          <p:grpSpPr>
            <a:xfrm>
              <a:off x="5594580" y="1814814"/>
              <a:ext cx="3095401" cy="1240282"/>
              <a:chOff x="5604389" y="1480516"/>
              <a:chExt cx="3095401" cy="1240282"/>
            </a:xfrm>
          </p:grpSpPr>
          <p:sp>
            <p:nvSpPr>
              <p:cNvPr id="13" name="Στρογγυλεμένο ορθογώνιο 8">
                <a:extLst>
                  <a:ext uri="{FF2B5EF4-FFF2-40B4-BE49-F238E27FC236}">
                    <a16:creationId xmlns:a16="http://schemas.microsoft.com/office/drawing/2014/main" id="{B9B3DD49-27D2-44CF-8D1A-C1E1199DA99C}"/>
                  </a:ext>
                </a:extLst>
              </p:cNvPr>
              <p:cNvSpPr/>
              <p:nvPr/>
            </p:nvSpPr>
            <p:spPr>
              <a:xfrm>
                <a:off x="5663381" y="1480516"/>
                <a:ext cx="3036409" cy="379968"/>
              </a:xfrm>
              <a:prstGeom prst="roundRect">
                <a:avLst/>
              </a:prstGeom>
              <a:solidFill>
                <a:srgbClr val="3333CC"/>
              </a:solidFill>
              <a:ln w="381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Assigned to Patent Attorneys</a:t>
                </a:r>
              </a:p>
            </p:txBody>
          </p:sp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04545C04-5EDE-489B-808E-4F7150F8A19D}"/>
                  </a:ext>
                </a:extLst>
              </p:cNvPr>
              <p:cNvSpPr/>
              <p:nvPr/>
            </p:nvSpPr>
            <p:spPr>
              <a:xfrm>
                <a:off x="5604389" y="2059916"/>
                <a:ext cx="26159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el-GR" sz="1600" b="1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Freedom – to – Operate</a:t>
                </a:r>
              </a:p>
            </p:txBody>
          </p:sp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id="{5D622AEC-C86D-457E-9A92-17AB08D3B400}"/>
                  </a:ext>
                </a:extLst>
              </p:cNvPr>
              <p:cNvSpPr/>
              <p:nvPr/>
            </p:nvSpPr>
            <p:spPr>
              <a:xfrm>
                <a:off x="5604389" y="2382244"/>
                <a:ext cx="30364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Patent Litigation Risk Study</a:t>
                </a:r>
                <a:endParaRPr lang="el-GR" sz="1600" b="1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Arrow: Right 17">
              <a:extLst>
                <a:ext uri="{FF2B5EF4-FFF2-40B4-BE49-F238E27FC236}">
                  <a16:creationId xmlns:a16="http://schemas.microsoft.com/office/drawing/2014/main" id="{F31D1194-FED0-418E-906D-4B1BBB9C01FD}"/>
                </a:ext>
              </a:extLst>
            </p:cNvPr>
            <p:cNvSpPr/>
            <p:nvPr/>
          </p:nvSpPr>
          <p:spPr>
            <a:xfrm>
              <a:off x="3805209" y="1814814"/>
              <a:ext cx="363794" cy="379968"/>
            </a:xfrm>
            <a:prstGeom prst="rightArrow">
              <a:avLst/>
            </a:prstGeom>
            <a:solidFill>
              <a:srgbClr val="B48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B48FFF"/>
                </a:solidFill>
              </a:endParaRPr>
            </a:p>
          </p:txBody>
        </p:sp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C587C3C2-0A44-4C3A-891B-DB91620053A3}"/>
                </a:ext>
              </a:extLst>
            </p:cNvPr>
            <p:cNvSpPr/>
            <p:nvPr/>
          </p:nvSpPr>
          <p:spPr>
            <a:xfrm>
              <a:off x="5604740" y="3055096"/>
              <a:ext cx="3095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Draft Patent(s)</a:t>
              </a:r>
              <a:endParaRPr lang="el-GR" sz="1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2">
            <a:extLst>
              <a:ext uri="{FF2B5EF4-FFF2-40B4-BE49-F238E27FC236}">
                <a16:creationId xmlns:a16="http://schemas.microsoft.com/office/drawing/2014/main" id="{01359780-EB43-41CD-BF89-EDDB0C4B6861}"/>
              </a:ext>
            </a:extLst>
          </p:cNvPr>
          <p:cNvGrpSpPr/>
          <p:nvPr/>
        </p:nvGrpSpPr>
        <p:grpSpPr>
          <a:xfrm>
            <a:off x="6685163" y="3677755"/>
            <a:ext cx="3470762" cy="2178907"/>
            <a:chOff x="5594580" y="3907323"/>
            <a:chExt cx="3470762" cy="2178907"/>
          </a:xfrm>
        </p:grpSpPr>
        <p:sp>
          <p:nvSpPr>
            <p:cNvPr id="17" name="Στρογγυλεμένο ορθογώνιο 8">
              <a:extLst>
                <a:ext uri="{FF2B5EF4-FFF2-40B4-BE49-F238E27FC236}">
                  <a16:creationId xmlns:a16="http://schemas.microsoft.com/office/drawing/2014/main" id="{247D1F95-4D85-4349-9D0B-0A5CE01D7270}"/>
                </a:ext>
              </a:extLst>
            </p:cNvPr>
            <p:cNvSpPr/>
            <p:nvPr/>
          </p:nvSpPr>
          <p:spPr>
            <a:xfrm>
              <a:off x="5653571" y="4776301"/>
              <a:ext cx="3036409" cy="363794"/>
            </a:xfrm>
            <a:prstGeom prst="roundRect">
              <a:avLst/>
            </a:prstGeom>
            <a:solidFill>
              <a:srgbClr val="FF0000"/>
            </a:solidFill>
            <a:ln w="381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SMARTEC IP Portfolio Formation</a:t>
              </a:r>
            </a:p>
          </p:txBody>
        </p:sp>
        <p:sp>
          <p:nvSpPr>
            <p:cNvPr id="18" name="Arrow: Right 18">
              <a:extLst>
                <a:ext uri="{FF2B5EF4-FFF2-40B4-BE49-F238E27FC236}">
                  <a16:creationId xmlns:a16="http://schemas.microsoft.com/office/drawing/2014/main" id="{C849FBE1-EB7A-4FAA-9A2E-D09C2279D6D2}"/>
                </a:ext>
              </a:extLst>
            </p:cNvPr>
            <p:cNvSpPr/>
            <p:nvPr/>
          </p:nvSpPr>
          <p:spPr>
            <a:xfrm rot="5400000">
              <a:off x="6989878" y="3899236"/>
              <a:ext cx="363794" cy="379968"/>
            </a:xfrm>
            <a:prstGeom prst="rightArrow">
              <a:avLst/>
            </a:prstGeom>
            <a:solidFill>
              <a:srgbClr val="B48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1525FA86-2816-46C0-981B-E0F2BE65E35A}"/>
                </a:ext>
              </a:extLst>
            </p:cNvPr>
            <p:cNvSpPr/>
            <p:nvPr/>
          </p:nvSpPr>
          <p:spPr>
            <a:xfrm>
              <a:off x="5594580" y="5255233"/>
              <a:ext cx="347076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Patent Filings &amp;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Trace Standard Essential Patents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b="1" dirty="0" err="1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Licensings</a:t>
              </a:r>
              <a:endParaRPr lang="el-GR" sz="1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Ομάδα 19"/>
          <p:cNvGrpSpPr/>
          <p:nvPr/>
        </p:nvGrpSpPr>
        <p:grpSpPr>
          <a:xfrm>
            <a:off x="3175570" y="4129035"/>
            <a:ext cx="2566718" cy="1312128"/>
            <a:chOff x="2664839" y="4129035"/>
            <a:chExt cx="2566718" cy="1312128"/>
          </a:xfrm>
        </p:grpSpPr>
        <p:cxnSp>
          <p:nvCxnSpPr>
            <p:cNvPr id="21" name="Straight Arrow Connector 22">
              <a:extLst>
                <a:ext uri="{FF2B5EF4-FFF2-40B4-BE49-F238E27FC236}">
                  <a16:creationId xmlns:a16="http://schemas.microsoft.com/office/drawing/2014/main" id="{BE80F871-EE21-4D6D-96EE-0AB6F298C3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4839" y="4502790"/>
              <a:ext cx="354808" cy="252594"/>
            </a:xfrm>
            <a:prstGeom prst="straightConnector1">
              <a:avLst/>
            </a:prstGeom>
            <a:ln w="9525">
              <a:prstDash val="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tangle 1">
              <a:extLst>
                <a:ext uri="{FF2B5EF4-FFF2-40B4-BE49-F238E27FC236}">
                  <a16:creationId xmlns:a16="http://schemas.microsoft.com/office/drawing/2014/main" id="{2DFB21F0-7354-4E9A-BD34-6EA1FBF9611B}"/>
                </a:ext>
              </a:extLst>
            </p:cNvPr>
            <p:cNvSpPr/>
            <p:nvPr/>
          </p:nvSpPr>
          <p:spPr>
            <a:xfrm>
              <a:off x="2743189" y="4129035"/>
              <a:ext cx="24883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(HPA + LNA + RF-MEMS Switch)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E80F871-EE21-4D6D-96EE-0AB6F298C394}"/>
                </a:ext>
              </a:extLst>
            </p:cNvPr>
            <p:cNvCxnSpPr>
              <a:cxnSpLocks/>
            </p:cNvCxnSpPr>
            <p:nvPr/>
          </p:nvCxnSpPr>
          <p:spPr>
            <a:xfrm>
              <a:off x="2664839" y="4907784"/>
              <a:ext cx="354808" cy="206476"/>
            </a:xfrm>
            <a:prstGeom prst="straightConnector1">
              <a:avLst/>
            </a:prstGeom>
            <a:ln w="9525">
              <a:prstDash val="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Rectangle 1">
              <a:extLst>
                <a:ext uri="{FF2B5EF4-FFF2-40B4-BE49-F238E27FC236}">
                  <a16:creationId xmlns:a16="http://schemas.microsoft.com/office/drawing/2014/main" id="{2DFB21F0-7354-4E9A-BD34-6EA1FBF9611B}"/>
                </a:ext>
              </a:extLst>
            </p:cNvPr>
            <p:cNvSpPr/>
            <p:nvPr/>
          </p:nvSpPr>
          <p:spPr>
            <a:xfrm>
              <a:off x="2741068" y="5164164"/>
              <a:ext cx="24883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sz="1200" b="1" dirty="0" err="1">
                  <a:solidFill>
                    <a:srgbClr val="FE5E16"/>
                  </a:solidFill>
                  <a:latin typeface="Times New Roman" panose="02020603050405020304" pitchFamily="18" charset="0"/>
                </a:rPr>
                <a:t>eg</a:t>
              </a:r>
              <a:r>
                <a:rPr lang="en-US" sz="1200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. TEC Integrated in Package)</a:t>
              </a:r>
            </a:p>
          </p:txBody>
        </p:sp>
      </p:grpSp>
      <p:sp>
        <p:nvSpPr>
          <p:cNvPr id="25" name="Rectangle 22">
            <a:extLst>
              <a:ext uri="{FF2B5EF4-FFF2-40B4-BE49-F238E27FC236}">
                <a16:creationId xmlns:a16="http://schemas.microsoft.com/office/drawing/2014/main" id="{DD7B00F2-FA6D-460C-987B-EBA51D81D77F}"/>
              </a:ext>
            </a:extLst>
          </p:cNvPr>
          <p:cNvSpPr/>
          <p:nvPr/>
        </p:nvSpPr>
        <p:spPr>
          <a:xfrm>
            <a:off x="366372" y="798029"/>
            <a:ext cx="1814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(Pilot’s Outer World)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37533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Search for Patents &amp; Classification</a:t>
            </a:r>
            <a:br>
              <a:rPr lang="en-US" dirty="0">
                <a:solidFill>
                  <a:srgbClr val="4F81BD"/>
                </a:solidFill>
                <a:latin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4" name="Στρογγυλεμένο ορθογώνιο 8">
            <a:extLst>
              <a:ext uri="{FF2B5EF4-FFF2-40B4-BE49-F238E27FC236}">
                <a16:creationId xmlns:a16="http://schemas.microsoft.com/office/drawing/2014/main" id="{9CC62D82-13EF-494E-98C7-F45288D95EB3}"/>
              </a:ext>
            </a:extLst>
          </p:cNvPr>
          <p:cNvSpPr/>
          <p:nvPr/>
        </p:nvSpPr>
        <p:spPr>
          <a:xfrm>
            <a:off x="963911" y="905405"/>
            <a:ext cx="2427967" cy="584769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Over 200 – Legal Entities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in the RF / Power Industry</a:t>
            </a:r>
          </a:p>
        </p:txBody>
      </p:sp>
      <p:grpSp>
        <p:nvGrpSpPr>
          <p:cNvPr id="5" name="Group 48">
            <a:extLst>
              <a:ext uri="{FF2B5EF4-FFF2-40B4-BE49-F238E27FC236}">
                <a16:creationId xmlns:a16="http://schemas.microsoft.com/office/drawing/2014/main" id="{C04399AB-D118-434F-919F-78CA1EE23F07}"/>
              </a:ext>
            </a:extLst>
          </p:cNvPr>
          <p:cNvGrpSpPr/>
          <p:nvPr/>
        </p:nvGrpSpPr>
        <p:grpSpPr>
          <a:xfrm>
            <a:off x="913189" y="1533620"/>
            <a:ext cx="2732790" cy="5050969"/>
            <a:chOff x="299884" y="1482820"/>
            <a:chExt cx="2732790" cy="5050969"/>
          </a:xfrm>
        </p:grpSpPr>
        <p:sp>
          <p:nvSpPr>
            <p:cNvPr id="6" name="Right Brace 18">
              <a:extLst>
                <a:ext uri="{FF2B5EF4-FFF2-40B4-BE49-F238E27FC236}">
                  <a16:creationId xmlns:a16="http://schemas.microsoft.com/office/drawing/2014/main" id="{D0179EA3-49E0-4856-8ECA-62BE738190EA}"/>
                </a:ext>
              </a:extLst>
            </p:cNvPr>
            <p:cNvSpPr/>
            <p:nvPr/>
          </p:nvSpPr>
          <p:spPr>
            <a:xfrm>
              <a:off x="2329491" y="3094231"/>
              <a:ext cx="428863" cy="3439558"/>
            </a:xfrm>
            <a:prstGeom prst="rightBrace">
              <a:avLst>
                <a:gd name="adj1" fmla="val 8333"/>
                <a:gd name="adj2" fmla="val 26734"/>
              </a:avLst>
            </a:prstGeom>
            <a:ln>
              <a:solidFill>
                <a:srgbClr val="99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grpSp>
          <p:nvGrpSpPr>
            <p:cNvPr id="7" name="Group 45">
              <a:extLst>
                <a:ext uri="{FF2B5EF4-FFF2-40B4-BE49-F238E27FC236}">
                  <a16:creationId xmlns:a16="http://schemas.microsoft.com/office/drawing/2014/main" id="{CC5331D7-1BF1-4876-947D-130DAB7074FA}"/>
                </a:ext>
              </a:extLst>
            </p:cNvPr>
            <p:cNvGrpSpPr/>
            <p:nvPr/>
          </p:nvGrpSpPr>
          <p:grpSpPr>
            <a:xfrm>
              <a:off x="299884" y="1482820"/>
              <a:ext cx="2732790" cy="5043120"/>
              <a:chOff x="299884" y="1482820"/>
              <a:chExt cx="2732790" cy="5043120"/>
            </a:xfrm>
          </p:grpSpPr>
          <p:sp>
            <p:nvSpPr>
              <p:cNvPr id="8" name="Στρογγυλεμένο ορθογώνιο 8">
                <a:extLst>
                  <a:ext uri="{FF2B5EF4-FFF2-40B4-BE49-F238E27FC236}">
                    <a16:creationId xmlns:a16="http://schemas.microsoft.com/office/drawing/2014/main" id="{CE4B0628-9F86-4EF4-BC06-6CFE3FCDC965}"/>
                  </a:ext>
                </a:extLst>
              </p:cNvPr>
              <p:cNvSpPr/>
              <p:nvPr/>
            </p:nvSpPr>
            <p:spPr>
              <a:xfrm>
                <a:off x="350605" y="2495320"/>
                <a:ext cx="2427967" cy="379968"/>
              </a:xfrm>
              <a:prstGeom prst="roundRect">
                <a:avLst/>
              </a:prstGeom>
              <a:solidFill>
                <a:srgbClr val="00CC00"/>
              </a:solidFill>
              <a:ln w="381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91 have </a:t>
                </a:r>
                <a:r>
                  <a:rPr lang="en-US" sz="1400" b="1" dirty="0" err="1">
                    <a:solidFill>
                      <a:schemeClr val="bg1"/>
                    </a:solidFill>
                  </a:rPr>
                  <a:t>GaN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Patents</a:t>
                </a:r>
              </a:p>
            </p:txBody>
          </p:sp>
          <p:sp>
            <p:nvSpPr>
              <p:cNvPr id="9" name="Rectangle 17">
                <a:extLst>
                  <a:ext uri="{FF2B5EF4-FFF2-40B4-BE49-F238E27FC236}">
                    <a16:creationId xmlns:a16="http://schemas.microsoft.com/office/drawing/2014/main" id="{3EAF1E17-4D58-4B87-A11B-CCD60005E4C5}"/>
                  </a:ext>
                </a:extLst>
              </p:cNvPr>
              <p:cNvSpPr/>
              <p:nvPr/>
            </p:nvSpPr>
            <p:spPr>
              <a:xfrm>
                <a:off x="299884" y="3094231"/>
                <a:ext cx="2732790" cy="3431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el-GR" sz="700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Tx/>
                  <a:buAutoNum type="arabicParenR"/>
                </a:pPr>
                <a:r>
                  <a:rPr lang="en-US" altLang="el-GR" sz="1400" dirty="0" err="1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GaN</a:t>
                </a:r>
                <a:r>
                  <a:rPr lang="en-US" altLang="el-GR" sz="1400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 MMICs</a:t>
                </a:r>
              </a:p>
              <a:p>
                <a:pPr marL="342900" indent="-342900">
                  <a:buFontTx/>
                  <a:buAutoNum type="arabicParenR"/>
                </a:pPr>
                <a:r>
                  <a:rPr lang="en-US" altLang="el-GR" sz="1400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RF MEMS</a:t>
                </a:r>
              </a:p>
              <a:p>
                <a:pPr marL="342900" indent="-342900">
                  <a:buAutoNum type="arabicParenR"/>
                </a:pPr>
                <a:r>
                  <a:rPr lang="en-US" altLang="el-GR" sz="1400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Low Noise Amplifier</a:t>
                </a:r>
              </a:p>
              <a:p>
                <a:pPr marL="342900" indent="-342900">
                  <a:buAutoNum type="arabicParenR"/>
                </a:pPr>
                <a:r>
                  <a:rPr lang="en-US" altLang="el-GR" sz="1400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High Power Amplifier</a:t>
                </a:r>
              </a:p>
              <a:p>
                <a:pPr marL="342900" indent="-342900">
                  <a:buAutoNum type="arabicParenR"/>
                </a:pPr>
                <a:r>
                  <a:rPr lang="en-US" altLang="el-GR" sz="1400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Transistor</a:t>
                </a:r>
              </a:p>
              <a:p>
                <a:pPr marL="342900" indent="-342900">
                  <a:buAutoNum type="arabicParenR"/>
                </a:pPr>
                <a:r>
                  <a:rPr lang="en-US" altLang="el-GR" sz="1400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Coplanar</a:t>
                </a:r>
              </a:p>
              <a:p>
                <a:pPr marL="342900" indent="-342900">
                  <a:buAutoNum type="arabicParenR"/>
                </a:pPr>
                <a:r>
                  <a:rPr lang="en-US" altLang="el-GR" sz="1400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Monolithic</a:t>
                </a:r>
              </a:p>
              <a:p>
                <a:pPr marL="342900" indent="-342900">
                  <a:buAutoNum type="arabicParenR"/>
                </a:pPr>
                <a:r>
                  <a:rPr lang="en-US" altLang="el-GR" sz="1400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Vias</a:t>
                </a:r>
              </a:p>
              <a:p>
                <a:pPr marL="342900" indent="-342900">
                  <a:buAutoNum type="arabicParenR"/>
                </a:pPr>
                <a:r>
                  <a:rPr lang="en-US" altLang="el-GR" sz="1400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Back-End</a:t>
                </a:r>
              </a:p>
              <a:p>
                <a:pPr marL="342900" indent="-342900">
                  <a:buAutoNum type="arabicParenR"/>
                </a:pPr>
                <a:r>
                  <a:rPr lang="en-US" altLang="el-GR" sz="1400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Microwave</a:t>
                </a:r>
              </a:p>
              <a:p>
                <a:pPr marL="342900" indent="-342900">
                  <a:buAutoNum type="arabicParenR"/>
                </a:pPr>
                <a:r>
                  <a:rPr lang="en-US" altLang="el-GR" sz="1400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RF Power</a:t>
                </a:r>
              </a:p>
              <a:p>
                <a:pPr marL="342900" indent="-342900">
                  <a:buAutoNum type="arabicParenR"/>
                </a:pPr>
                <a:r>
                  <a:rPr lang="en-US" altLang="el-GR" sz="1400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Switch</a:t>
                </a:r>
              </a:p>
              <a:p>
                <a:pPr marL="342900" indent="-342900">
                  <a:buAutoNum type="arabicParenR"/>
                </a:pPr>
                <a:r>
                  <a:rPr lang="en-US" altLang="el-GR" sz="1400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Transceiver</a:t>
                </a:r>
              </a:p>
              <a:p>
                <a:pPr marL="342900" indent="-342900">
                  <a:buAutoNum type="arabicParenR"/>
                </a:pPr>
                <a:r>
                  <a:rPr lang="en-US" altLang="el-GR" sz="1400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Integrated  Chip</a:t>
                </a:r>
              </a:p>
              <a:p>
                <a:pPr marL="342900" indent="-342900">
                  <a:buAutoNum type="arabicParenR"/>
                </a:pPr>
                <a:r>
                  <a:rPr lang="en-US" altLang="el-GR" sz="1400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Package</a:t>
                </a:r>
              </a:p>
            </p:txBody>
          </p:sp>
          <p:cxnSp>
            <p:nvCxnSpPr>
              <p:cNvPr id="10" name="Straight Arrow Connector 23">
                <a:extLst>
                  <a:ext uri="{FF2B5EF4-FFF2-40B4-BE49-F238E27FC236}">
                    <a16:creationId xmlns:a16="http://schemas.microsoft.com/office/drawing/2014/main" id="{A9EC4989-890F-4F7C-8FD7-CD4E0AC5D77D}"/>
                  </a:ext>
                </a:extLst>
              </p:cNvPr>
              <p:cNvCxnSpPr/>
              <p:nvPr/>
            </p:nvCxnSpPr>
            <p:spPr>
              <a:xfrm>
                <a:off x="1513788" y="1482820"/>
                <a:ext cx="0" cy="822289"/>
              </a:xfrm>
              <a:prstGeom prst="straightConnector1">
                <a:avLst/>
              </a:prstGeom>
              <a:ln>
                <a:solidFill>
                  <a:srgbClr val="99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44">
            <a:extLst>
              <a:ext uri="{FF2B5EF4-FFF2-40B4-BE49-F238E27FC236}">
                <a16:creationId xmlns:a16="http://schemas.microsoft.com/office/drawing/2014/main" id="{C00948DE-753C-467A-96AE-9ED9FE72A75C}"/>
              </a:ext>
            </a:extLst>
          </p:cNvPr>
          <p:cNvGrpSpPr/>
          <p:nvPr/>
        </p:nvGrpSpPr>
        <p:grpSpPr>
          <a:xfrm>
            <a:off x="3645978" y="918216"/>
            <a:ext cx="5994342" cy="379968"/>
            <a:chOff x="3032673" y="854533"/>
            <a:chExt cx="5994342" cy="379968"/>
          </a:xfrm>
        </p:grpSpPr>
        <p:sp>
          <p:nvSpPr>
            <p:cNvPr id="12" name="Στρογγυλεμένο ορθογώνιο 8">
              <a:extLst>
                <a:ext uri="{FF2B5EF4-FFF2-40B4-BE49-F238E27FC236}">
                  <a16:creationId xmlns:a16="http://schemas.microsoft.com/office/drawing/2014/main" id="{5D862A45-7AB6-4541-92D6-805754AC4F82}"/>
                </a:ext>
              </a:extLst>
            </p:cNvPr>
            <p:cNvSpPr/>
            <p:nvPr/>
          </p:nvSpPr>
          <p:spPr>
            <a:xfrm>
              <a:off x="4463711" y="854533"/>
              <a:ext cx="4563304" cy="379968"/>
            </a:xfrm>
            <a:prstGeom prst="roundRect">
              <a:avLst/>
            </a:prstGeom>
            <a:solidFill>
              <a:srgbClr val="00CC00"/>
            </a:solidFill>
            <a:ln w="381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Many others do not have have </a:t>
              </a:r>
              <a:r>
                <a:rPr lang="en-US" sz="1400" b="1" dirty="0" err="1">
                  <a:solidFill>
                    <a:schemeClr val="bg1"/>
                  </a:solidFill>
                </a:rPr>
                <a:t>GaN</a:t>
              </a:r>
              <a:r>
                <a:rPr lang="en-US" sz="1400" b="1" dirty="0">
                  <a:solidFill>
                    <a:schemeClr val="bg1"/>
                  </a:solidFill>
                </a:rPr>
                <a:t> Patents</a:t>
              </a:r>
            </a:p>
          </p:txBody>
        </p:sp>
        <p:cxnSp>
          <p:nvCxnSpPr>
            <p:cNvPr id="13" name="Straight Arrow Connector 29">
              <a:extLst>
                <a:ext uri="{FF2B5EF4-FFF2-40B4-BE49-F238E27FC236}">
                  <a16:creationId xmlns:a16="http://schemas.microsoft.com/office/drawing/2014/main" id="{4BD4B7C8-7DB7-4C5C-9EC4-35C9DFC1FA42}"/>
                </a:ext>
              </a:extLst>
            </p:cNvPr>
            <p:cNvCxnSpPr>
              <a:cxnSpLocks/>
            </p:cNvCxnSpPr>
            <p:nvPr/>
          </p:nvCxnSpPr>
          <p:spPr>
            <a:xfrm>
              <a:off x="3032673" y="1043224"/>
              <a:ext cx="1213985" cy="0"/>
            </a:xfrm>
            <a:prstGeom prst="straightConnector1">
              <a:avLst/>
            </a:prstGeom>
            <a:ln>
              <a:solidFill>
                <a:srgbClr val="993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43">
            <a:extLst>
              <a:ext uri="{FF2B5EF4-FFF2-40B4-BE49-F238E27FC236}">
                <a16:creationId xmlns:a16="http://schemas.microsoft.com/office/drawing/2014/main" id="{1466E192-7CB0-48E1-9638-A64A07411FD3}"/>
              </a:ext>
            </a:extLst>
          </p:cNvPr>
          <p:cNvGrpSpPr/>
          <p:nvPr/>
        </p:nvGrpSpPr>
        <p:grpSpPr>
          <a:xfrm>
            <a:off x="3645979" y="1337609"/>
            <a:ext cx="5994341" cy="1867186"/>
            <a:chOff x="3032674" y="1273926"/>
            <a:chExt cx="5994341" cy="1867186"/>
          </a:xfrm>
        </p:grpSpPr>
        <p:sp>
          <p:nvSpPr>
            <p:cNvPr id="15" name="Στρογγυλεμένο ορθογώνιο 8">
              <a:extLst>
                <a:ext uri="{FF2B5EF4-FFF2-40B4-BE49-F238E27FC236}">
                  <a16:creationId xmlns:a16="http://schemas.microsoft.com/office/drawing/2014/main" id="{3322DE11-9A9A-4147-A960-92C5F8A0E9E9}"/>
                </a:ext>
              </a:extLst>
            </p:cNvPr>
            <p:cNvSpPr/>
            <p:nvPr/>
          </p:nvSpPr>
          <p:spPr>
            <a:xfrm>
              <a:off x="4474449" y="1389913"/>
              <a:ext cx="4552566" cy="379968"/>
            </a:xfrm>
            <a:prstGeom prst="roundRect">
              <a:avLst/>
            </a:prstGeom>
            <a:solidFill>
              <a:srgbClr val="00CC00"/>
            </a:solidFill>
            <a:ln w="381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Some do not have </a:t>
              </a:r>
              <a:r>
                <a:rPr lang="en-US" sz="1400" b="1" dirty="0" err="1">
                  <a:solidFill>
                    <a:schemeClr val="bg1"/>
                  </a:solidFill>
                </a:rPr>
                <a:t>GaN</a:t>
              </a:r>
              <a:r>
                <a:rPr lang="en-US" sz="1400" b="1" dirty="0">
                  <a:solidFill>
                    <a:schemeClr val="bg1"/>
                  </a:solidFill>
                </a:rPr>
                <a:t> Patents by use </a:t>
              </a:r>
              <a:r>
                <a:rPr lang="en-US" sz="1400" b="1" dirty="0" err="1">
                  <a:solidFill>
                    <a:schemeClr val="bg1"/>
                  </a:solidFill>
                </a:rPr>
                <a:t>GaN</a:t>
              </a:r>
              <a:r>
                <a:rPr lang="en-US" sz="1400" b="1" dirty="0">
                  <a:solidFill>
                    <a:schemeClr val="bg1"/>
                  </a:solidFill>
                </a:rPr>
                <a:t> Tech</a:t>
              </a:r>
            </a:p>
          </p:txBody>
        </p:sp>
        <p:cxnSp>
          <p:nvCxnSpPr>
            <p:cNvPr id="16" name="Straight Arrow Connector 27">
              <a:extLst>
                <a:ext uri="{FF2B5EF4-FFF2-40B4-BE49-F238E27FC236}">
                  <a16:creationId xmlns:a16="http://schemas.microsoft.com/office/drawing/2014/main" id="{5E2E5BEA-6504-4209-902D-2335A4AC9332}"/>
                </a:ext>
              </a:extLst>
            </p:cNvPr>
            <p:cNvCxnSpPr>
              <a:cxnSpLocks/>
            </p:cNvCxnSpPr>
            <p:nvPr/>
          </p:nvCxnSpPr>
          <p:spPr>
            <a:xfrm>
              <a:off x="3032674" y="1273926"/>
              <a:ext cx="1261595" cy="247699"/>
            </a:xfrm>
            <a:prstGeom prst="straightConnector1">
              <a:avLst/>
            </a:prstGeom>
            <a:ln>
              <a:solidFill>
                <a:srgbClr val="993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42">
              <a:extLst>
                <a:ext uri="{FF2B5EF4-FFF2-40B4-BE49-F238E27FC236}">
                  <a16:creationId xmlns:a16="http://schemas.microsoft.com/office/drawing/2014/main" id="{39BB2E04-6D67-4BD7-BDC7-36D9D4F134DC}"/>
                </a:ext>
              </a:extLst>
            </p:cNvPr>
            <p:cNvGrpSpPr/>
            <p:nvPr/>
          </p:nvGrpSpPr>
          <p:grpSpPr>
            <a:xfrm>
              <a:off x="4474450" y="1781755"/>
              <a:ext cx="4325548" cy="1359357"/>
              <a:chOff x="4474450" y="1781755"/>
              <a:chExt cx="4325548" cy="1359357"/>
            </a:xfrm>
          </p:grpSpPr>
          <p:pic>
            <p:nvPicPr>
              <p:cNvPr id="18" name="Picture 40">
                <a:extLst>
                  <a:ext uri="{FF2B5EF4-FFF2-40B4-BE49-F238E27FC236}">
                    <a16:creationId xmlns:a16="http://schemas.microsoft.com/office/drawing/2014/main" id="{42323F04-034A-4F32-9E3B-16E2F2EC38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4017" b="6576"/>
              <a:stretch/>
            </p:blipFill>
            <p:spPr>
              <a:xfrm>
                <a:off x="4474450" y="1878695"/>
                <a:ext cx="2826278" cy="1262417"/>
              </a:xfrm>
              <a:prstGeom prst="rect">
                <a:avLst/>
              </a:prstGeom>
            </p:spPr>
          </p:pic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ED4CCD48-80FA-45E9-8317-C4DC59188F5C}"/>
                  </a:ext>
                </a:extLst>
              </p:cNvPr>
              <p:cNvSpPr/>
              <p:nvPr/>
            </p:nvSpPr>
            <p:spPr>
              <a:xfrm>
                <a:off x="7003504" y="1781755"/>
                <a:ext cx="179649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fr-CA" sz="1600" b="1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Saab - Ericsson</a:t>
                </a:r>
                <a:r>
                  <a:rPr lang="en-US" sz="1600" b="1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l-GR" sz="1600" dirty="0"/>
              </a:p>
            </p:txBody>
          </p:sp>
        </p:grpSp>
      </p:grpSp>
      <p:grpSp>
        <p:nvGrpSpPr>
          <p:cNvPr id="20" name="Ομάδα 19"/>
          <p:cNvGrpSpPr/>
          <p:nvPr/>
        </p:nvGrpSpPr>
        <p:grpSpPr>
          <a:xfrm>
            <a:off x="3498168" y="3456878"/>
            <a:ext cx="7368320" cy="2821114"/>
            <a:chOff x="2884863" y="3456878"/>
            <a:chExt cx="7368320" cy="2821114"/>
          </a:xfrm>
        </p:grpSpPr>
        <p:grpSp>
          <p:nvGrpSpPr>
            <p:cNvPr id="21" name="Ομάδα 20"/>
            <p:cNvGrpSpPr/>
            <p:nvPr/>
          </p:nvGrpSpPr>
          <p:grpSpPr>
            <a:xfrm>
              <a:off x="2884863" y="3456878"/>
              <a:ext cx="6142152" cy="2821114"/>
              <a:chOff x="2884863" y="3456878"/>
              <a:chExt cx="6142152" cy="2821114"/>
            </a:xfrm>
          </p:grpSpPr>
          <p:grpSp>
            <p:nvGrpSpPr>
              <p:cNvPr id="23" name="Group 46">
                <a:extLst>
                  <a:ext uri="{FF2B5EF4-FFF2-40B4-BE49-F238E27FC236}">
                    <a16:creationId xmlns:a16="http://schemas.microsoft.com/office/drawing/2014/main" id="{0BC6F50A-3659-4643-87B0-D672AD9972D1}"/>
                  </a:ext>
                </a:extLst>
              </p:cNvPr>
              <p:cNvGrpSpPr/>
              <p:nvPr/>
            </p:nvGrpSpPr>
            <p:grpSpPr>
              <a:xfrm>
                <a:off x="3025925" y="3556383"/>
                <a:ext cx="6001089" cy="2678414"/>
                <a:chOff x="3025925" y="3505583"/>
                <a:chExt cx="6001089" cy="2678414"/>
              </a:xfrm>
            </p:grpSpPr>
            <p:grpSp>
              <p:nvGrpSpPr>
                <p:cNvPr id="29" name="Group 32">
                  <a:extLst>
                    <a:ext uri="{FF2B5EF4-FFF2-40B4-BE49-F238E27FC236}">
                      <a16:creationId xmlns:a16="http://schemas.microsoft.com/office/drawing/2014/main" id="{50CE4E7C-1A89-4783-93DB-AA0F6E95934C}"/>
                    </a:ext>
                  </a:extLst>
                </p:cNvPr>
                <p:cNvGrpSpPr/>
                <p:nvPr/>
              </p:nvGrpSpPr>
              <p:grpSpPr>
                <a:xfrm>
                  <a:off x="5540793" y="5845443"/>
                  <a:ext cx="2130461" cy="338554"/>
                  <a:chOff x="5277782" y="4379097"/>
                  <a:chExt cx="2130461" cy="338554"/>
                </a:xfrm>
              </p:grpSpPr>
              <p:sp>
                <p:nvSpPr>
                  <p:cNvPr id="38" name="Rectangle 11">
                    <a:extLst>
                      <a:ext uri="{FF2B5EF4-FFF2-40B4-BE49-F238E27FC236}">
                        <a16:creationId xmlns:a16="http://schemas.microsoft.com/office/drawing/2014/main" id="{C63C4042-AC75-4F66-A0A9-F27B7B33E22F}"/>
                      </a:ext>
                    </a:extLst>
                  </p:cNvPr>
                  <p:cNvSpPr/>
                  <p:nvPr/>
                </p:nvSpPr>
                <p:spPr>
                  <a:xfrm>
                    <a:off x="5277782" y="4379097"/>
                    <a:ext cx="52610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l-GR" sz="1600" b="1" dirty="0">
                        <a:solidFill>
                          <a:srgbClr val="9933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TW</a:t>
                    </a:r>
                  </a:p>
                </p:txBody>
              </p:sp>
              <p:sp>
                <p:nvSpPr>
                  <p:cNvPr id="39" name="Rectangle 12">
                    <a:extLst>
                      <a:ext uri="{FF2B5EF4-FFF2-40B4-BE49-F238E27FC236}">
                        <a16:creationId xmlns:a16="http://schemas.microsoft.com/office/drawing/2014/main" id="{3656CDAE-60F4-4847-BE87-8EDDBD2A1355}"/>
                      </a:ext>
                    </a:extLst>
                  </p:cNvPr>
                  <p:cNvSpPr/>
                  <p:nvPr/>
                </p:nvSpPr>
                <p:spPr>
                  <a:xfrm>
                    <a:off x="5877222" y="4379097"/>
                    <a:ext cx="492443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l-GR" sz="1600" b="1" dirty="0">
                        <a:solidFill>
                          <a:srgbClr val="9933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KR</a:t>
                    </a:r>
                  </a:p>
                </p:txBody>
              </p:sp>
              <p:sp>
                <p:nvSpPr>
                  <p:cNvPr id="40" name="Rectangle 13">
                    <a:extLst>
                      <a:ext uri="{FF2B5EF4-FFF2-40B4-BE49-F238E27FC236}">
                        <a16:creationId xmlns:a16="http://schemas.microsoft.com/office/drawing/2014/main" id="{69EAAE37-B638-46E0-9A00-58A3888E407A}"/>
                      </a:ext>
                    </a:extLst>
                  </p:cNvPr>
                  <p:cNvSpPr/>
                  <p:nvPr/>
                </p:nvSpPr>
                <p:spPr>
                  <a:xfrm>
                    <a:off x="6442999" y="4379097"/>
                    <a:ext cx="479618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l-GR" sz="1600" b="1" dirty="0">
                        <a:solidFill>
                          <a:srgbClr val="9933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CN</a:t>
                    </a:r>
                  </a:p>
                </p:txBody>
              </p:sp>
              <p:sp>
                <p:nvSpPr>
                  <p:cNvPr id="41" name="Rectangle 14">
                    <a:extLst>
                      <a:ext uri="{FF2B5EF4-FFF2-40B4-BE49-F238E27FC236}">
                        <a16:creationId xmlns:a16="http://schemas.microsoft.com/office/drawing/2014/main" id="{85ADC8F2-53A7-48F7-9A4E-05EF1EEFB131}"/>
                      </a:ext>
                    </a:extLst>
                  </p:cNvPr>
                  <p:cNvSpPr/>
                  <p:nvPr/>
                </p:nvSpPr>
                <p:spPr>
                  <a:xfrm>
                    <a:off x="6995951" y="4379097"/>
                    <a:ext cx="412292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l-GR" sz="1600" b="1" dirty="0">
                        <a:solidFill>
                          <a:srgbClr val="9933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JP</a:t>
                    </a:r>
                  </a:p>
                </p:txBody>
              </p:sp>
            </p:grpSp>
            <p:sp>
              <p:nvSpPr>
                <p:cNvPr id="30" name="Rectangle: Rounded Corners 20">
                  <a:extLst>
                    <a:ext uri="{FF2B5EF4-FFF2-40B4-BE49-F238E27FC236}">
                      <a16:creationId xmlns:a16="http://schemas.microsoft.com/office/drawing/2014/main" id="{6A81C333-3045-40AC-BBFD-ECED1A750826}"/>
                    </a:ext>
                  </a:extLst>
                </p:cNvPr>
                <p:cNvSpPr/>
                <p:nvPr/>
              </p:nvSpPr>
              <p:spPr>
                <a:xfrm>
                  <a:off x="3025925" y="3869175"/>
                  <a:ext cx="1363196" cy="324803"/>
                </a:xfrm>
                <a:prstGeom prst="roundRect">
                  <a:avLst/>
                </a:prstGeom>
                <a:solidFill>
                  <a:srgbClr val="CC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/>
                    <a:t>Classification</a:t>
                  </a:r>
                </a:p>
              </p:txBody>
            </p:sp>
            <p:sp>
              <p:nvSpPr>
                <p:cNvPr id="31" name="Rectangle 21">
                  <a:extLst>
                    <a:ext uri="{FF2B5EF4-FFF2-40B4-BE49-F238E27FC236}">
                      <a16:creationId xmlns:a16="http://schemas.microsoft.com/office/drawing/2014/main" id="{46D55E6E-DF0C-4514-896D-2F4CC7A7F9A6}"/>
                    </a:ext>
                  </a:extLst>
                </p:cNvPr>
                <p:cNvSpPr/>
                <p:nvPr/>
              </p:nvSpPr>
              <p:spPr>
                <a:xfrm>
                  <a:off x="4474449" y="3505583"/>
                  <a:ext cx="4552565" cy="1323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1600" b="1" dirty="0">
                      <a:solidFill>
                        <a:srgbClr val="9933FF"/>
                      </a:solidFill>
                      <a:latin typeface="Times New Roman" pitchFamily="18" charset="0"/>
                      <a:cs typeface="Times New Roman" pitchFamily="18" charset="0"/>
                    </a:rPr>
                    <a:t>Technology Portfolio of </a:t>
                  </a:r>
                  <a:r>
                    <a:rPr lang="en-US" sz="1600" b="1" dirty="0" err="1">
                      <a:solidFill>
                        <a:srgbClr val="9933FF"/>
                      </a:solidFill>
                      <a:latin typeface="Times New Roman" pitchFamily="18" charset="0"/>
                      <a:cs typeface="Times New Roman" pitchFamily="18" charset="0"/>
                    </a:rPr>
                    <a:t>Competitiors</a:t>
                  </a:r>
                  <a:endParaRPr lang="en-US" sz="1600" b="1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1600" b="1" dirty="0">
                      <a:solidFill>
                        <a:srgbClr val="9933FF"/>
                      </a:solidFill>
                      <a:latin typeface="Times New Roman" pitchFamily="18" charset="0"/>
                      <a:cs typeface="Times New Roman" pitchFamily="18" charset="0"/>
                    </a:rPr>
                    <a:t>Direct Threatening our Inventive Step(s)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1600" b="1" dirty="0">
                      <a:solidFill>
                        <a:srgbClr val="9933FF"/>
                      </a:solidFill>
                      <a:latin typeface="Times New Roman" pitchFamily="18" charset="0"/>
                      <a:cs typeface="Times New Roman" pitchFamily="18" charset="0"/>
                    </a:rPr>
                    <a:t>Sources of New Ideas → Future Products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1600" b="1" dirty="0">
                      <a:solidFill>
                        <a:srgbClr val="9933FF"/>
                      </a:solidFill>
                      <a:latin typeface="Times New Roman" pitchFamily="18" charset="0"/>
                      <a:cs typeface="Times New Roman" pitchFamily="18" charset="0"/>
                    </a:rPr>
                    <a:t>Sources of Licensing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1600" b="1" dirty="0">
                      <a:solidFill>
                        <a:srgbClr val="9933FF"/>
                      </a:solidFill>
                      <a:latin typeface="Times New Roman" pitchFamily="18" charset="0"/>
                      <a:cs typeface="Times New Roman" pitchFamily="18" charset="0"/>
                    </a:rPr>
                    <a:t>Irrelevant</a:t>
                  </a:r>
                </a:p>
              </p:txBody>
            </p:sp>
            <p:sp>
              <p:nvSpPr>
                <p:cNvPr id="32" name="Arrow: Right 24">
                  <a:extLst>
                    <a:ext uri="{FF2B5EF4-FFF2-40B4-BE49-F238E27FC236}">
                      <a16:creationId xmlns:a16="http://schemas.microsoft.com/office/drawing/2014/main" id="{13B64DD2-72BB-48BF-AAF4-1495B11A91EE}"/>
                    </a:ext>
                  </a:extLst>
                </p:cNvPr>
                <p:cNvSpPr/>
                <p:nvPr/>
              </p:nvSpPr>
              <p:spPr>
                <a:xfrm rot="5400000">
                  <a:off x="6481786" y="4855894"/>
                  <a:ext cx="248476" cy="214482"/>
                </a:xfrm>
                <a:prstGeom prst="rightArrow">
                  <a:avLst/>
                </a:prstGeom>
                <a:solidFill>
                  <a:srgbClr val="9933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33" name="Rectangle: Rounded Corners 31">
                  <a:extLst>
                    <a:ext uri="{FF2B5EF4-FFF2-40B4-BE49-F238E27FC236}">
                      <a16:creationId xmlns:a16="http://schemas.microsoft.com/office/drawing/2014/main" id="{7039632C-B9A2-4BA4-9858-690447FE1D4F}"/>
                    </a:ext>
                  </a:extLst>
                </p:cNvPr>
                <p:cNvSpPr/>
                <p:nvPr/>
              </p:nvSpPr>
              <p:spPr>
                <a:xfrm>
                  <a:off x="5277781" y="5170564"/>
                  <a:ext cx="2656486" cy="324803"/>
                </a:xfrm>
                <a:prstGeom prst="roundRect">
                  <a:avLst/>
                </a:prstGeom>
                <a:solidFill>
                  <a:srgbClr val="CC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/>
                    <a:t>Study them</a:t>
                  </a:r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160E06C2-EE95-4391-B624-ADC321199537}"/>
                    </a:ext>
                  </a:extLst>
                </p:cNvPr>
                <p:cNvGrpSpPr/>
                <p:nvPr/>
              </p:nvGrpSpPr>
              <p:grpSpPr>
                <a:xfrm>
                  <a:off x="5735236" y="5534134"/>
                  <a:ext cx="1755124" cy="338554"/>
                  <a:chOff x="5238026" y="4506693"/>
                  <a:chExt cx="1755124" cy="338554"/>
                </a:xfrm>
              </p:grpSpPr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47D0F0AA-CF07-4018-8AB0-F95CB0253368}"/>
                      </a:ext>
                    </a:extLst>
                  </p:cNvPr>
                  <p:cNvSpPr/>
                  <p:nvPr/>
                </p:nvSpPr>
                <p:spPr>
                  <a:xfrm>
                    <a:off x="5238026" y="4506693"/>
                    <a:ext cx="60625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l-GR" sz="1600" b="1" dirty="0">
                        <a:solidFill>
                          <a:srgbClr val="9933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EPO</a:t>
                    </a:r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145CDC84-FDDA-46FA-A8A0-D7040E54CC6A}"/>
                      </a:ext>
                    </a:extLst>
                  </p:cNvPr>
                  <p:cNvSpPr/>
                  <p:nvPr/>
                </p:nvSpPr>
                <p:spPr>
                  <a:xfrm>
                    <a:off x="5877222" y="4506693"/>
                    <a:ext cx="44595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l-GR" sz="1600" b="1" dirty="0">
                        <a:solidFill>
                          <a:srgbClr val="9933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US</a:t>
                    </a:r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E00B74AC-37ED-4239-A9DF-14129A593A23}"/>
                      </a:ext>
                    </a:extLst>
                  </p:cNvPr>
                  <p:cNvSpPr/>
                  <p:nvPr/>
                </p:nvSpPr>
                <p:spPr>
                  <a:xfrm>
                    <a:off x="6442999" y="4506693"/>
                    <a:ext cx="550151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l-GR" sz="1600" b="1" dirty="0">
                        <a:solidFill>
                          <a:srgbClr val="9933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WO</a:t>
                    </a:r>
                  </a:p>
                </p:txBody>
              </p:sp>
            </p:grpSp>
          </p:grpSp>
          <p:grpSp>
            <p:nvGrpSpPr>
              <p:cNvPr id="24" name="Ομάδα 23"/>
              <p:cNvGrpSpPr/>
              <p:nvPr/>
            </p:nvGrpSpPr>
            <p:grpSpPr>
              <a:xfrm>
                <a:off x="2884863" y="3456878"/>
                <a:ext cx="6142152" cy="2821114"/>
                <a:chOff x="2884863" y="3456878"/>
                <a:chExt cx="6142152" cy="2821114"/>
              </a:xfrm>
            </p:grpSpPr>
            <p:grpSp>
              <p:nvGrpSpPr>
                <p:cNvPr id="25" name="Group 47">
                  <a:extLst>
                    <a:ext uri="{FF2B5EF4-FFF2-40B4-BE49-F238E27FC236}">
                      <a16:creationId xmlns:a16="http://schemas.microsoft.com/office/drawing/2014/main" id="{515BE34F-2D52-4F4F-BCAA-89619DAB9251}"/>
                    </a:ext>
                  </a:extLst>
                </p:cNvPr>
                <p:cNvGrpSpPr/>
                <p:nvPr/>
              </p:nvGrpSpPr>
              <p:grpSpPr>
                <a:xfrm>
                  <a:off x="2884863" y="3456878"/>
                  <a:ext cx="6142152" cy="2821114"/>
                  <a:chOff x="2844223" y="3406078"/>
                  <a:chExt cx="6142152" cy="2821114"/>
                </a:xfrm>
              </p:grpSpPr>
              <p:sp>
                <p:nvSpPr>
                  <p:cNvPr id="27" name="Rectangle: Rounded Corners 38">
                    <a:extLst>
                      <a:ext uri="{FF2B5EF4-FFF2-40B4-BE49-F238E27FC236}">
                        <a16:creationId xmlns:a16="http://schemas.microsoft.com/office/drawing/2014/main" id="{CA7E1C9B-69FD-447B-8C93-1EB9948F9660}"/>
                      </a:ext>
                    </a:extLst>
                  </p:cNvPr>
                  <p:cNvSpPr/>
                  <p:nvPr/>
                </p:nvSpPr>
                <p:spPr>
                  <a:xfrm>
                    <a:off x="2844223" y="3406078"/>
                    <a:ext cx="6142152" cy="2821114"/>
                  </a:xfrm>
                  <a:prstGeom prst="roundRect">
                    <a:avLst/>
                  </a:prstGeom>
                  <a:ln>
                    <a:solidFill>
                      <a:srgbClr val="FF66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Rectangle 39">
                    <a:extLst>
                      <a:ext uri="{FF2B5EF4-FFF2-40B4-BE49-F238E27FC236}">
                        <a16:creationId xmlns:a16="http://schemas.microsoft.com/office/drawing/2014/main" id="{908F47D5-48E5-44EC-8C5B-59F7C0810F96}"/>
                      </a:ext>
                    </a:extLst>
                  </p:cNvPr>
                  <p:cNvSpPr/>
                  <p:nvPr/>
                </p:nvSpPr>
                <p:spPr>
                  <a:xfrm>
                    <a:off x="3015102" y="4266102"/>
                    <a:ext cx="1303562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rgbClr val="FF6600"/>
                        </a:solidFill>
                        <a:latin typeface="Times New Roman" panose="02020603050405020304" pitchFamily="18" charset="0"/>
                      </a:rPr>
                      <a:t>&gt; 4000 Patents</a:t>
                    </a:r>
                    <a:endParaRPr lang="el-GR" sz="1400" dirty="0"/>
                  </a:p>
                </p:txBody>
              </p:sp>
            </p:grpSp>
            <p:sp>
              <p:nvSpPr>
                <p:cNvPr id="26" name="Rectangle 39">
                  <a:extLst>
                    <a:ext uri="{FF2B5EF4-FFF2-40B4-BE49-F238E27FC236}">
                      <a16:creationId xmlns:a16="http://schemas.microsoft.com/office/drawing/2014/main" id="{908F47D5-48E5-44EC-8C5B-59F7C0810F96}"/>
                    </a:ext>
                  </a:extLst>
                </p:cNvPr>
                <p:cNvSpPr/>
                <p:nvPr/>
              </p:nvSpPr>
              <p:spPr>
                <a:xfrm>
                  <a:off x="3269974" y="5902539"/>
                  <a:ext cx="2116373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FF6600"/>
                      </a:solidFill>
                      <a:latin typeface="Times New Roman" panose="02020603050405020304" pitchFamily="18" charset="0"/>
                    </a:rPr>
                    <a:t>Translations Problems</a:t>
                  </a:r>
                  <a:endParaRPr lang="el-GR" sz="1400" dirty="0"/>
                </a:p>
              </p:txBody>
            </p:sp>
          </p:grpSp>
        </p:grpSp>
        <p:sp>
          <p:nvSpPr>
            <p:cNvPr id="22" name="Rectangle 39">
              <a:extLst>
                <a:ext uri="{FF2B5EF4-FFF2-40B4-BE49-F238E27FC236}">
                  <a16:creationId xmlns:a16="http://schemas.microsoft.com/office/drawing/2014/main" id="{908F47D5-48E5-44EC-8C5B-59F7C0810F96}"/>
                </a:ext>
              </a:extLst>
            </p:cNvPr>
            <p:cNvSpPr/>
            <p:nvPr/>
          </p:nvSpPr>
          <p:spPr>
            <a:xfrm>
              <a:off x="9317413" y="3955195"/>
              <a:ext cx="93577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In Progress</a:t>
              </a:r>
              <a:endParaRPr lang="el-G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147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need to Discuss ?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739076" y="1057150"/>
            <a:ext cx="85195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  <a:latin typeface="Times New Roman" panose="02020603050405020304" pitchFamily="18" charset="0"/>
              </a:rPr>
              <a:t>SMARTEC Project</a:t>
            </a:r>
          </a:p>
          <a:p>
            <a:endParaRPr lang="en-US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</a:rPr>
              <a:t>Technology Transfer together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</a:rPr>
              <a:t>“Inventive Steps” – TEC 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</a:rPr>
              <a:t>Industry Standards we need to adopt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</a:rPr>
              <a:t>Patent Filing(s)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Times New Roman" panose="02020603050405020304" pitchFamily="18" charset="0"/>
              </a:rPr>
              <a:t>Post-SMARTEC </a:t>
            </a:r>
          </a:p>
          <a:p>
            <a:endParaRPr lang="en-US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</a:rPr>
              <a:t>“Who sells to Whom” issues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</a:rPr>
              <a:t>How Patent Filings, Technology Transfers</a:t>
            </a:r>
            <a:r>
              <a:rPr lang="el-GR" dirty="0">
                <a:solidFill>
                  <a:srgbClr val="FF66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</a:rPr>
              <a:t>Standard Adoptions &amp; Testing Service affect Pilot’s Cost Structure &amp; Profits of Margin.</a:t>
            </a:r>
          </a:p>
          <a:p>
            <a:endParaRPr lang="en-US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871402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Our Product as an IP &amp; Technology Transfer </a:t>
            </a:r>
            <a:r>
              <a:rPr lang="en-US" sz="2400" i="1" dirty="0"/>
              <a:t>Input Set</a:t>
            </a:r>
            <a:endParaRPr lang="el-GR" sz="2400" i="1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AB95DA-87F3-47CA-A681-B0972549BB0B}"/>
              </a:ext>
            </a:extLst>
          </p:cNvPr>
          <p:cNvSpPr/>
          <p:nvPr/>
        </p:nvSpPr>
        <p:spPr>
          <a:xfrm>
            <a:off x="3941269" y="2720089"/>
            <a:ext cx="1320917" cy="12689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HPA</a:t>
            </a:r>
            <a:endParaRPr lang="el-GR" b="1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9EAF80-C9F6-4719-9E05-025E2E8CC922}"/>
              </a:ext>
            </a:extLst>
          </p:cNvPr>
          <p:cNvSpPr/>
          <p:nvPr/>
        </p:nvSpPr>
        <p:spPr>
          <a:xfrm>
            <a:off x="6349663" y="2717738"/>
            <a:ext cx="1320045" cy="12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LNA</a:t>
            </a:r>
            <a:endParaRPr lang="el-GR" b="1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CF5412-E100-462A-AD38-AB75E29F48EE}"/>
              </a:ext>
            </a:extLst>
          </p:cNvPr>
          <p:cNvSpPr/>
          <p:nvPr/>
        </p:nvSpPr>
        <p:spPr>
          <a:xfrm>
            <a:off x="3942141" y="3981844"/>
            <a:ext cx="3726695" cy="854112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HEMT Structure</a:t>
            </a:r>
            <a:endParaRPr lang="el-GR" b="1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4CEAD95-8144-40A5-AC26-9B800C146FE3}"/>
              </a:ext>
            </a:extLst>
          </p:cNvPr>
          <p:cNvSpPr/>
          <p:nvPr/>
        </p:nvSpPr>
        <p:spPr>
          <a:xfrm>
            <a:off x="5259544" y="2720089"/>
            <a:ext cx="1098427" cy="1261590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MEMS Switch</a:t>
            </a:r>
            <a:endParaRPr lang="el-GR" b="1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CFCB46B-B9CC-4C01-8C66-7A845EBCF019}"/>
              </a:ext>
            </a:extLst>
          </p:cNvPr>
          <p:cNvSpPr/>
          <p:nvPr/>
        </p:nvSpPr>
        <p:spPr>
          <a:xfrm>
            <a:off x="3941269" y="1865977"/>
            <a:ext cx="1873476" cy="854112"/>
          </a:xfrm>
          <a:prstGeom prst="rect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TEC</a:t>
            </a:r>
            <a:endParaRPr lang="el-GR" b="1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2DFEC83-44AF-4BC5-A4DC-81BBC1C2BAEA}"/>
              </a:ext>
            </a:extLst>
          </p:cNvPr>
          <p:cNvSpPr/>
          <p:nvPr/>
        </p:nvSpPr>
        <p:spPr>
          <a:xfrm>
            <a:off x="5798760" y="1865977"/>
            <a:ext cx="1870076" cy="854112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PACKAGING</a:t>
            </a:r>
            <a:endParaRPr lang="el-GR" b="1" dirty="0"/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051A6248-807C-453F-BE29-0D1D9E43F283}"/>
              </a:ext>
            </a:extLst>
          </p:cNvPr>
          <p:cNvGrpSpPr/>
          <p:nvPr/>
        </p:nvGrpSpPr>
        <p:grpSpPr>
          <a:xfrm>
            <a:off x="1964201" y="1517188"/>
            <a:ext cx="1732832" cy="839123"/>
            <a:chOff x="727392" y="855068"/>
            <a:chExt cx="1732832" cy="839123"/>
          </a:xfrm>
        </p:grpSpPr>
        <p:grpSp>
          <p:nvGrpSpPr>
            <p:cNvPr id="11" name="Ομάδα 3">
              <a:extLst>
                <a:ext uri="{FF2B5EF4-FFF2-40B4-BE49-F238E27FC236}">
                  <a16:creationId xmlns:a16="http://schemas.microsoft.com/office/drawing/2014/main" id="{ACB5F2AC-5391-4DF7-8A3A-7AF9FBEC0003}"/>
                </a:ext>
              </a:extLst>
            </p:cNvPr>
            <p:cNvGrpSpPr/>
            <p:nvPr/>
          </p:nvGrpSpPr>
          <p:grpSpPr>
            <a:xfrm>
              <a:off x="727392" y="855068"/>
              <a:ext cx="800905" cy="839123"/>
              <a:chOff x="154258" y="3716702"/>
              <a:chExt cx="2071355" cy="1836742"/>
            </a:xfrm>
          </p:grpSpPr>
          <p:pic>
            <p:nvPicPr>
              <p:cNvPr id="13" name="Picture 5">
                <a:extLst>
                  <a:ext uri="{FF2B5EF4-FFF2-40B4-BE49-F238E27FC236}">
                    <a16:creationId xmlns:a16="http://schemas.microsoft.com/office/drawing/2014/main" id="{C430800B-116A-424C-BC66-C69FD551DA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258" y="4041276"/>
                <a:ext cx="2071355" cy="1512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A36C1BF-F25C-477C-88FE-6DDCFFF672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15" r="32286" b="85264"/>
              <a:stretch/>
            </p:blipFill>
            <p:spPr bwMode="auto">
              <a:xfrm>
                <a:off x="244444" y="3716702"/>
                <a:ext cx="1855960" cy="525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2" name="Connector: Elbow 25">
              <a:extLst>
                <a:ext uri="{FF2B5EF4-FFF2-40B4-BE49-F238E27FC236}">
                  <a16:creationId xmlns:a16="http://schemas.microsoft.com/office/drawing/2014/main" id="{0A620B42-95D0-4E65-BA61-9BB33A18A5BF}"/>
                </a:ext>
              </a:extLst>
            </p:cNvPr>
            <p:cNvCxnSpPr>
              <a:cxnSpLocks/>
            </p:cNvCxnSpPr>
            <p:nvPr/>
          </p:nvCxnSpPr>
          <p:spPr>
            <a:xfrm>
              <a:off x="1756131" y="1141328"/>
              <a:ext cx="704093" cy="544754"/>
            </a:xfrm>
            <a:prstGeom prst="bentConnector3">
              <a:avLst/>
            </a:prstGeom>
            <a:ln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CDA0A9C0-DC55-4691-AF9D-CAAA4C5DA076}"/>
              </a:ext>
            </a:extLst>
          </p:cNvPr>
          <p:cNvGrpSpPr/>
          <p:nvPr/>
        </p:nvGrpSpPr>
        <p:grpSpPr>
          <a:xfrm>
            <a:off x="6240891" y="3167713"/>
            <a:ext cx="3725735" cy="678726"/>
            <a:chOff x="5004082" y="2527895"/>
            <a:chExt cx="3725735" cy="678726"/>
          </a:xfrm>
        </p:grpSpPr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71FAEEA6-D7E1-4F5C-9858-DA5BC6C586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61" b="35498"/>
            <a:stretch/>
          </p:blipFill>
          <p:spPr bwMode="auto">
            <a:xfrm>
              <a:off x="7520079" y="2823855"/>
              <a:ext cx="1209738" cy="382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7" name="Connector: Elbow 28">
              <a:extLst>
                <a:ext uri="{FF2B5EF4-FFF2-40B4-BE49-F238E27FC236}">
                  <a16:creationId xmlns:a16="http://schemas.microsoft.com/office/drawing/2014/main" id="{6EAA1DF4-D940-4C16-BCA4-F84AF650AE2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004082" y="2527895"/>
              <a:ext cx="2371409" cy="487343"/>
            </a:xfrm>
            <a:prstGeom prst="bentConnector3">
              <a:avLst>
                <a:gd name="adj1" fmla="val 24576"/>
              </a:avLst>
            </a:prstGeom>
            <a:ln w="9525">
              <a:solidFill>
                <a:srgbClr val="FF6600"/>
              </a:solidFill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10">
            <a:extLst>
              <a:ext uri="{FF2B5EF4-FFF2-40B4-BE49-F238E27FC236}">
                <a16:creationId xmlns:a16="http://schemas.microsoft.com/office/drawing/2014/main" id="{5D5305FE-614C-44F6-B7B8-51B56A4FFDE6}"/>
              </a:ext>
            </a:extLst>
          </p:cNvPr>
          <p:cNvGrpSpPr/>
          <p:nvPr/>
        </p:nvGrpSpPr>
        <p:grpSpPr>
          <a:xfrm>
            <a:off x="7920588" y="1721280"/>
            <a:ext cx="1732829" cy="616443"/>
            <a:chOff x="6683779" y="1059160"/>
            <a:chExt cx="1732829" cy="616443"/>
          </a:xfrm>
        </p:grpSpPr>
        <p:pic>
          <p:nvPicPr>
            <p:cNvPr id="19" name="Picture 7">
              <a:extLst>
                <a:ext uri="{FF2B5EF4-FFF2-40B4-BE49-F238E27FC236}">
                  <a16:creationId xmlns:a16="http://schemas.microsoft.com/office/drawing/2014/main" id="{81386B32-C0D3-44F9-9745-34A9F2FA10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68" t="33745" r="12075" b="27963"/>
            <a:stretch/>
          </p:blipFill>
          <p:spPr bwMode="auto">
            <a:xfrm>
              <a:off x="7174514" y="1059160"/>
              <a:ext cx="1242094" cy="616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Connector: Elbow 29">
              <a:extLst>
                <a:ext uri="{FF2B5EF4-FFF2-40B4-BE49-F238E27FC236}">
                  <a16:creationId xmlns:a16="http://schemas.microsoft.com/office/drawing/2014/main" id="{B054730B-9938-4AD0-841F-4571299A575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683779" y="1313988"/>
              <a:ext cx="400311" cy="315750"/>
            </a:xfrm>
            <a:prstGeom prst="bentConnector3">
              <a:avLst/>
            </a:prstGeom>
            <a:ln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Ομάδα 25"/>
          <p:cNvGrpSpPr/>
          <p:nvPr/>
        </p:nvGrpSpPr>
        <p:grpSpPr>
          <a:xfrm>
            <a:off x="4591679" y="3606853"/>
            <a:ext cx="2418006" cy="2304350"/>
            <a:chOff x="3354870" y="3147933"/>
            <a:chExt cx="2418006" cy="2304350"/>
          </a:xfrm>
        </p:grpSpPr>
        <p:grpSp>
          <p:nvGrpSpPr>
            <p:cNvPr id="27" name="Group 20">
              <a:extLst>
                <a:ext uri="{FF2B5EF4-FFF2-40B4-BE49-F238E27FC236}">
                  <a16:creationId xmlns:a16="http://schemas.microsoft.com/office/drawing/2014/main" id="{29202CF8-7221-4125-83E0-60189370E00E}"/>
                </a:ext>
              </a:extLst>
            </p:cNvPr>
            <p:cNvGrpSpPr/>
            <p:nvPr/>
          </p:nvGrpSpPr>
          <p:grpSpPr>
            <a:xfrm>
              <a:off x="3354870" y="3147933"/>
              <a:ext cx="2418006" cy="2304350"/>
              <a:chOff x="3354870" y="2944733"/>
              <a:chExt cx="2418006" cy="2304350"/>
            </a:xfrm>
          </p:grpSpPr>
          <p:pic>
            <p:nvPicPr>
              <p:cNvPr id="29" name="Picture 8">
                <a:extLst>
                  <a:ext uri="{FF2B5EF4-FFF2-40B4-BE49-F238E27FC236}">
                    <a16:creationId xmlns:a16="http://schemas.microsoft.com/office/drawing/2014/main" id="{E15D53C8-EE74-4F3D-9A5B-11CECEADAE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93" t="31560" r="13786" b="31365"/>
              <a:stretch/>
            </p:blipFill>
            <p:spPr bwMode="auto">
              <a:xfrm>
                <a:off x="3820864" y="4790682"/>
                <a:ext cx="1627675" cy="458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0" name="Straight Arrow Connector 41">
                <a:extLst>
                  <a:ext uri="{FF2B5EF4-FFF2-40B4-BE49-F238E27FC236}">
                    <a16:creationId xmlns:a16="http://schemas.microsoft.com/office/drawing/2014/main" id="{A03BE45F-AE47-485B-9118-FF29E0B945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54870" y="2944733"/>
                <a:ext cx="559840" cy="1797652"/>
              </a:xfrm>
              <a:prstGeom prst="straightConnector1">
                <a:avLst/>
              </a:prstGeom>
              <a:ln w="9525">
                <a:solidFill>
                  <a:srgbClr val="3333CC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42">
                <a:extLst>
                  <a:ext uri="{FF2B5EF4-FFF2-40B4-BE49-F238E27FC236}">
                    <a16:creationId xmlns:a16="http://schemas.microsoft.com/office/drawing/2014/main" id="{A4D94442-C88E-4D72-898F-EBD4881A99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21162" y="2990279"/>
                <a:ext cx="651714" cy="1752106"/>
              </a:xfrm>
              <a:prstGeom prst="straightConnector1">
                <a:avLst/>
              </a:prstGeom>
              <a:ln w="9525">
                <a:solidFill>
                  <a:srgbClr val="3333CC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42">
              <a:extLst>
                <a:ext uri="{FF2B5EF4-FFF2-40B4-BE49-F238E27FC236}">
                  <a16:creationId xmlns:a16="http://schemas.microsoft.com/office/drawing/2014/main" id="{A4D94442-C88E-4D72-898F-EBD4881A99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1903" y="3276600"/>
              <a:ext cx="133897" cy="1558958"/>
            </a:xfrm>
            <a:prstGeom prst="straightConnector1">
              <a:avLst/>
            </a:prstGeom>
            <a:ln w="9525">
              <a:solidFill>
                <a:srgbClr val="3333CC"/>
              </a:solidFill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2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Our Product as a “Set of Inventive Steps”</a:t>
            </a:r>
            <a:endParaRPr lang="el-GR" sz="3000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803F584-645B-4D0F-B0E3-6C6409DE7B2A}"/>
              </a:ext>
            </a:extLst>
          </p:cNvPr>
          <p:cNvSpPr/>
          <p:nvPr/>
        </p:nvSpPr>
        <p:spPr>
          <a:xfrm>
            <a:off x="235043" y="905130"/>
            <a:ext cx="6735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1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Inventive Step = The actual (protected and defined in the patent claims) technology, that solves a technical problem.</a:t>
            </a:r>
          </a:p>
          <a:p>
            <a:endParaRPr lang="en-US" altLang="el-GR" sz="1600" b="1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l-GR" sz="1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The technology could be:</a:t>
            </a:r>
          </a:p>
        </p:txBody>
      </p:sp>
      <p:pic>
        <p:nvPicPr>
          <p:cNvPr id="5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426987-F909-4C91-BAC0-A322979F2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8" y="2195809"/>
            <a:ext cx="1825616" cy="145810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46B6C5C-9FE4-45B3-A6D8-AD76CB97783E}"/>
              </a:ext>
            </a:extLst>
          </p:cNvPr>
          <p:cNvSpPr/>
          <p:nvPr/>
        </p:nvSpPr>
        <p:spPr>
          <a:xfrm>
            <a:off x="3037683" y="2586035"/>
            <a:ext cx="439501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16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So far, o</a:t>
            </a:r>
            <a:r>
              <a:rPr lang="en-US" sz="16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ur Inventive Step is:</a:t>
            </a:r>
          </a:p>
          <a:p>
            <a:endParaRPr lang="en-US" sz="1000" b="1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The Combination of the HPA, LNA &amp; MEMS Switch on the same substrate</a:t>
            </a:r>
            <a:r>
              <a:rPr lang="en-US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5ACCA3-97A8-493D-A47F-5D073460B8F0}"/>
              </a:ext>
            </a:extLst>
          </p:cNvPr>
          <p:cNvSpPr/>
          <p:nvPr/>
        </p:nvSpPr>
        <p:spPr>
          <a:xfrm>
            <a:off x="3037683" y="1590698"/>
            <a:ext cx="20844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altLang="el-GR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a Product or </a:t>
            </a:r>
          </a:p>
          <a:p>
            <a:pPr marL="342900" indent="-342900">
              <a:buAutoNum type="arabicParenR"/>
            </a:pPr>
            <a:r>
              <a:rPr lang="en-US" altLang="el-GR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a Method or </a:t>
            </a:r>
          </a:p>
          <a:p>
            <a:pPr marL="342900" indent="-342900">
              <a:buAutoNum type="arabicParenR"/>
            </a:pPr>
            <a:r>
              <a:rPr lang="en-US" altLang="el-GR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a Use</a:t>
            </a:r>
            <a:endParaRPr lang="el-GR" altLang="el-GR" b="1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D8E55A70-B084-4E9E-A29E-EC306A84FF17}"/>
              </a:ext>
            </a:extLst>
          </p:cNvPr>
          <p:cNvGrpSpPr/>
          <p:nvPr/>
        </p:nvGrpSpPr>
        <p:grpSpPr>
          <a:xfrm>
            <a:off x="803802" y="3824410"/>
            <a:ext cx="8048171" cy="2397443"/>
            <a:chOff x="639097" y="3454658"/>
            <a:chExt cx="8048171" cy="2397443"/>
          </a:xfrm>
        </p:grpSpPr>
        <p:sp>
          <p:nvSpPr>
            <p:cNvPr id="9" name="Rectangle 22">
              <a:extLst>
                <a:ext uri="{FF2B5EF4-FFF2-40B4-BE49-F238E27FC236}">
                  <a16:creationId xmlns:a16="http://schemas.microsoft.com/office/drawing/2014/main" id="{9E6D5340-5788-432D-ADDE-BD958BCA5DA7}"/>
                </a:ext>
              </a:extLst>
            </p:cNvPr>
            <p:cNvSpPr/>
            <p:nvPr/>
          </p:nvSpPr>
          <p:spPr>
            <a:xfrm>
              <a:off x="639098" y="3860521"/>
              <a:ext cx="80481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l-GR" sz="2000" b="1" dirty="0">
                  <a:solidFill>
                    <a:srgbClr val="4F81BD"/>
                  </a:solidFill>
                  <a:latin typeface="Times New Roman" panose="02020603050405020304" pitchFamily="18" charset="0"/>
                </a:rPr>
                <a:t>Do we have any other Inventive Steps ?</a:t>
              </a:r>
            </a:p>
            <a:p>
              <a:pPr algn="ctr"/>
              <a:r>
                <a:rPr lang="en-US" altLang="el-GR" sz="2000" b="1" dirty="0">
                  <a:solidFill>
                    <a:srgbClr val="4F81BD"/>
                  </a:solidFill>
                  <a:latin typeface="Times New Roman" panose="02020603050405020304" pitchFamily="18" charset="0"/>
                </a:rPr>
                <a:t>…meaning other patents ?</a:t>
              </a:r>
            </a:p>
          </p:txBody>
        </p:sp>
        <p:sp>
          <p:nvSpPr>
            <p:cNvPr id="10" name="Arrow: Down 6">
              <a:extLst>
                <a:ext uri="{FF2B5EF4-FFF2-40B4-BE49-F238E27FC236}">
                  <a16:creationId xmlns:a16="http://schemas.microsoft.com/office/drawing/2014/main" id="{DA6E54A4-358F-4BEA-9AF3-50CF05781314}"/>
                </a:ext>
              </a:extLst>
            </p:cNvPr>
            <p:cNvSpPr/>
            <p:nvPr/>
          </p:nvSpPr>
          <p:spPr>
            <a:xfrm>
              <a:off x="4501775" y="3454658"/>
              <a:ext cx="322815" cy="332420"/>
            </a:xfrm>
            <a:prstGeom prst="downArrow">
              <a:avLst/>
            </a:prstGeom>
            <a:solidFill>
              <a:srgbClr val="B48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C3FB75B9-D7BC-4EB8-9AEB-D43419A31A6E}"/>
                </a:ext>
              </a:extLst>
            </p:cNvPr>
            <p:cNvSpPr/>
            <p:nvPr/>
          </p:nvSpPr>
          <p:spPr>
            <a:xfrm>
              <a:off x="639097" y="4897994"/>
              <a:ext cx="653265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l-GR" sz="1400" b="1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(ex.:    The Fabrication Method of our TRX Module)</a:t>
              </a:r>
            </a:p>
            <a:p>
              <a:r>
                <a:rPr lang="en-US" altLang="el-GR" sz="1400" b="1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(ex.:    A New Packaging Design as a standalone product)</a:t>
              </a:r>
            </a:p>
            <a:p>
              <a:r>
                <a:rPr lang="en-US" altLang="el-GR" sz="1400" b="1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(ex.:    A New TEC Design as a standalone product)</a:t>
              </a:r>
              <a:endParaRPr lang="el-GR" altLang="el-GR" sz="14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el-GR" sz="1400" b="1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(ex.:    The Encapsulation Method of the TRX Module &amp; TEC in the Packaging)</a:t>
              </a:r>
              <a:endParaRPr lang="el-GR" altLang="el-GR" sz="14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187">
            <a:extLst>
              <a:ext uri="{FF2B5EF4-FFF2-40B4-BE49-F238E27FC236}">
                <a16:creationId xmlns:a16="http://schemas.microsoft.com/office/drawing/2014/main" id="{BCF3CCAA-F533-4006-9FFD-F7AC627A3605}"/>
              </a:ext>
            </a:extLst>
          </p:cNvPr>
          <p:cNvSpPr/>
          <p:nvPr/>
        </p:nvSpPr>
        <p:spPr>
          <a:xfrm>
            <a:off x="272937" y="3656805"/>
            <a:ext cx="2386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Many Technical Parts of the Assembly are not yet known…</a:t>
            </a:r>
          </a:p>
        </p:txBody>
      </p:sp>
      <p:grpSp>
        <p:nvGrpSpPr>
          <p:cNvPr id="13" name="Ομάδα 12"/>
          <p:cNvGrpSpPr/>
          <p:nvPr/>
        </p:nvGrpSpPr>
        <p:grpSpPr>
          <a:xfrm>
            <a:off x="5383456" y="4992024"/>
            <a:ext cx="2191343" cy="820027"/>
            <a:chOff x="2498652" y="4335170"/>
            <a:chExt cx="2191343" cy="820027"/>
          </a:xfrm>
        </p:grpSpPr>
        <p:cxnSp>
          <p:nvCxnSpPr>
            <p:cNvPr id="14" name="Straight Arrow Connector 22">
              <a:extLst>
                <a:ext uri="{FF2B5EF4-FFF2-40B4-BE49-F238E27FC236}">
                  <a16:creationId xmlns:a16="http://schemas.microsoft.com/office/drawing/2014/main" id="{BE80F871-EE21-4D6D-96EE-0AB6F298C3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5259" y="4582103"/>
              <a:ext cx="500024" cy="166734"/>
            </a:xfrm>
            <a:prstGeom prst="straightConnector1">
              <a:avLst/>
            </a:prstGeom>
            <a:ln w="9525">
              <a:solidFill>
                <a:srgbClr val="FF6600"/>
              </a:solidFill>
              <a:prstDash val="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2DFB21F0-7354-4E9A-BD34-6EA1FBF9611B}"/>
                </a:ext>
              </a:extLst>
            </p:cNvPr>
            <p:cNvSpPr/>
            <p:nvPr/>
          </p:nvSpPr>
          <p:spPr>
            <a:xfrm>
              <a:off x="3167826" y="4335170"/>
              <a:ext cx="152216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Patent Applicants ? </a:t>
              </a:r>
            </a:p>
          </p:txBody>
        </p:sp>
        <p:cxnSp>
          <p:nvCxnSpPr>
            <p:cNvPr id="16" name="Straight Arrow Connector 22">
              <a:extLst>
                <a:ext uri="{FF2B5EF4-FFF2-40B4-BE49-F238E27FC236}">
                  <a16:creationId xmlns:a16="http://schemas.microsoft.com/office/drawing/2014/main" id="{BE80F871-EE21-4D6D-96EE-0AB6F298C3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8652" y="5021941"/>
              <a:ext cx="596631" cy="57126"/>
            </a:xfrm>
            <a:prstGeom prst="straightConnector1">
              <a:avLst/>
            </a:prstGeom>
            <a:ln w="9525">
              <a:solidFill>
                <a:srgbClr val="FF6600"/>
              </a:solidFill>
              <a:prstDash val="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2DFB21F0-7354-4E9A-BD34-6EA1FBF9611B}"/>
                </a:ext>
              </a:extLst>
            </p:cNvPr>
            <p:cNvSpPr/>
            <p:nvPr/>
          </p:nvSpPr>
          <p:spPr>
            <a:xfrm>
              <a:off x="3167827" y="4878198"/>
              <a:ext cx="15221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Patent Applicants ?</a:t>
              </a:r>
            </a:p>
          </p:txBody>
        </p:sp>
      </p:grpSp>
      <p:grpSp>
        <p:nvGrpSpPr>
          <p:cNvPr id="38" name="Ομάδα 37"/>
          <p:cNvGrpSpPr/>
          <p:nvPr/>
        </p:nvGrpSpPr>
        <p:grpSpPr>
          <a:xfrm>
            <a:off x="7447056" y="960221"/>
            <a:ext cx="4312553" cy="5229733"/>
            <a:chOff x="7691615" y="992120"/>
            <a:chExt cx="4312553" cy="5229733"/>
          </a:xfrm>
        </p:grpSpPr>
        <p:sp>
          <p:nvSpPr>
            <p:cNvPr id="18" name="Rectangle 187">
              <a:extLst>
                <a:ext uri="{FF2B5EF4-FFF2-40B4-BE49-F238E27FC236}">
                  <a16:creationId xmlns:a16="http://schemas.microsoft.com/office/drawing/2014/main" id="{5977E4FA-17F4-4C3D-B4C8-3051EB450DAF}"/>
                </a:ext>
              </a:extLst>
            </p:cNvPr>
            <p:cNvSpPr/>
            <p:nvPr/>
          </p:nvSpPr>
          <p:spPr>
            <a:xfrm>
              <a:off x="8476115" y="1378078"/>
              <a:ext cx="317578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for the moment: </a:t>
              </a:r>
            </a:p>
            <a:p>
              <a:pPr algn="ctr"/>
              <a:r>
                <a:rPr lang="en-US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Complete Secrecy is Needed</a:t>
              </a:r>
            </a:p>
          </p:txBody>
        </p:sp>
        <p:sp>
          <p:nvSpPr>
            <p:cNvPr id="19" name="Rectangle 187">
              <a:extLst>
                <a:ext uri="{FF2B5EF4-FFF2-40B4-BE49-F238E27FC236}">
                  <a16:creationId xmlns:a16="http://schemas.microsoft.com/office/drawing/2014/main" id="{F35FC359-6B7E-4A91-8E8C-B71AA4DC7E2E}"/>
                </a:ext>
              </a:extLst>
            </p:cNvPr>
            <p:cNvSpPr/>
            <p:nvPr/>
          </p:nvSpPr>
          <p:spPr>
            <a:xfrm>
              <a:off x="8065282" y="2080904"/>
              <a:ext cx="393888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0025" indent="-200025" algn="just"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Talk to Nobody without thinking what you are revealing</a:t>
              </a:r>
            </a:p>
            <a:p>
              <a:pPr marL="200025" indent="-200025" algn="just"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No </a:t>
              </a:r>
              <a:r>
                <a:rPr lang="en-US" sz="1600" dirty="0" err="1">
                  <a:solidFill>
                    <a:srgbClr val="FF6600"/>
                  </a:solidFill>
                  <a:latin typeface="Times New Roman" panose="02020603050405020304" pitchFamily="18" charset="0"/>
                </a:rPr>
                <a:t>Youtube</a:t>
              </a:r>
              <a:r>
                <a:rPr lang="en-US" sz="1600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 videos, </a:t>
              </a:r>
            </a:p>
            <a:p>
              <a:pPr marL="200025" indent="-200025" algn="just"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No Announcements in SMARTEC’s Website</a:t>
              </a:r>
            </a:p>
            <a:p>
              <a:pPr marL="200025" indent="-200025" algn="just"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No Announcements in Conferences </a:t>
              </a:r>
              <a:r>
                <a:rPr lang="en-US" sz="1600" dirty="0" err="1">
                  <a:solidFill>
                    <a:srgbClr val="FF6600"/>
                  </a:solidFill>
                  <a:latin typeface="Times New Roman" panose="02020603050405020304" pitchFamily="18" charset="0"/>
                </a:rPr>
                <a:t>etc</a:t>
              </a:r>
              <a:endParaRPr lang="en-US" sz="1600" dirty="0">
                <a:solidFill>
                  <a:srgbClr val="FF66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Δεξιό άγκιστρο 19"/>
            <p:cNvSpPr/>
            <p:nvPr/>
          </p:nvSpPr>
          <p:spPr>
            <a:xfrm>
              <a:off x="7691615" y="992120"/>
              <a:ext cx="373666" cy="5229733"/>
            </a:xfrm>
            <a:prstGeom prst="rightBrace">
              <a:avLst>
                <a:gd name="adj1" fmla="val 8333"/>
                <a:gd name="adj2" fmla="val 14807"/>
              </a:avLst>
            </a:prstGeom>
            <a:ln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9" name="Ομάδα 38"/>
          <p:cNvGrpSpPr/>
          <p:nvPr/>
        </p:nvGrpSpPr>
        <p:grpSpPr>
          <a:xfrm>
            <a:off x="6430630" y="3748988"/>
            <a:ext cx="5222644" cy="1692497"/>
            <a:chOff x="6675189" y="3748988"/>
            <a:chExt cx="5222644" cy="1692497"/>
          </a:xfrm>
        </p:grpSpPr>
        <p:sp>
          <p:nvSpPr>
            <p:cNvPr id="26" name="Ορθογώνιο 25"/>
            <p:cNvSpPr/>
            <p:nvPr/>
          </p:nvSpPr>
          <p:spPr>
            <a:xfrm>
              <a:off x="8384271" y="4118046"/>
              <a:ext cx="351356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These are Disclosures of Sensitive Information that </a:t>
              </a:r>
            </a:p>
            <a:p>
              <a:pPr algn="ctr"/>
              <a:endParaRPr lang="en-US" sz="1200" dirty="0">
                <a:solidFill>
                  <a:srgbClr val="FF660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Destroy the Novelty</a:t>
              </a:r>
              <a:endParaRPr lang="el-GR" b="1" dirty="0"/>
            </a:p>
            <a:p>
              <a:pPr algn="ctr"/>
              <a:r>
                <a:rPr lang="en-US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of our Inventive Steps their</a:t>
              </a:r>
              <a:endParaRPr lang="el-GR" b="1" dirty="0"/>
            </a:p>
          </p:txBody>
        </p:sp>
        <p:sp>
          <p:nvSpPr>
            <p:cNvPr id="27" name="Arrow: Down 6">
              <a:extLst>
                <a:ext uri="{FF2B5EF4-FFF2-40B4-BE49-F238E27FC236}">
                  <a16:creationId xmlns:a16="http://schemas.microsoft.com/office/drawing/2014/main" id="{DA6E54A4-358F-4BEA-9AF3-50CF05781314}"/>
                </a:ext>
              </a:extLst>
            </p:cNvPr>
            <p:cNvSpPr/>
            <p:nvPr/>
          </p:nvSpPr>
          <p:spPr>
            <a:xfrm>
              <a:off x="9979644" y="3809001"/>
              <a:ext cx="322815" cy="227047"/>
            </a:xfrm>
            <a:prstGeom prst="downArrow">
              <a:avLst/>
            </a:prstGeom>
            <a:solidFill>
              <a:srgbClr val="B48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cxnSp>
          <p:nvCxnSpPr>
            <p:cNvPr id="28" name="Straight Arrow Connector 22">
              <a:extLst>
                <a:ext uri="{FF2B5EF4-FFF2-40B4-BE49-F238E27FC236}">
                  <a16:creationId xmlns:a16="http://schemas.microsoft.com/office/drawing/2014/main" id="{BE80F871-EE21-4D6D-96EE-0AB6F298C3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75189" y="3748988"/>
              <a:ext cx="2176784" cy="1189171"/>
            </a:xfrm>
            <a:prstGeom prst="straightConnector1">
              <a:avLst/>
            </a:prstGeom>
            <a:ln w="9525">
              <a:solidFill>
                <a:srgbClr val="FF6600"/>
              </a:solidFill>
              <a:prstDash val="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2">
              <a:extLst>
                <a:ext uri="{FF2B5EF4-FFF2-40B4-BE49-F238E27FC236}">
                  <a16:creationId xmlns:a16="http://schemas.microsoft.com/office/drawing/2014/main" id="{BE80F871-EE21-4D6D-96EE-0AB6F298C3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9620" y="5267746"/>
              <a:ext cx="1233395" cy="116678"/>
            </a:xfrm>
            <a:prstGeom prst="straightConnector1">
              <a:avLst/>
            </a:prstGeom>
            <a:ln w="9525">
              <a:solidFill>
                <a:srgbClr val="FF6600"/>
              </a:solidFill>
              <a:prstDash val="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Ομάδα 43"/>
          <p:cNvGrpSpPr/>
          <p:nvPr/>
        </p:nvGrpSpPr>
        <p:grpSpPr>
          <a:xfrm>
            <a:off x="9268757" y="5542847"/>
            <a:ext cx="1255472" cy="498245"/>
            <a:chOff x="9268757" y="5606645"/>
            <a:chExt cx="1255472" cy="498245"/>
          </a:xfrm>
        </p:grpSpPr>
        <p:sp>
          <p:nvSpPr>
            <p:cNvPr id="42" name="Arrow: Down 6">
              <a:extLst>
                <a:ext uri="{FF2B5EF4-FFF2-40B4-BE49-F238E27FC236}">
                  <a16:creationId xmlns:a16="http://schemas.microsoft.com/office/drawing/2014/main" id="{DA6E54A4-358F-4BEA-9AF3-50CF05781314}"/>
                </a:ext>
              </a:extLst>
            </p:cNvPr>
            <p:cNvSpPr/>
            <p:nvPr/>
          </p:nvSpPr>
          <p:spPr>
            <a:xfrm>
              <a:off x="9735085" y="5606645"/>
              <a:ext cx="322815" cy="155076"/>
            </a:xfrm>
            <a:prstGeom prst="downArrow">
              <a:avLst/>
            </a:prstGeom>
            <a:solidFill>
              <a:srgbClr val="B48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43" name="Ορθογώνιο 42"/>
            <p:cNvSpPr/>
            <p:nvPr/>
          </p:nvSpPr>
          <p:spPr>
            <a:xfrm>
              <a:off x="9268757" y="5735558"/>
              <a:ext cx="12554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No Patents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153756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Technology Transfer according to Proposal</a:t>
            </a:r>
            <a:endParaRPr lang="el-GR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4E8C9A-2ED0-487E-9B2C-58896EE42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3"/>
          <a:stretch/>
        </p:blipFill>
        <p:spPr>
          <a:xfrm>
            <a:off x="2226660" y="3211348"/>
            <a:ext cx="6637995" cy="2667165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7FB0F3-D9C1-4D9E-97D9-A9514ED57A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88"/>
          <a:stretch/>
        </p:blipFill>
        <p:spPr>
          <a:xfrm>
            <a:off x="2226659" y="1052765"/>
            <a:ext cx="6637995" cy="1303940"/>
          </a:xfrm>
          <a:prstGeom prst="rect">
            <a:avLst/>
          </a:prstGeom>
        </p:spPr>
      </p:pic>
      <p:grpSp>
        <p:nvGrpSpPr>
          <p:cNvPr id="6" name="Group 9">
            <a:extLst>
              <a:ext uri="{FF2B5EF4-FFF2-40B4-BE49-F238E27FC236}">
                <a16:creationId xmlns:a16="http://schemas.microsoft.com/office/drawing/2014/main" id="{1184AD41-3CE2-47AB-B2CC-1C619FE58213}"/>
              </a:ext>
            </a:extLst>
          </p:cNvPr>
          <p:cNvGrpSpPr/>
          <p:nvPr/>
        </p:nvGrpSpPr>
        <p:grpSpPr>
          <a:xfrm>
            <a:off x="1203400" y="4009503"/>
            <a:ext cx="8595756" cy="379967"/>
            <a:chOff x="229742" y="3903099"/>
            <a:chExt cx="8595756" cy="379967"/>
          </a:xfrm>
        </p:grpSpPr>
        <p:cxnSp>
          <p:nvCxnSpPr>
            <p:cNvPr id="7" name="Straight Arrow Connector 5">
              <a:extLst>
                <a:ext uri="{FF2B5EF4-FFF2-40B4-BE49-F238E27FC236}">
                  <a16:creationId xmlns:a16="http://schemas.microsoft.com/office/drawing/2014/main" id="{0411D460-B507-468E-8E4D-D64F57BEE1CD}"/>
                </a:ext>
              </a:extLst>
            </p:cNvPr>
            <p:cNvCxnSpPr/>
            <p:nvPr/>
          </p:nvCxnSpPr>
          <p:spPr>
            <a:xfrm>
              <a:off x="229742" y="4283066"/>
              <a:ext cx="1278881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187">
              <a:extLst>
                <a:ext uri="{FF2B5EF4-FFF2-40B4-BE49-F238E27FC236}">
                  <a16:creationId xmlns:a16="http://schemas.microsoft.com/office/drawing/2014/main" id="{55282848-D3C5-4161-B651-0E6B15361EFA}"/>
                </a:ext>
              </a:extLst>
            </p:cNvPr>
            <p:cNvSpPr/>
            <p:nvPr/>
          </p:nvSpPr>
          <p:spPr>
            <a:xfrm>
              <a:off x="557359" y="3939194"/>
              <a:ext cx="5653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IPs ?</a:t>
              </a:r>
            </a:p>
          </p:txBody>
        </p:sp>
        <p:cxnSp>
          <p:nvCxnSpPr>
            <p:cNvPr id="9" name="Straight Arrow Connector 7">
              <a:extLst>
                <a:ext uri="{FF2B5EF4-FFF2-40B4-BE49-F238E27FC236}">
                  <a16:creationId xmlns:a16="http://schemas.microsoft.com/office/drawing/2014/main" id="{19E33F05-2ED0-4ADF-BA09-9AEEE8B5DE26}"/>
                </a:ext>
              </a:extLst>
            </p:cNvPr>
            <p:cNvCxnSpPr/>
            <p:nvPr/>
          </p:nvCxnSpPr>
          <p:spPr>
            <a:xfrm>
              <a:off x="7546617" y="4246971"/>
              <a:ext cx="1278881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187">
              <a:extLst>
                <a:ext uri="{FF2B5EF4-FFF2-40B4-BE49-F238E27FC236}">
                  <a16:creationId xmlns:a16="http://schemas.microsoft.com/office/drawing/2014/main" id="{272B1543-7578-4A7E-8242-91E5D1AE2A5F}"/>
                </a:ext>
              </a:extLst>
            </p:cNvPr>
            <p:cNvSpPr/>
            <p:nvPr/>
          </p:nvSpPr>
          <p:spPr>
            <a:xfrm>
              <a:off x="7874234" y="3903099"/>
              <a:ext cx="5653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IPs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577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A2C8E0-AFDB-4982-BD7C-A38F6E01B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SMARTEC WP4</a:t>
            </a:r>
          </a:p>
        </p:txBody>
      </p:sp>
      <p:sp>
        <p:nvSpPr>
          <p:cNvPr id="5" name="Rectangle 78">
            <a:extLst>
              <a:ext uri="{FF2B5EF4-FFF2-40B4-BE49-F238E27FC236}">
                <a16:creationId xmlns:a16="http://schemas.microsoft.com/office/drawing/2014/main" id="{7A4187E2-26CF-4FF3-BDEE-0DA506BD3F16}"/>
              </a:ext>
            </a:extLst>
          </p:cNvPr>
          <p:cNvSpPr/>
          <p:nvPr/>
        </p:nvSpPr>
        <p:spPr>
          <a:xfrm>
            <a:off x="1176902" y="2179230"/>
            <a:ext cx="962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This WP entails all the actions to establish the </a:t>
            </a:r>
            <a:r>
              <a:rPr lang="en-US" sz="1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Marketing Strategy of the Consortium</a:t>
            </a:r>
            <a:r>
              <a:rPr lang="en-US" sz="16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, including new product “paradigms”.  It will cover: </a:t>
            </a:r>
          </a:p>
        </p:txBody>
      </p:sp>
      <p:pic>
        <p:nvPicPr>
          <p:cNvPr id="11" name="Picture 8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B91B2D72-FD8C-4E38-9087-3FA299794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47"/>
          <a:stretch/>
        </p:blipFill>
        <p:spPr>
          <a:xfrm>
            <a:off x="1254281" y="833630"/>
            <a:ext cx="9544765" cy="1270903"/>
          </a:xfrm>
          <a:prstGeom prst="rect">
            <a:avLst/>
          </a:prstGeom>
        </p:spPr>
      </p:pic>
      <p:grpSp>
        <p:nvGrpSpPr>
          <p:cNvPr id="15" name="Ομάδα 14"/>
          <p:cNvGrpSpPr/>
          <p:nvPr/>
        </p:nvGrpSpPr>
        <p:grpSpPr>
          <a:xfrm>
            <a:off x="1518004" y="2937726"/>
            <a:ext cx="9031054" cy="3150840"/>
            <a:chOff x="1752175" y="2893122"/>
            <a:chExt cx="9031054" cy="3150840"/>
          </a:xfrm>
        </p:grpSpPr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7F4C397E-A0FE-4AC7-B34F-978E01FFE5A4}"/>
                </a:ext>
              </a:extLst>
            </p:cNvPr>
            <p:cNvSpPr/>
            <p:nvPr/>
          </p:nvSpPr>
          <p:spPr>
            <a:xfrm>
              <a:off x="6749472" y="2893122"/>
              <a:ext cx="37808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6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1600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Task 4.1 Dissemination activities (web site, newsletters, conference presentations </a:t>
              </a:r>
              <a:r>
                <a:rPr lang="en-US" sz="1600" dirty="0" err="1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etc</a:t>
              </a:r>
              <a:r>
                <a:rPr lang="en-US" sz="1600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algn="just"/>
              <a:endParaRPr lang="en-US" sz="16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1600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Promotional activities </a:t>
              </a:r>
            </a:p>
          </p:txBody>
        </p:sp>
        <p:sp>
          <p:nvSpPr>
            <p:cNvPr id="13" name="Στρογγυλεμένο ορθογώνιο 8">
              <a:extLst>
                <a:ext uri="{FF2B5EF4-FFF2-40B4-BE49-F238E27FC236}">
                  <a16:creationId xmlns:a16="http://schemas.microsoft.com/office/drawing/2014/main" id="{CBAC5ECE-BE9B-4723-9D3D-1C0AE0EA79A4}"/>
                </a:ext>
              </a:extLst>
            </p:cNvPr>
            <p:cNvSpPr/>
            <p:nvPr/>
          </p:nvSpPr>
          <p:spPr>
            <a:xfrm>
              <a:off x="1752175" y="2893122"/>
              <a:ext cx="4191420" cy="3150840"/>
            </a:xfrm>
            <a:prstGeom prst="roundRect">
              <a:avLst/>
            </a:prstGeom>
            <a:solidFill>
              <a:srgbClr val="9933FF">
                <a:alpha val="74000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71450">
                <a:buFont typeface="Arial" panose="020B0604020202020204" pitchFamily="34" charset="0"/>
                <a:buChar char="•"/>
                <a:tabLst>
                  <a:tab pos="857250" algn="l"/>
                  <a:tab pos="1082675" algn="l"/>
                </a:tabLst>
              </a:pPr>
              <a:r>
                <a:rPr lang="en-US" sz="1300" b="1" dirty="0">
                  <a:solidFill>
                    <a:schemeClr val="bg1"/>
                  </a:solidFill>
                </a:rPr>
                <a:t>Task 4.2 Market segmentation and appraisal.</a:t>
              </a:r>
            </a:p>
            <a:p>
              <a:pPr marL="1252538" indent="-171450">
                <a:buFont typeface="Arial" panose="020B0604020202020204" pitchFamily="34" charset="0"/>
                <a:buChar char="•"/>
                <a:tabLst>
                  <a:tab pos="857250" algn="l"/>
                  <a:tab pos="1082675" algn="l"/>
                </a:tabLst>
              </a:pPr>
              <a:endParaRPr lang="en-US" sz="1300" b="1" dirty="0">
                <a:solidFill>
                  <a:schemeClr val="bg1"/>
                </a:solidFill>
              </a:endParaRPr>
            </a:p>
            <a:p>
              <a:pPr marL="180975" indent="-171450">
                <a:buFont typeface="Arial" panose="020B0604020202020204" pitchFamily="34" charset="0"/>
                <a:buChar char="•"/>
                <a:tabLst>
                  <a:tab pos="857250" algn="l"/>
                  <a:tab pos="1082675" algn="l"/>
                </a:tabLst>
              </a:pPr>
              <a:r>
                <a:rPr lang="en-US" sz="1300" b="1" dirty="0">
                  <a:solidFill>
                    <a:schemeClr val="bg1"/>
                  </a:solidFill>
                </a:rPr>
                <a:t>Task 4.3 Market needs capture &amp; planning (both products &amp; service offer). </a:t>
              </a:r>
            </a:p>
            <a:p>
              <a:pPr marL="1252538" indent="-171450">
                <a:buFont typeface="Arial" panose="020B0604020202020204" pitchFamily="34" charset="0"/>
                <a:buChar char="•"/>
                <a:tabLst>
                  <a:tab pos="857250" algn="l"/>
                  <a:tab pos="1082675" algn="l"/>
                </a:tabLst>
              </a:pPr>
              <a:endParaRPr lang="en-US" sz="13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857250" algn="l"/>
                  <a:tab pos="1082675" algn="l"/>
                </a:tabLst>
              </a:pPr>
              <a:r>
                <a:rPr lang="en-US" sz="1300" b="1" dirty="0">
                  <a:solidFill>
                    <a:schemeClr val="bg1"/>
                  </a:solidFill>
                </a:rPr>
                <a:t>Task 4.4 Go to market strategy including value proposition formulation (allowing positioning the offers) and pricing strategy.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857250" algn="l"/>
                  <a:tab pos="1082675" algn="l"/>
                </a:tabLst>
              </a:pPr>
              <a:endParaRPr lang="en-US" sz="1300" b="1" dirty="0">
                <a:solidFill>
                  <a:schemeClr val="bg1"/>
                </a:solidFill>
              </a:endParaRPr>
            </a:p>
            <a:p>
              <a:pPr marL="180975" indent="-171450">
                <a:buFont typeface="Arial" panose="020B0604020202020204" pitchFamily="34" charset="0"/>
                <a:buChar char="•"/>
                <a:tabLst>
                  <a:tab pos="857250" algn="l"/>
                  <a:tab pos="1082675" algn="l"/>
                </a:tabLst>
              </a:pPr>
              <a:r>
                <a:rPr lang="en-US" sz="1300" b="1" dirty="0">
                  <a:solidFill>
                    <a:schemeClr val="bg1"/>
                  </a:solidFill>
                </a:rPr>
                <a:t>Task 4.5  Leads generation. </a:t>
              </a:r>
            </a:p>
            <a:p>
              <a:pPr marL="1252538" indent="-171450">
                <a:buFont typeface="Arial" panose="020B0604020202020204" pitchFamily="34" charset="0"/>
                <a:buChar char="•"/>
                <a:tabLst>
                  <a:tab pos="857250" algn="l"/>
                  <a:tab pos="1082675" algn="l"/>
                </a:tabLst>
              </a:pPr>
              <a:endParaRPr lang="en-US" sz="13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857250" algn="l"/>
                  <a:tab pos="1082675" algn="l"/>
                </a:tabLst>
              </a:pPr>
              <a:r>
                <a:rPr lang="en-US" sz="1300" b="1" dirty="0">
                  <a:solidFill>
                    <a:schemeClr val="bg1"/>
                  </a:solidFill>
                </a:rPr>
                <a:t>Task 4.6  Foreground generation </a:t>
              </a:r>
            </a:p>
          </p:txBody>
        </p:sp>
        <p:sp>
          <p:nvSpPr>
            <p:cNvPr id="14" name="Rectangle: Rounded Corners 85">
              <a:extLst>
                <a:ext uri="{FF2B5EF4-FFF2-40B4-BE49-F238E27FC236}">
                  <a16:creationId xmlns:a16="http://schemas.microsoft.com/office/drawing/2014/main" id="{A6DF3B8E-E0CF-4450-9FD9-FA6572ACF5E1}"/>
                </a:ext>
              </a:extLst>
            </p:cNvPr>
            <p:cNvSpPr/>
            <p:nvPr/>
          </p:nvSpPr>
          <p:spPr>
            <a:xfrm>
              <a:off x="6486472" y="2893123"/>
              <a:ext cx="4296757" cy="1500458"/>
            </a:xfrm>
            <a:prstGeom prst="roundRect">
              <a:avLst/>
            </a:prstGeom>
            <a:ln>
              <a:solidFill>
                <a:srgbClr val="9933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231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                   Patent Portfolio</a:t>
            </a:r>
            <a:endParaRPr lang="el-GR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5371802-3D0A-41BD-BF5B-5C6324D2E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1" b="35498"/>
          <a:stretch/>
        </p:blipFill>
        <p:spPr bwMode="auto">
          <a:xfrm>
            <a:off x="495014" y="89252"/>
            <a:ext cx="1614554" cy="51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095379" y="1228978"/>
            <a:ext cx="4657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US" sz="16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for Integrating MEMS </a:t>
            </a:r>
            <a:r>
              <a:rPr lang="en-US" sz="1600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Microswitches</a:t>
            </a:r>
            <a:r>
              <a:rPr lang="en-US" sz="16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1600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16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Substrates Comprising Electronic Power Components</a:t>
            </a:r>
            <a:endParaRPr lang="el-GR" sz="16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920001" y="1248856"/>
            <a:ext cx="2012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US2013056751A1</a:t>
            </a:r>
          </a:p>
          <a:p>
            <a:r>
              <a:rPr lang="en-US" sz="1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Priority Year: 2009</a:t>
            </a:r>
            <a:endParaRPr lang="el-GR" sz="1600" b="1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9281063" y="1228978"/>
            <a:ext cx="1658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850" indent="-196850" algn="r">
              <a:buFont typeface="Arial" pitchFamily="34" charset="0"/>
              <a:buChar char="•"/>
            </a:pPr>
            <a:r>
              <a:rPr lang="en-US" sz="16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Patent granted</a:t>
            </a:r>
            <a:endParaRPr lang="el-GR" sz="16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60"/>
          <a:stretch/>
        </p:blipFill>
        <p:spPr bwMode="auto">
          <a:xfrm>
            <a:off x="4095379" y="2079854"/>
            <a:ext cx="3726603" cy="157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rrow: Right 24">
            <a:extLst>
              <a:ext uri="{FF2B5EF4-FFF2-40B4-BE49-F238E27FC236}">
                <a16:creationId xmlns:a16="http://schemas.microsoft.com/office/drawing/2014/main" id="{13B64DD2-72BB-48BF-AAF4-1495B11A91EE}"/>
              </a:ext>
            </a:extLst>
          </p:cNvPr>
          <p:cNvSpPr/>
          <p:nvPr/>
        </p:nvSpPr>
        <p:spPr>
          <a:xfrm rot="5400000">
            <a:off x="5750866" y="3774092"/>
            <a:ext cx="248476" cy="214482"/>
          </a:xfrm>
          <a:prstGeom prst="rightArrow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: Rounded Corners 31">
            <a:extLst>
              <a:ext uri="{FF2B5EF4-FFF2-40B4-BE49-F238E27FC236}">
                <a16:creationId xmlns:a16="http://schemas.microsoft.com/office/drawing/2014/main" id="{7039632C-B9A2-4BA4-9858-690447FE1D4F}"/>
              </a:ext>
            </a:extLst>
          </p:cNvPr>
          <p:cNvSpPr/>
          <p:nvPr/>
        </p:nvSpPr>
        <p:spPr>
          <a:xfrm>
            <a:off x="4481690" y="4247589"/>
            <a:ext cx="2793694" cy="433209"/>
          </a:xfrm>
          <a:prstGeom prst="round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Technology Transfer  to</a:t>
            </a:r>
          </a:p>
        </p:txBody>
      </p:sp>
      <p:sp>
        <p:nvSpPr>
          <p:cNvPr id="11" name="Rectangle 35">
            <a:extLst>
              <a:ext uri="{FF2B5EF4-FFF2-40B4-BE49-F238E27FC236}">
                <a16:creationId xmlns:a16="http://schemas.microsoft.com/office/drawing/2014/main" id="{145CDC84-FDDA-46FA-A8A0-D7040E54CC6A}"/>
              </a:ext>
            </a:extLst>
          </p:cNvPr>
          <p:cNvSpPr/>
          <p:nvPr/>
        </p:nvSpPr>
        <p:spPr>
          <a:xfrm>
            <a:off x="4492841" y="5569310"/>
            <a:ext cx="27936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l-GR" sz="1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Needed as soon as possible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43" y="4857012"/>
            <a:ext cx="1995275" cy="45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62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Packaging Standards – The most important ones</a:t>
            </a:r>
            <a:endParaRPr lang="el-GR" sz="2400" dirty="0"/>
          </a:p>
        </p:txBody>
      </p:sp>
      <p:sp>
        <p:nvSpPr>
          <p:cNvPr id="4" name="Rectangle 64">
            <a:extLst>
              <a:ext uri="{FF2B5EF4-FFF2-40B4-BE49-F238E27FC236}">
                <a16:creationId xmlns:a16="http://schemas.microsoft.com/office/drawing/2014/main" id="{23712BA5-322B-4677-9877-CBB6BB9AA78D}"/>
              </a:ext>
            </a:extLst>
          </p:cNvPr>
          <p:cNvSpPr/>
          <p:nvPr/>
        </p:nvSpPr>
        <p:spPr>
          <a:xfrm>
            <a:off x="387815" y="720942"/>
            <a:ext cx="597985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Ensure Interoperability   →   Market Diffusion of our Product</a:t>
            </a:r>
            <a:endParaRPr lang="el-GR" sz="1500" dirty="0"/>
          </a:p>
        </p:txBody>
      </p:sp>
      <p:sp>
        <p:nvSpPr>
          <p:cNvPr id="5" name="Στρογγυλεμένο ορθογώνιο 8">
            <a:extLst>
              <a:ext uri="{FF2B5EF4-FFF2-40B4-BE49-F238E27FC236}">
                <a16:creationId xmlns:a16="http://schemas.microsoft.com/office/drawing/2014/main" id="{76BEFF18-21EA-4D13-9F7C-6D5764838A84}"/>
              </a:ext>
            </a:extLst>
          </p:cNvPr>
          <p:cNvSpPr/>
          <p:nvPr/>
        </p:nvSpPr>
        <p:spPr>
          <a:xfrm>
            <a:off x="1257013" y="3142012"/>
            <a:ext cx="613763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DIP</a:t>
            </a:r>
          </a:p>
        </p:txBody>
      </p:sp>
      <p:cxnSp>
        <p:nvCxnSpPr>
          <p:cNvPr id="6" name="Straight Arrow Connector 6">
            <a:extLst>
              <a:ext uri="{FF2B5EF4-FFF2-40B4-BE49-F238E27FC236}">
                <a16:creationId xmlns:a16="http://schemas.microsoft.com/office/drawing/2014/main" id="{292315DF-316C-443D-A6DA-6D2840B8E736}"/>
              </a:ext>
            </a:extLst>
          </p:cNvPr>
          <p:cNvCxnSpPr>
            <a:cxnSpLocks/>
          </p:cNvCxnSpPr>
          <p:nvPr/>
        </p:nvCxnSpPr>
        <p:spPr>
          <a:xfrm flipV="1">
            <a:off x="1844632" y="2199979"/>
            <a:ext cx="542873" cy="637932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Στρογγυλεμένο ορθογώνιο 8">
            <a:extLst>
              <a:ext uri="{FF2B5EF4-FFF2-40B4-BE49-F238E27FC236}">
                <a16:creationId xmlns:a16="http://schemas.microsoft.com/office/drawing/2014/main" id="{691350E6-55FB-4E8C-A967-2486548F439A}"/>
              </a:ext>
            </a:extLst>
          </p:cNvPr>
          <p:cNvSpPr/>
          <p:nvPr/>
        </p:nvSpPr>
        <p:spPr>
          <a:xfrm>
            <a:off x="2482659" y="1719693"/>
            <a:ext cx="613763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SOP</a:t>
            </a:r>
          </a:p>
        </p:txBody>
      </p:sp>
      <p:cxnSp>
        <p:nvCxnSpPr>
          <p:cNvPr id="8" name="Straight Arrow Connector 10">
            <a:extLst>
              <a:ext uri="{FF2B5EF4-FFF2-40B4-BE49-F238E27FC236}">
                <a16:creationId xmlns:a16="http://schemas.microsoft.com/office/drawing/2014/main" id="{3CF2E6BB-C678-47AF-8323-5976611384A0}"/>
              </a:ext>
            </a:extLst>
          </p:cNvPr>
          <p:cNvCxnSpPr>
            <a:cxnSpLocks/>
          </p:cNvCxnSpPr>
          <p:nvPr/>
        </p:nvCxnSpPr>
        <p:spPr>
          <a:xfrm flipV="1">
            <a:off x="3242394" y="1862570"/>
            <a:ext cx="251055" cy="845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Στρογγυλεμένο ορθογώνιο 8">
            <a:extLst>
              <a:ext uri="{FF2B5EF4-FFF2-40B4-BE49-F238E27FC236}">
                <a16:creationId xmlns:a16="http://schemas.microsoft.com/office/drawing/2014/main" id="{57AFF663-5D8A-44F1-9073-C24AF2FDEF1E}"/>
              </a:ext>
            </a:extLst>
          </p:cNvPr>
          <p:cNvSpPr/>
          <p:nvPr/>
        </p:nvSpPr>
        <p:spPr>
          <a:xfrm>
            <a:off x="3630090" y="1719693"/>
            <a:ext cx="613763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SOJ</a:t>
            </a:r>
          </a:p>
        </p:txBody>
      </p:sp>
      <p:cxnSp>
        <p:nvCxnSpPr>
          <p:cNvPr id="10" name="Straight Arrow Connector 13">
            <a:extLst>
              <a:ext uri="{FF2B5EF4-FFF2-40B4-BE49-F238E27FC236}">
                <a16:creationId xmlns:a16="http://schemas.microsoft.com/office/drawing/2014/main" id="{B664C23B-8379-4EBC-97D5-E2438B9D1770}"/>
              </a:ext>
            </a:extLst>
          </p:cNvPr>
          <p:cNvCxnSpPr>
            <a:cxnSpLocks/>
          </p:cNvCxnSpPr>
          <p:nvPr/>
        </p:nvCxnSpPr>
        <p:spPr>
          <a:xfrm flipV="1">
            <a:off x="4374752" y="1862050"/>
            <a:ext cx="322850" cy="1293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Στρογγυλεμένο ορθογώνιο 8">
            <a:extLst>
              <a:ext uri="{FF2B5EF4-FFF2-40B4-BE49-F238E27FC236}">
                <a16:creationId xmlns:a16="http://schemas.microsoft.com/office/drawing/2014/main" id="{F2AFC884-1E75-4342-80F9-A1254CE36EEB}"/>
              </a:ext>
            </a:extLst>
          </p:cNvPr>
          <p:cNvSpPr/>
          <p:nvPr/>
        </p:nvSpPr>
        <p:spPr>
          <a:xfrm>
            <a:off x="4842283" y="1719693"/>
            <a:ext cx="789281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SSOP</a:t>
            </a:r>
          </a:p>
        </p:txBody>
      </p:sp>
      <p:cxnSp>
        <p:nvCxnSpPr>
          <p:cNvPr id="12" name="Straight Arrow Connector 16">
            <a:extLst>
              <a:ext uri="{FF2B5EF4-FFF2-40B4-BE49-F238E27FC236}">
                <a16:creationId xmlns:a16="http://schemas.microsoft.com/office/drawing/2014/main" id="{436082A5-4FD7-4E68-A2C8-66BB26AA88E5}"/>
              </a:ext>
            </a:extLst>
          </p:cNvPr>
          <p:cNvCxnSpPr>
            <a:cxnSpLocks/>
          </p:cNvCxnSpPr>
          <p:nvPr/>
        </p:nvCxnSpPr>
        <p:spPr>
          <a:xfrm flipV="1">
            <a:off x="5771239" y="1862050"/>
            <a:ext cx="322850" cy="1293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Στρογγυλεμένο ορθογώνιο 8">
            <a:extLst>
              <a:ext uri="{FF2B5EF4-FFF2-40B4-BE49-F238E27FC236}">
                <a16:creationId xmlns:a16="http://schemas.microsoft.com/office/drawing/2014/main" id="{ED3EEB64-D3E3-49EF-A8F8-7F0BF0F966E8}"/>
              </a:ext>
            </a:extLst>
          </p:cNvPr>
          <p:cNvSpPr/>
          <p:nvPr/>
        </p:nvSpPr>
        <p:spPr>
          <a:xfrm>
            <a:off x="6229439" y="1719693"/>
            <a:ext cx="789281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TSOP</a:t>
            </a:r>
          </a:p>
        </p:txBody>
      </p:sp>
      <p:sp>
        <p:nvSpPr>
          <p:cNvPr id="14" name="Στρογγυλεμένο ορθογώνιο 8">
            <a:extLst>
              <a:ext uri="{FF2B5EF4-FFF2-40B4-BE49-F238E27FC236}">
                <a16:creationId xmlns:a16="http://schemas.microsoft.com/office/drawing/2014/main" id="{67A0705C-DFD1-4588-BDD1-3052D8529642}"/>
              </a:ext>
            </a:extLst>
          </p:cNvPr>
          <p:cNvSpPr/>
          <p:nvPr/>
        </p:nvSpPr>
        <p:spPr>
          <a:xfrm>
            <a:off x="2482659" y="2566192"/>
            <a:ext cx="613763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SOP</a:t>
            </a:r>
          </a:p>
        </p:txBody>
      </p:sp>
      <p:cxnSp>
        <p:nvCxnSpPr>
          <p:cNvPr id="15" name="Straight Arrow Connector 19">
            <a:extLst>
              <a:ext uri="{FF2B5EF4-FFF2-40B4-BE49-F238E27FC236}">
                <a16:creationId xmlns:a16="http://schemas.microsoft.com/office/drawing/2014/main" id="{3AFF2DC8-E7B5-4541-B3F9-00C85BE8B9C2}"/>
              </a:ext>
            </a:extLst>
          </p:cNvPr>
          <p:cNvCxnSpPr>
            <a:cxnSpLocks/>
          </p:cNvCxnSpPr>
          <p:nvPr/>
        </p:nvCxnSpPr>
        <p:spPr>
          <a:xfrm flipV="1">
            <a:off x="1986288" y="2864393"/>
            <a:ext cx="327985" cy="198625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Στρογγυλεμένο ορθογώνιο 8">
            <a:extLst>
              <a:ext uri="{FF2B5EF4-FFF2-40B4-BE49-F238E27FC236}">
                <a16:creationId xmlns:a16="http://schemas.microsoft.com/office/drawing/2014/main" id="{C6EA915D-DA57-479F-8413-CDD376498C20}"/>
              </a:ext>
            </a:extLst>
          </p:cNvPr>
          <p:cNvSpPr/>
          <p:nvPr/>
        </p:nvSpPr>
        <p:spPr>
          <a:xfrm>
            <a:off x="2516437" y="3160074"/>
            <a:ext cx="1289320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Skinny DIP</a:t>
            </a:r>
          </a:p>
        </p:txBody>
      </p:sp>
      <p:cxnSp>
        <p:nvCxnSpPr>
          <p:cNvPr id="17" name="Straight Arrow Connector 25">
            <a:extLst>
              <a:ext uri="{FF2B5EF4-FFF2-40B4-BE49-F238E27FC236}">
                <a16:creationId xmlns:a16="http://schemas.microsoft.com/office/drawing/2014/main" id="{D1CA5A1C-F2AA-4FCE-9D89-C5ACBC155FFD}"/>
              </a:ext>
            </a:extLst>
          </p:cNvPr>
          <p:cNvCxnSpPr/>
          <p:nvPr/>
        </p:nvCxnSpPr>
        <p:spPr>
          <a:xfrm>
            <a:off x="2009193" y="3307381"/>
            <a:ext cx="288400" cy="0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6">
            <a:extLst>
              <a:ext uri="{FF2B5EF4-FFF2-40B4-BE49-F238E27FC236}">
                <a16:creationId xmlns:a16="http://schemas.microsoft.com/office/drawing/2014/main" id="{BD1F69CC-4B61-4703-8DEE-E5C5EF9B9423}"/>
              </a:ext>
            </a:extLst>
          </p:cNvPr>
          <p:cNvCxnSpPr/>
          <p:nvPr/>
        </p:nvCxnSpPr>
        <p:spPr>
          <a:xfrm>
            <a:off x="3990383" y="3307381"/>
            <a:ext cx="288400" cy="0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Στρογγυλεμένο ορθογώνιο 8">
            <a:extLst>
              <a:ext uri="{FF2B5EF4-FFF2-40B4-BE49-F238E27FC236}">
                <a16:creationId xmlns:a16="http://schemas.microsoft.com/office/drawing/2014/main" id="{D61CEBFB-314D-4C6E-B9F7-7EF50AA8AC25}"/>
              </a:ext>
            </a:extLst>
          </p:cNvPr>
          <p:cNvSpPr/>
          <p:nvPr/>
        </p:nvSpPr>
        <p:spPr>
          <a:xfrm>
            <a:off x="4485196" y="3160074"/>
            <a:ext cx="1289320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Shrink DIP</a:t>
            </a:r>
          </a:p>
        </p:txBody>
      </p:sp>
      <p:sp>
        <p:nvSpPr>
          <p:cNvPr id="20" name="Στρογγυλεμένο ορθογώνιο 8">
            <a:extLst>
              <a:ext uri="{FF2B5EF4-FFF2-40B4-BE49-F238E27FC236}">
                <a16:creationId xmlns:a16="http://schemas.microsoft.com/office/drawing/2014/main" id="{EFD1AFD7-B05D-4D93-9438-F2EEFC3D9D2C}"/>
              </a:ext>
            </a:extLst>
          </p:cNvPr>
          <p:cNvSpPr/>
          <p:nvPr/>
        </p:nvSpPr>
        <p:spPr>
          <a:xfrm>
            <a:off x="2482658" y="3753956"/>
            <a:ext cx="613763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QFA</a:t>
            </a:r>
          </a:p>
        </p:txBody>
      </p:sp>
      <p:cxnSp>
        <p:nvCxnSpPr>
          <p:cNvPr id="21" name="Straight Arrow Connector 29">
            <a:extLst>
              <a:ext uri="{FF2B5EF4-FFF2-40B4-BE49-F238E27FC236}">
                <a16:creationId xmlns:a16="http://schemas.microsoft.com/office/drawing/2014/main" id="{AB9440EC-2E97-4892-9BD7-931F973E63E5}"/>
              </a:ext>
            </a:extLst>
          </p:cNvPr>
          <p:cNvCxnSpPr>
            <a:cxnSpLocks/>
          </p:cNvCxnSpPr>
          <p:nvPr/>
        </p:nvCxnSpPr>
        <p:spPr>
          <a:xfrm>
            <a:off x="1979494" y="3517194"/>
            <a:ext cx="316685" cy="162605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31">
            <a:extLst>
              <a:ext uri="{FF2B5EF4-FFF2-40B4-BE49-F238E27FC236}">
                <a16:creationId xmlns:a16="http://schemas.microsoft.com/office/drawing/2014/main" id="{3EC9D77B-62A3-4901-ABC7-E37F39084D80}"/>
              </a:ext>
            </a:extLst>
          </p:cNvPr>
          <p:cNvCxnSpPr>
            <a:cxnSpLocks/>
          </p:cNvCxnSpPr>
          <p:nvPr/>
        </p:nvCxnSpPr>
        <p:spPr>
          <a:xfrm>
            <a:off x="3173483" y="4153168"/>
            <a:ext cx="316685" cy="162605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Στρογγυλεμένο ορθογώνιο 8">
            <a:extLst>
              <a:ext uri="{FF2B5EF4-FFF2-40B4-BE49-F238E27FC236}">
                <a16:creationId xmlns:a16="http://schemas.microsoft.com/office/drawing/2014/main" id="{9317A82A-3E92-42D2-82D9-E497E429588A}"/>
              </a:ext>
            </a:extLst>
          </p:cNvPr>
          <p:cNvSpPr/>
          <p:nvPr/>
        </p:nvSpPr>
        <p:spPr>
          <a:xfrm>
            <a:off x="3612885" y="4389930"/>
            <a:ext cx="585495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QFP</a:t>
            </a:r>
          </a:p>
        </p:txBody>
      </p:sp>
      <p:cxnSp>
        <p:nvCxnSpPr>
          <p:cNvPr id="24" name="Straight Arrow Connector 33">
            <a:extLst>
              <a:ext uri="{FF2B5EF4-FFF2-40B4-BE49-F238E27FC236}">
                <a16:creationId xmlns:a16="http://schemas.microsoft.com/office/drawing/2014/main" id="{3F92D4A9-BFF1-45C6-B30D-062EE8FED0D1}"/>
              </a:ext>
            </a:extLst>
          </p:cNvPr>
          <p:cNvCxnSpPr/>
          <p:nvPr/>
        </p:nvCxnSpPr>
        <p:spPr>
          <a:xfrm>
            <a:off x="4351536" y="4517115"/>
            <a:ext cx="288400" cy="0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Στρογγυλεμένο ορθογώνιο 8">
            <a:extLst>
              <a:ext uri="{FF2B5EF4-FFF2-40B4-BE49-F238E27FC236}">
                <a16:creationId xmlns:a16="http://schemas.microsoft.com/office/drawing/2014/main" id="{75018966-BEBC-4CCC-B32C-A498E7F2DE7F}"/>
              </a:ext>
            </a:extLst>
          </p:cNvPr>
          <p:cNvSpPr/>
          <p:nvPr/>
        </p:nvSpPr>
        <p:spPr>
          <a:xfrm>
            <a:off x="4802423" y="4374378"/>
            <a:ext cx="585495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26" name="Στρογγυλεμένο ορθογώνιο 8">
            <a:extLst>
              <a:ext uri="{FF2B5EF4-FFF2-40B4-BE49-F238E27FC236}">
                <a16:creationId xmlns:a16="http://schemas.microsoft.com/office/drawing/2014/main" id="{90B949B8-B89E-4C00-B785-236AB92BF286}"/>
              </a:ext>
            </a:extLst>
          </p:cNvPr>
          <p:cNvSpPr/>
          <p:nvPr/>
        </p:nvSpPr>
        <p:spPr>
          <a:xfrm>
            <a:off x="2482658" y="5194337"/>
            <a:ext cx="613763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BGA</a:t>
            </a:r>
          </a:p>
        </p:txBody>
      </p:sp>
      <p:cxnSp>
        <p:nvCxnSpPr>
          <p:cNvPr id="27" name="Straight Arrow Connector 37">
            <a:extLst>
              <a:ext uri="{FF2B5EF4-FFF2-40B4-BE49-F238E27FC236}">
                <a16:creationId xmlns:a16="http://schemas.microsoft.com/office/drawing/2014/main" id="{C1143874-EA70-4D66-BD64-9B2457AE4E8D}"/>
              </a:ext>
            </a:extLst>
          </p:cNvPr>
          <p:cNvCxnSpPr/>
          <p:nvPr/>
        </p:nvCxnSpPr>
        <p:spPr>
          <a:xfrm>
            <a:off x="1864142" y="3795726"/>
            <a:ext cx="559836" cy="1062050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8">
            <a:extLst>
              <a:ext uri="{FF2B5EF4-FFF2-40B4-BE49-F238E27FC236}">
                <a16:creationId xmlns:a16="http://schemas.microsoft.com/office/drawing/2014/main" id="{27604279-CE19-4666-B299-DA7F5CDB95CC}"/>
              </a:ext>
            </a:extLst>
          </p:cNvPr>
          <p:cNvSpPr/>
          <p:nvPr/>
        </p:nvSpPr>
        <p:spPr>
          <a:xfrm>
            <a:off x="1171168" y="1200336"/>
            <a:ext cx="3285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4F81BD"/>
                </a:solidFill>
                <a:latin typeface="Times New Roman" panose="02020603050405020304" pitchFamily="18" charset="0"/>
              </a:rPr>
              <a:t>Package Technology Evolution</a:t>
            </a:r>
            <a:endParaRPr lang="el-GR" sz="1600" u="sng" dirty="0"/>
          </a:p>
        </p:txBody>
      </p:sp>
      <p:cxnSp>
        <p:nvCxnSpPr>
          <p:cNvPr id="29" name="Straight Arrow Connector 39">
            <a:extLst>
              <a:ext uri="{FF2B5EF4-FFF2-40B4-BE49-F238E27FC236}">
                <a16:creationId xmlns:a16="http://schemas.microsoft.com/office/drawing/2014/main" id="{E6ED69E6-F7A9-410E-84C1-CB83B7FBDB32}"/>
              </a:ext>
            </a:extLst>
          </p:cNvPr>
          <p:cNvCxnSpPr/>
          <p:nvPr/>
        </p:nvCxnSpPr>
        <p:spPr>
          <a:xfrm>
            <a:off x="3196504" y="5341320"/>
            <a:ext cx="288400" cy="0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Στρογγυλεμένο ορθογώνιο 8">
            <a:extLst>
              <a:ext uri="{FF2B5EF4-FFF2-40B4-BE49-F238E27FC236}">
                <a16:creationId xmlns:a16="http://schemas.microsoft.com/office/drawing/2014/main" id="{33D05343-06CB-4B6B-AECB-8A1BF16F0BC9}"/>
              </a:ext>
            </a:extLst>
          </p:cNvPr>
          <p:cNvSpPr/>
          <p:nvPr/>
        </p:nvSpPr>
        <p:spPr>
          <a:xfrm>
            <a:off x="3637681" y="5183413"/>
            <a:ext cx="1081398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BGA / LGA</a:t>
            </a:r>
          </a:p>
        </p:txBody>
      </p:sp>
      <p:sp>
        <p:nvSpPr>
          <p:cNvPr id="31" name="Στρογγυλεμένο ορθογώνιο 8">
            <a:extLst>
              <a:ext uri="{FF2B5EF4-FFF2-40B4-BE49-F238E27FC236}">
                <a16:creationId xmlns:a16="http://schemas.microsoft.com/office/drawing/2014/main" id="{0E8B6B20-7BBE-4068-897C-0765564E6575}"/>
              </a:ext>
            </a:extLst>
          </p:cNvPr>
          <p:cNvSpPr/>
          <p:nvPr/>
        </p:nvSpPr>
        <p:spPr>
          <a:xfrm>
            <a:off x="5442642" y="5183413"/>
            <a:ext cx="585495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CSP</a:t>
            </a:r>
          </a:p>
        </p:txBody>
      </p:sp>
      <p:cxnSp>
        <p:nvCxnSpPr>
          <p:cNvPr id="32" name="Straight Arrow Connector 42">
            <a:extLst>
              <a:ext uri="{FF2B5EF4-FFF2-40B4-BE49-F238E27FC236}">
                <a16:creationId xmlns:a16="http://schemas.microsoft.com/office/drawing/2014/main" id="{F167730F-31C3-4F82-9C9B-DFD7A33D2444}"/>
              </a:ext>
            </a:extLst>
          </p:cNvPr>
          <p:cNvCxnSpPr/>
          <p:nvPr/>
        </p:nvCxnSpPr>
        <p:spPr>
          <a:xfrm>
            <a:off x="4950970" y="5336938"/>
            <a:ext cx="288400" cy="0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43">
            <a:extLst>
              <a:ext uri="{FF2B5EF4-FFF2-40B4-BE49-F238E27FC236}">
                <a16:creationId xmlns:a16="http://schemas.microsoft.com/office/drawing/2014/main" id="{2159C92D-7EB0-4566-B931-850A5D10F43B}"/>
              </a:ext>
            </a:extLst>
          </p:cNvPr>
          <p:cNvCxnSpPr>
            <a:cxnSpLocks/>
          </p:cNvCxnSpPr>
          <p:nvPr/>
        </p:nvCxnSpPr>
        <p:spPr>
          <a:xfrm flipV="1">
            <a:off x="6156014" y="5336938"/>
            <a:ext cx="791080" cy="1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44">
            <a:extLst>
              <a:ext uri="{FF2B5EF4-FFF2-40B4-BE49-F238E27FC236}">
                <a16:creationId xmlns:a16="http://schemas.microsoft.com/office/drawing/2014/main" id="{5DC9B951-B898-4ECE-82E9-2634A70D1D03}"/>
              </a:ext>
            </a:extLst>
          </p:cNvPr>
          <p:cNvCxnSpPr>
            <a:cxnSpLocks/>
          </p:cNvCxnSpPr>
          <p:nvPr/>
        </p:nvCxnSpPr>
        <p:spPr>
          <a:xfrm>
            <a:off x="6126915" y="5566631"/>
            <a:ext cx="333647" cy="239105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Στρογγυλεμένο ορθογώνιο 8">
            <a:extLst>
              <a:ext uri="{FF2B5EF4-FFF2-40B4-BE49-F238E27FC236}">
                <a16:creationId xmlns:a16="http://schemas.microsoft.com/office/drawing/2014/main" id="{FAA062B4-4B33-4A94-81B1-1BF842859496}"/>
              </a:ext>
            </a:extLst>
          </p:cNvPr>
          <p:cNvSpPr/>
          <p:nvPr/>
        </p:nvSpPr>
        <p:spPr>
          <a:xfrm>
            <a:off x="7162862" y="5033545"/>
            <a:ext cx="933388" cy="523219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Stacked Package</a:t>
            </a:r>
          </a:p>
        </p:txBody>
      </p:sp>
      <p:sp>
        <p:nvSpPr>
          <p:cNvPr id="36" name="Στρογγυλεμένο ορθογώνιο 8">
            <a:extLst>
              <a:ext uri="{FF2B5EF4-FFF2-40B4-BE49-F238E27FC236}">
                <a16:creationId xmlns:a16="http://schemas.microsoft.com/office/drawing/2014/main" id="{6999BADE-C07F-4050-8624-984B1F811B76}"/>
              </a:ext>
            </a:extLst>
          </p:cNvPr>
          <p:cNvSpPr/>
          <p:nvPr/>
        </p:nvSpPr>
        <p:spPr>
          <a:xfrm>
            <a:off x="6565567" y="5892555"/>
            <a:ext cx="585495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WLP</a:t>
            </a:r>
          </a:p>
        </p:txBody>
      </p:sp>
      <p:cxnSp>
        <p:nvCxnSpPr>
          <p:cNvPr id="37" name="Straight Arrow Connector 49">
            <a:extLst>
              <a:ext uri="{FF2B5EF4-FFF2-40B4-BE49-F238E27FC236}">
                <a16:creationId xmlns:a16="http://schemas.microsoft.com/office/drawing/2014/main" id="{2AC4A89C-A087-4052-873C-B5744A25D63C}"/>
              </a:ext>
            </a:extLst>
          </p:cNvPr>
          <p:cNvCxnSpPr/>
          <p:nvPr/>
        </p:nvCxnSpPr>
        <p:spPr>
          <a:xfrm>
            <a:off x="4134582" y="5636457"/>
            <a:ext cx="0" cy="267411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Στρογγυλεμένο ορθογώνιο 8">
            <a:extLst>
              <a:ext uri="{FF2B5EF4-FFF2-40B4-BE49-F238E27FC236}">
                <a16:creationId xmlns:a16="http://schemas.microsoft.com/office/drawing/2014/main" id="{1A21062D-94F7-4F85-AC69-3562BD04F94C}"/>
              </a:ext>
            </a:extLst>
          </p:cNvPr>
          <p:cNvSpPr/>
          <p:nvPr/>
        </p:nvSpPr>
        <p:spPr>
          <a:xfrm>
            <a:off x="3841834" y="6088455"/>
            <a:ext cx="585495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</a:rPr>
              <a:t>SiP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9" name="Στρογγυλεμένο ορθογώνιο 8">
            <a:extLst>
              <a:ext uri="{FF2B5EF4-FFF2-40B4-BE49-F238E27FC236}">
                <a16:creationId xmlns:a16="http://schemas.microsoft.com/office/drawing/2014/main" id="{F8C09E96-CA1B-405A-8AA7-5D9FEEC57B62}"/>
              </a:ext>
            </a:extLst>
          </p:cNvPr>
          <p:cNvSpPr/>
          <p:nvPr/>
        </p:nvSpPr>
        <p:spPr>
          <a:xfrm>
            <a:off x="4810309" y="6091194"/>
            <a:ext cx="819733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FCIP</a:t>
            </a:r>
          </a:p>
        </p:txBody>
      </p:sp>
      <p:sp>
        <p:nvSpPr>
          <p:cNvPr id="40" name="Στρογγυλεμένο ορθογώνιο 8">
            <a:extLst>
              <a:ext uri="{FF2B5EF4-FFF2-40B4-BE49-F238E27FC236}">
                <a16:creationId xmlns:a16="http://schemas.microsoft.com/office/drawing/2014/main" id="{DC32E62F-0A83-4017-AEE8-7FF3B21505C9}"/>
              </a:ext>
            </a:extLst>
          </p:cNvPr>
          <p:cNvSpPr/>
          <p:nvPr/>
        </p:nvSpPr>
        <p:spPr>
          <a:xfrm>
            <a:off x="2682318" y="6093695"/>
            <a:ext cx="819733" cy="280979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FCIP</a:t>
            </a:r>
          </a:p>
        </p:txBody>
      </p:sp>
      <p:cxnSp>
        <p:nvCxnSpPr>
          <p:cNvPr id="41" name="Straight Arrow Connector 54">
            <a:extLst>
              <a:ext uri="{FF2B5EF4-FFF2-40B4-BE49-F238E27FC236}">
                <a16:creationId xmlns:a16="http://schemas.microsoft.com/office/drawing/2014/main" id="{EE898A3F-AFD3-46F5-AC7E-9B376D94A7BA}"/>
              </a:ext>
            </a:extLst>
          </p:cNvPr>
          <p:cNvCxnSpPr>
            <a:cxnSpLocks/>
          </p:cNvCxnSpPr>
          <p:nvPr/>
        </p:nvCxnSpPr>
        <p:spPr>
          <a:xfrm flipH="1">
            <a:off x="3182646" y="5654805"/>
            <a:ext cx="381871" cy="275776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56">
            <a:extLst>
              <a:ext uri="{FF2B5EF4-FFF2-40B4-BE49-F238E27FC236}">
                <a16:creationId xmlns:a16="http://schemas.microsoft.com/office/drawing/2014/main" id="{129890C9-9904-45B3-A167-165FA90F213D}"/>
              </a:ext>
            </a:extLst>
          </p:cNvPr>
          <p:cNvCxnSpPr>
            <a:cxnSpLocks/>
          </p:cNvCxnSpPr>
          <p:nvPr/>
        </p:nvCxnSpPr>
        <p:spPr>
          <a:xfrm>
            <a:off x="4823746" y="5651359"/>
            <a:ext cx="225357" cy="254625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63">
            <a:extLst>
              <a:ext uri="{FF2B5EF4-FFF2-40B4-BE49-F238E27FC236}">
                <a16:creationId xmlns:a16="http://schemas.microsoft.com/office/drawing/2014/main" id="{FEDA4B69-C7AA-43AA-8717-A4EA2789A770}"/>
              </a:ext>
            </a:extLst>
          </p:cNvPr>
          <p:cNvGrpSpPr/>
          <p:nvPr/>
        </p:nvGrpSpPr>
        <p:grpSpPr>
          <a:xfrm>
            <a:off x="6389489" y="866843"/>
            <a:ext cx="3579174" cy="3868928"/>
            <a:chOff x="5477070" y="963525"/>
            <a:chExt cx="3579174" cy="3868928"/>
          </a:xfrm>
        </p:grpSpPr>
        <p:pic>
          <p:nvPicPr>
            <p:cNvPr id="45" name="Picture 62">
              <a:extLst>
                <a:ext uri="{FF2B5EF4-FFF2-40B4-BE49-F238E27FC236}">
                  <a16:creationId xmlns:a16="http://schemas.microsoft.com/office/drawing/2014/main" id="{FF956732-85FA-4405-8F49-3587D29EE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1604" y="963525"/>
              <a:ext cx="1566858" cy="1616487"/>
            </a:xfrm>
            <a:prstGeom prst="rect">
              <a:avLst/>
            </a:prstGeom>
          </p:spPr>
        </p:pic>
        <p:sp>
          <p:nvSpPr>
            <p:cNvPr id="44" name="Rectangle 60">
              <a:extLst>
                <a:ext uri="{FF2B5EF4-FFF2-40B4-BE49-F238E27FC236}">
                  <a16:creationId xmlns:a16="http://schemas.microsoft.com/office/drawing/2014/main" id="{990C450E-762A-4FA0-9118-03110E3FB900}"/>
                </a:ext>
              </a:extLst>
            </p:cNvPr>
            <p:cNvSpPr/>
            <p:nvPr/>
          </p:nvSpPr>
          <p:spPr>
            <a:xfrm>
              <a:off x="5477070" y="2678017"/>
              <a:ext cx="3579174" cy="2154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Font typeface="+mj-lt"/>
                <a:buAutoNum type="arabicPeriod"/>
              </a:pPr>
              <a:r>
                <a:rPr lang="en-US" sz="14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Which Technology is right for SMARTEC TRX Module?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en-US" sz="1400" b="1" dirty="0">
                <a:solidFill>
                  <a:srgbClr val="FF6600"/>
                </a:solidFill>
                <a:latin typeface="Times New Roman" panose="02020603050405020304" pitchFamily="18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4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Do we need to invent our own Package Technology (</a:t>
              </a:r>
              <a:r>
                <a:rPr lang="en-US" sz="1400" b="1" dirty="0">
                  <a:solidFill>
                    <a:srgbClr val="00DA00"/>
                  </a:solidFill>
                  <a:latin typeface="Times New Roman" panose="02020603050405020304" pitchFamily="18" charset="0"/>
                </a:rPr>
                <a:t>new inventive step</a:t>
              </a:r>
              <a:r>
                <a:rPr lang="en-US" sz="14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) ?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en-US" sz="1400" b="1" dirty="0">
                <a:solidFill>
                  <a:srgbClr val="FF6600"/>
                </a:solidFill>
                <a:latin typeface="Times New Roman" panose="02020603050405020304" pitchFamily="18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sz="14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What Standards are needed to exhibit </a:t>
              </a:r>
              <a:r>
                <a:rPr lang="en-US" sz="1400" b="1" dirty="0">
                  <a:solidFill>
                    <a:srgbClr val="00DA00"/>
                  </a:solidFill>
                  <a:latin typeface="Times New Roman" panose="02020603050405020304" pitchFamily="18" charset="0"/>
                </a:rPr>
                <a:t>interoperability</a:t>
              </a:r>
              <a:r>
                <a:rPr lang="en-US" sz="14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 ?   </a:t>
              </a:r>
            </a:p>
            <a:p>
              <a:pPr algn="just"/>
              <a:r>
                <a:rPr lang="en-US" sz="5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       </a:t>
              </a:r>
              <a:endParaRPr lang="en-US" sz="100" b="1" dirty="0">
                <a:solidFill>
                  <a:srgbClr val="FF6600"/>
                </a:solidFill>
                <a:latin typeface="Times New Roman" panose="02020603050405020304" pitchFamily="18" charset="0"/>
              </a:endParaRPr>
            </a:p>
            <a:p>
              <a:pPr algn="just"/>
              <a:r>
                <a:rPr lang="en-US" sz="14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        (Especially for RADARS)</a:t>
              </a:r>
              <a:endParaRPr lang="el-G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370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Help from SMARTEC Partners is needed in …</a:t>
            </a:r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51" y="879311"/>
            <a:ext cx="4525311" cy="2543402"/>
          </a:xfrm>
          <a:prstGeom prst="rect">
            <a:avLst/>
          </a:prstGeom>
        </p:spPr>
      </p:pic>
      <p:sp>
        <p:nvSpPr>
          <p:cNvPr id="5" name="Rectangle 22">
            <a:extLst>
              <a:ext uri="{FF2B5EF4-FFF2-40B4-BE49-F238E27FC236}">
                <a16:creationId xmlns:a16="http://schemas.microsoft.com/office/drawing/2014/main" id="{DD7B00F2-FA6D-460C-987B-EBA51D81D77F}"/>
              </a:ext>
            </a:extLst>
          </p:cNvPr>
          <p:cNvSpPr/>
          <p:nvPr/>
        </p:nvSpPr>
        <p:spPr>
          <a:xfrm>
            <a:off x="880938" y="3678030"/>
            <a:ext cx="437537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500" dirty="0">
                <a:solidFill>
                  <a:srgbClr val="FF6600"/>
                </a:solidFill>
                <a:latin typeface="Times New Roman" panose="02020603050405020304" pitchFamily="18" charset="0"/>
              </a:rPr>
              <a:t>Understanding what are the Electronic Components (of the </a:t>
            </a:r>
            <a:r>
              <a:rPr lang="el-GR" sz="1500" dirty="0">
                <a:solidFill>
                  <a:srgbClr val="FF6600"/>
                </a:solidFill>
                <a:latin typeface="Times New Roman" panose="02020603050405020304" pitchFamily="18" charset="0"/>
              </a:rPr>
              <a:t>RF </a:t>
            </a:r>
            <a:r>
              <a:rPr lang="el-GR" sz="1500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Power</a:t>
            </a:r>
            <a:r>
              <a:rPr lang="en-US" sz="1500" dirty="0">
                <a:solidFill>
                  <a:srgbClr val="FF6600"/>
                </a:solidFill>
                <a:latin typeface="Times New Roman" panose="02020603050405020304" pitchFamily="18" charset="0"/>
              </a:rPr>
              <a:t> &amp; Microwave Product Tree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500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sz="1500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500" dirty="0">
                <a:solidFill>
                  <a:srgbClr val="FF6600"/>
                </a:solidFill>
                <a:latin typeface="Times New Roman" panose="02020603050405020304" pitchFamily="18" charset="0"/>
              </a:rPr>
              <a:t>Finding out the a big number of Actors in Subsystems, Modules &amp; Commercial Systems Manufacturing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500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500" dirty="0">
                <a:solidFill>
                  <a:srgbClr val="FF6600"/>
                </a:solidFill>
                <a:latin typeface="Times New Roman" panose="02020603050405020304" pitchFamily="18" charset="0"/>
              </a:rPr>
              <a:t>Tracing Industry Standards (at least for RADARs)</a:t>
            </a:r>
          </a:p>
        </p:txBody>
      </p:sp>
      <p:sp>
        <p:nvSpPr>
          <p:cNvPr id="6" name="Δεξιό άγκιστρο 5"/>
          <p:cNvSpPr/>
          <p:nvPr/>
        </p:nvSpPr>
        <p:spPr>
          <a:xfrm>
            <a:off x="5503018" y="3678030"/>
            <a:ext cx="373666" cy="2400657"/>
          </a:xfrm>
          <a:prstGeom prst="rightBrace">
            <a:avLst>
              <a:gd name="adj1" fmla="val 8333"/>
              <a:gd name="adj2" fmla="val 62178"/>
            </a:avLst>
          </a:prstGeom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7" name="Ομάδα 6"/>
          <p:cNvGrpSpPr/>
          <p:nvPr/>
        </p:nvGrpSpPr>
        <p:grpSpPr>
          <a:xfrm>
            <a:off x="6326649" y="3678030"/>
            <a:ext cx="2766154" cy="2670341"/>
            <a:chOff x="5329143" y="3889651"/>
            <a:chExt cx="2766154" cy="2670341"/>
          </a:xfrm>
        </p:grpSpPr>
        <p:sp>
          <p:nvSpPr>
            <p:cNvPr id="8" name="Ορθογώνιο 7"/>
            <p:cNvSpPr/>
            <p:nvPr/>
          </p:nvSpPr>
          <p:spPr>
            <a:xfrm>
              <a:off x="5329143" y="3889651"/>
              <a:ext cx="27661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Across all Targeted Markets</a:t>
              </a:r>
            </a:p>
          </p:txBody>
        </p:sp>
        <p:pic>
          <p:nvPicPr>
            <p:cNvPr id="9" name="Picture 11" descr="A screen shot of a clock&#10;&#10;Description automatically generated">
              <a:extLst>
                <a:ext uri="{FF2B5EF4-FFF2-40B4-BE49-F238E27FC236}">
                  <a16:creationId xmlns:a16="http://schemas.microsoft.com/office/drawing/2014/main" id="{5212BCDC-73C4-48E8-9D11-70019AE2B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6"/>
            <a:stretch/>
          </p:blipFill>
          <p:spPr>
            <a:xfrm>
              <a:off x="5853438" y="4299123"/>
              <a:ext cx="1717564" cy="2260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2640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Focus Actions for better Marketing Strategy</a:t>
            </a:r>
            <a:endParaRPr lang="el-GR" sz="2500" dirty="0"/>
          </a:p>
        </p:txBody>
      </p:sp>
      <p:sp>
        <p:nvSpPr>
          <p:cNvPr id="4" name="Ορθογώνιο 3"/>
          <p:cNvSpPr/>
          <p:nvPr/>
        </p:nvSpPr>
        <p:spPr>
          <a:xfrm>
            <a:off x="716395" y="921236"/>
            <a:ext cx="1729420" cy="738664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Task 4.2 Market segmentation and appraisal.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615239" y="921236"/>
            <a:ext cx="2203412" cy="738664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Task 4.3 Market needs capture &amp; planning (both products &amp; service offer).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5017283" y="921236"/>
            <a:ext cx="3620665" cy="738664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Task 4.4 Go to market strategy including value proposition formulation (allowing positioning the offers) and pricing strategy.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8802665" y="921236"/>
            <a:ext cx="1659480" cy="738664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Task 4.5  Leads generation. </a:t>
            </a:r>
          </a:p>
          <a:p>
            <a:pPr algn="just"/>
            <a:endParaRPr lang="en-US" sz="1400" b="1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981195" y="1962863"/>
            <a:ext cx="9669858" cy="1743008"/>
            <a:chOff x="413876" y="2030855"/>
            <a:chExt cx="9669858" cy="1743008"/>
          </a:xfrm>
        </p:grpSpPr>
        <p:grpSp>
          <p:nvGrpSpPr>
            <p:cNvPr id="9" name="Ομάδα 8"/>
            <p:cNvGrpSpPr/>
            <p:nvPr/>
          </p:nvGrpSpPr>
          <p:grpSpPr>
            <a:xfrm>
              <a:off x="413876" y="2480649"/>
              <a:ext cx="2021211" cy="1256190"/>
              <a:chOff x="413876" y="2510466"/>
              <a:chExt cx="2021211" cy="1256190"/>
            </a:xfrm>
          </p:grpSpPr>
          <p:sp>
            <p:nvSpPr>
              <p:cNvPr id="22" name="Ορθογώνιο 21"/>
              <p:cNvSpPr/>
              <p:nvPr/>
            </p:nvSpPr>
            <p:spPr>
              <a:xfrm>
                <a:off x="413876" y="2812549"/>
                <a:ext cx="202121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6363" indent="-106363"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rgbClr val="9933FF"/>
                    </a:solidFill>
                    <a:latin typeface="Times New Roman" panose="02020603050405020304" pitchFamily="18" charset="0"/>
                  </a:rPr>
                  <a:t>Traveling Expenses</a:t>
                </a:r>
              </a:p>
              <a:p>
                <a:pPr marL="106363" indent="-106363"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rgbClr val="9933FF"/>
                    </a:solidFill>
                    <a:latin typeface="Times New Roman" panose="02020603050405020304" pitchFamily="18" charset="0"/>
                  </a:rPr>
                  <a:t>Participations Fees</a:t>
                </a:r>
              </a:p>
              <a:p>
                <a:pPr marL="106363" indent="-106363"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rgbClr val="9933FF"/>
                    </a:solidFill>
                    <a:latin typeface="Times New Roman" panose="02020603050405020304" pitchFamily="18" charset="0"/>
                  </a:rPr>
                  <a:t>Networking Fees</a:t>
                </a:r>
              </a:p>
              <a:p>
                <a:pPr marL="106363" indent="-106363"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rgbClr val="9933FF"/>
                    </a:solidFill>
                    <a:latin typeface="Times New Roman" panose="02020603050405020304" pitchFamily="18" charset="0"/>
                  </a:rPr>
                  <a:t>Promotional Expenses</a:t>
                </a:r>
              </a:p>
            </p:txBody>
          </p:sp>
          <p:sp>
            <p:nvSpPr>
              <p:cNvPr id="23" name="Ορθογώνιο 22"/>
              <p:cNvSpPr/>
              <p:nvPr/>
            </p:nvSpPr>
            <p:spPr>
              <a:xfrm>
                <a:off x="413876" y="2510466"/>
                <a:ext cx="186218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Networking Costs</a:t>
                </a:r>
              </a:p>
            </p:txBody>
          </p:sp>
        </p:grpSp>
        <p:grpSp>
          <p:nvGrpSpPr>
            <p:cNvPr id="10" name="Ομάδα 9"/>
            <p:cNvGrpSpPr/>
            <p:nvPr/>
          </p:nvGrpSpPr>
          <p:grpSpPr>
            <a:xfrm>
              <a:off x="3253882" y="2030855"/>
              <a:ext cx="2595221" cy="1676287"/>
              <a:chOff x="3253882" y="2418476"/>
              <a:chExt cx="2595221" cy="1676287"/>
            </a:xfrm>
          </p:grpSpPr>
          <p:sp>
            <p:nvSpPr>
              <p:cNvPr id="17" name="Στρογγυλεμένο ορθογώνιο 8">
                <a:extLst>
                  <a:ext uri="{FF2B5EF4-FFF2-40B4-BE49-F238E27FC236}">
                    <a16:creationId xmlns:a16="http://schemas.microsoft.com/office/drawing/2014/main" id="{EEB76BF4-7786-409C-8771-21F1F4D4B5E5}"/>
                  </a:ext>
                </a:extLst>
              </p:cNvPr>
              <p:cNvSpPr/>
              <p:nvPr/>
            </p:nvSpPr>
            <p:spPr>
              <a:xfrm>
                <a:off x="3371846" y="3091429"/>
                <a:ext cx="2359316" cy="285475"/>
              </a:xfrm>
              <a:prstGeom prst="roundRect">
                <a:avLst/>
              </a:prstGeom>
              <a:solidFill>
                <a:srgbClr val="00CC00"/>
              </a:solidFill>
              <a:ln w="381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Exhibitions  - Trade  Fairs</a:t>
                </a:r>
              </a:p>
            </p:txBody>
          </p:sp>
          <p:sp>
            <p:nvSpPr>
              <p:cNvPr id="18" name="Στρογγυλεμένο ορθογώνιο 8">
                <a:extLst>
                  <a:ext uri="{FF2B5EF4-FFF2-40B4-BE49-F238E27FC236}">
                    <a16:creationId xmlns:a16="http://schemas.microsoft.com/office/drawing/2014/main" id="{8F82A8BB-FFD0-4696-88CC-098A587CB642}"/>
                  </a:ext>
                </a:extLst>
              </p:cNvPr>
              <p:cNvSpPr/>
              <p:nvPr/>
            </p:nvSpPr>
            <p:spPr>
              <a:xfrm>
                <a:off x="3371846" y="3454975"/>
                <a:ext cx="2359315" cy="285475"/>
              </a:xfrm>
              <a:prstGeom prst="roundRect">
                <a:avLst/>
              </a:prstGeom>
              <a:solidFill>
                <a:srgbClr val="9933FF"/>
              </a:solidFill>
              <a:ln w="381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Technology Marketplaces</a:t>
                </a:r>
              </a:p>
            </p:txBody>
          </p:sp>
          <p:sp>
            <p:nvSpPr>
              <p:cNvPr id="19" name="Στρογγυλεμένο ορθογώνιο 8">
                <a:extLst>
                  <a:ext uri="{FF2B5EF4-FFF2-40B4-BE49-F238E27FC236}">
                    <a16:creationId xmlns:a16="http://schemas.microsoft.com/office/drawing/2014/main" id="{A518B856-D61F-4D4B-B122-A6D8F70B6B36}"/>
                  </a:ext>
                </a:extLst>
              </p:cNvPr>
              <p:cNvSpPr/>
              <p:nvPr/>
            </p:nvSpPr>
            <p:spPr>
              <a:xfrm>
                <a:off x="3371846" y="3809288"/>
                <a:ext cx="2359292" cy="285475"/>
              </a:xfrm>
              <a:prstGeom prst="roundRect">
                <a:avLst/>
              </a:prstGeom>
              <a:solidFill>
                <a:srgbClr val="C489FF"/>
              </a:solidFill>
              <a:ln w="381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Brokerage Events</a:t>
                </a:r>
              </a:p>
            </p:txBody>
          </p:sp>
          <p:sp>
            <p:nvSpPr>
              <p:cNvPr id="20" name="Ορθογώνιο 19"/>
              <p:cNvSpPr/>
              <p:nvPr/>
            </p:nvSpPr>
            <p:spPr>
              <a:xfrm>
                <a:off x="3253882" y="2672900"/>
                <a:ext cx="259522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Business Networking</a:t>
                </a:r>
              </a:p>
            </p:txBody>
          </p:sp>
          <p:sp>
            <p:nvSpPr>
              <p:cNvPr id="21" name="Arrow: Down 54">
                <a:extLst>
                  <a:ext uri="{FF2B5EF4-FFF2-40B4-BE49-F238E27FC236}">
                    <a16:creationId xmlns:a16="http://schemas.microsoft.com/office/drawing/2014/main" id="{6ED9FE8C-B2BD-4CDA-9593-16D5A3ECB293}"/>
                  </a:ext>
                </a:extLst>
              </p:cNvPr>
              <p:cNvSpPr/>
              <p:nvPr/>
            </p:nvSpPr>
            <p:spPr>
              <a:xfrm>
                <a:off x="4474944" y="2418476"/>
                <a:ext cx="194112" cy="178270"/>
              </a:xfrm>
              <a:prstGeom prst="downArrow">
                <a:avLst/>
              </a:prstGeom>
              <a:solidFill>
                <a:srgbClr val="B48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11" name="Ομάδα 10"/>
            <p:cNvGrpSpPr/>
            <p:nvPr/>
          </p:nvGrpSpPr>
          <p:grpSpPr>
            <a:xfrm>
              <a:off x="6938794" y="2517191"/>
              <a:ext cx="3144940" cy="1256672"/>
              <a:chOff x="6938794" y="2517191"/>
              <a:chExt cx="3144940" cy="1256672"/>
            </a:xfrm>
          </p:grpSpPr>
          <p:pic>
            <p:nvPicPr>
              <p:cNvPr id="12" name="Picture 1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802" b="32325"/>
              <a:stretch/>
            </p:blipFill>
            <p:spPr bwMode="auto">
              <a:xfrm>
                <a:off x="7128632" y="2517191"/>
                <a:ext cx="1706165" cy="62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8794" y="3251392"/>
                <a:ext cx="890024" cy="5224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19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174" b="20718"/>
              <a:stretch/>
            </p:blipFill>
            <p:spPr bwMode="auto">
              <a:xfrm>
                <a:off x="8026026" y="3190970"/>
                <a:ext cx="787190" cy="481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0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36" b="26497"/>
              <a:stretch/>
            </p:blipFill>
            <p:spPr bwMode="auto">
              <a:xfrm>
                <a:off x="9077755" y="2540978"/>
                <a:ext cx="817071" cy="448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21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31" t="36267" r="18109" b="29116"/>
              <a:stretch/>
            </p:blipFill>
            <p:spPr bwMode="auto">
              <a:xfrm>
                <a:off x="9077755" y="3252237"/>
                <a:ext cx="1005979" cy="5216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4" name="Ομάδα 23"/>
          <p:cNvGrpSpPr/>
          <p:nvPr/>
        </p:nvGrpSpPr>
        <p:grpSpPr>
          <a:xfrm>
            <a:off x="1976836" y="4030391"/>
            <a:ext cx="6339929" cy="2119096"/>
            <a:chOff x="1409517" y="4243346"/>
            <a:chExt cx="6339929" cy="2119096"/>
          </a:xfrm>
        </p:grpSpPr>
        <p:sp>
          <p:nvSpPr>
            <p:cNvPr id="25" name="Arrow: Down 54">
              <a:extLst>
                <a:ext uri="{FF2B5EF4-FFF2-40B4-BE49-F238E27FC236}">
                  <a16:creationId xmlns:a16="http://schemas.microsoft.com/office/drawing/2014/main" id="{6ED9FE8C-B2BD-4CDA-9593-16D5A3ECB293}"/>
                </a:ext>
              </a:extLst>
            </p:cNvPr>
            <p:cNvSpPr/>
            <p:nvPr/>
          </p:nvSpPr>
          <p:spPr>
            <a:xfrm>
              <a:off x="4474944" y="4243346"/>
              <a:ext cx="194112" cy="178270"/>
            </a:xfrm>
            <a:prstGeom prst="downArrow">
              <a:avLst/>
            </a:prstGeom>
            <a:solidFill>
              <a:srgbClr val="B48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9933FF"/>
                </a:solidFill>
              </a:endParaRPr>
            </a:p>
          </p:txBody>
        </p:sp>
        <p:grpSp>
          <p:nvGrpSpPr>
            <p:cNvPr id="26" name="Ομάδα 25"/>
            <p:cNvGrpSpPr/>
            <p:nvPr/>
          </p:nvGrpSpPr>
          <p:grpSpPr>
            <a:xfrm>
              <a:off x="1409517" y="4730083"/>
              <a:ext cx="6339929" cy="1632359"/>
              <a:chOff x="140158" y="4979064"/>
              <a:chExt cx="6339929" cy="1632359"/>
            </a:xfrm>
          </p:grpSpPr>
          <p:sp>
            <p:nvSpPr>
              <p:cNvPr id="27" name="Στρογγυλεμένο ορθογώνιο 8">
                <a:extLst>
                  <a:ext uri="{FF2B5EF4-FFF2-40B4-BE49-F238E27FC236}">
                    <a16:creationId xmlns:a16="http://schemas.microsoft.com/office/drawing/2014/main" id="{A518B856-D61F-4D4B-B122-A6D8F70B6B36}"/>
                  </a:ext>
                </a:extLst>
              </p:cNvPr>
              <p:cNvSpPr/>
              <p:nvPr/>
            </p:nvSpPr>
            <p:spPr>
              <a:xfrm>
                <a:off x="159828" y="4979064"/>
                <a:ext cx="3113724" cy="285475"/>
              </a:xfrm>
              <a:prstGeom prst="roundRect">
                <a:avLst/>
              </a:prstGeom>
              <a:solidFill>
                <a:srgbClr val="FE5E16"/>
              </a:solidFill>
              <a:ln w="381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Direct contact with Real Market Actors</a:t>
                </a:r>
              </a:p>
            </p:txBody>
          </p:sp>
          <p:sp>
            <p:nvSpPr>
              <p:cNvPr id="28" name="Στρογγυλεμένο ορθογώνιο 8">
                <a:extLst>
                  <a:ext uri="{FF2B5EF4-FFF2-40B4-BE49-F238E27FC236}">
                    <a16:creationId xmlns:a16="http://schemas.microsoft.com/office/drawing/2014/main" id="{A518B856-D61F-4D4B-B122-A6D8F70B6B36}"/>
                  </a:ext>
                </a:extLst>
              </p:cNvPr>
              <p:cNvSpPr/>
              <p:nvPr/>
            </p:nvSpPr>
            <p:spPr>
              <a:xfrm>
                <a:off x="155122" y="5445744"/>
                <a:ext cx="3113724" cy="285475"/>
              </a:xfrm>
              <a:prstGeom prst="roundRect">
                <a:avLst/>
              </a:prstGeom>
              <a:solidFill>
                <a:srgbClr val="FE5E16"/>
              </a:solidFill>
              <a:ln w="381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Learn Real Market &amp; Customer Needs</a:t>
                </a:r>
              </a:p>
            </p:txBody>
          </p:sp>
          <p:sp>
            <p:nvSpPr>
              <p:cNvPr id="29" name="Στρογγυλεμένο ορθογώνιο 8">
                <a:extLst>
                  <a:ext uri="{FF2B5EF4-FFF2-40B4-BE49-F238E27FC236}">
                    <a16:creationId xmlns:a16="http://schemas.microsoft.com/office/drawing/2014/main" id="{A518B856-D61F-4D4B-B122-A6D8F70B6B36}"/>
                  </a:ext>
                </a:extLst>
              </p:cNvPr>
              <p:cNvSpPr/>
              <p:nvPr/>
            </p:nvSpPr>
            <p:spPr>
              <a:xfrm>
                <a:off x="140158" y="5904233"/>
                <a:ext cx="3113724" cy="285475"/>
              </a:xfrm>
              <a:prstGeom prst="roundRect">
                <a:avLst/>
              </a:prstGeom>
              <a:solidFill>
                <a:srgbClr val="FE5E16"/>
              </a:solidFill>
              <a:ln w="381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Optimize Value Propositions  </a:t>
                </a:r>
              </a:p>
            </p:txBody>
          </p:sp>
          <p:sp>
            <p:nvSpPr>
              <p:cNvPr id="30" name="Στρογγυλεμένο ορθογώνιο 8">
                <a:extLst>
                  <a:ext uri="{FF2B5EF4-FFF2-40B4-BE49-F238E27FC236}">
                    <a16:creationId xmlns:a16="http://schemas.microsoft.com/office/drawing/2014/main" id="{A518B856-D61F-4D4B-B122-A6D8F70B6B36}"/>
                  </a:ext>
                </a:extLst>
              </p:cNvPr>
              <p:cNvSpPr/>
              <p:nvPr/>
            </p:nvSpPr>
            <p:spPr>
              <a:xfrm>
                <a:off x="3366363" y="4987724"/>
                <a:ext cx="3113724" cy="285475"/>
              </a:xfrm>
              <a:prstGeom prst="roundRect">
                <a:avLst/>
              </a:prstGeom>
              <a:solidFill>
                <a:srgbClr val="FE5E16"/>
              </a:solidFill>
              <a:ln w="381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Customer Discovery &amp; Validation</a:t>
                </a:r>
              </a:p>
            </p:txBody>
          </p:sp>
          <p:sp>
            <p:nvSpPr>
              <p:cNvPr id="31" name="Στρογγυλεμένο ορθογώνιο 8">
                <a:extLst>
                  <a:ext uri="{FF2B5EF4-FFF2-40B4-BE49-F238E27FC236}">
                    <a16:creationId xmlns:a16="http://schemas.microsoft.com/office/drawing/2014/main" id="{A518B856-D61F-4D4B-B122-A6D8F70B6B36}"/>
                  </a:ext>
                </a:extLst>
              </p:cNvPr>
              <p:cNvSpPr/>
              <p:nvPr/>
            </p:nvSpPr>
            <p:spPr>
              <a:xfrm>
                <a:off x="3361657" y="5445450"/>
                <a:ext cx="3113724" cy="285475"/>
              </a:xfrm>
              <a:prstGeom prst="roundRect">
                <a:avLst/>
              </a:prstGeom>
              <a:solidFill>
                <a:srgbClr val="FE5E16"/>
              </a:solidFill>
              <a:ln w="381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Attract Investors</a:t>
                </a:r>
              </a:p>
            </p:txBody>
          </p:sp>
          <p:sp>
            <p:nvSpPr>
              <p:cNvPr id="32" name="Στρογγυλεμένο ορθογώνιο 8">
                <a:extLst>
                  <a:ext uri="{FF2B5EF4-FFF2-40B4-BE49-F238E27FC236}">
                    <a16:creationId xmlns:a16="http://schemas.microsoft.com/office/drawing/2014/main" id="{A518B856-D61F-4D4B-B122-A6D8F70B6B36}"/>
                  </a:ext>
                </a:extLst>
              </p:cNvPr>
              <p:cNvSpPr/>
              <p:nvPr/>
            </p:nvSpPr>
            <p:spPr>
              <a:xfrm>
                <a:off x="3351399" y="5904234"/>
                <a:ext cx="3113724" cy="285475"/>
              </a:xfrm>
              <a:prstGeom prst="roundRect">
                <a:avLst/>
              </a:prstGeom>
              <a:solidFill>
                <a:srgbClr val="FE5E16"/>
              </a:solidFill>
              <a:ln w="381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Recruit Personnel</a:t>
                </a:r>
              </a:p>
            </p:txBody>
          </p:sp>
          <p:sp>
            <p:nvSpPr>
              <p:cNvPr id="33" name="Στρογγυλεμένο ορθογώνιο 8">
                <a:extLst>
                  <a:ext uri="{FF2B5EF4-FFF2-40B4-BE49-F238E27FC236}">
                    <a16:creationId xmlns:a16="http://schemas.microsoft.com/office/drawing/2014/main" id="{A518B856-D61F-4D4B-B122-A6D8F70B6B36}"/>
                  </a:ext>
                </a:extLst>
              </p:cNvPr>
              <p:cNvSpPr/>
              <p:nvPr/>
            </p:nvSpPr>
            <p:spPr>
              <a:xfrm>
                <a:off x="140158" y="6325948"/>
                <a:ext cx="6320259" cy="285475"/>
              </a:xfrm>
              <a:prstGeom prst="roundRect">
                <a:avLst/>
              </a:prstGeom>
              <a:solidFill>
                <a:srgbClr val="FE5E16"/>
              </a:solidFill>
              <a:ln w="381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Prototype Demonstration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7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2"/>
          <p:cNvSpPr txBox="1">
            <a:spLocks/>
          </p:cNvSpPr>
          <p:nvPr/>
        </p:nvSpPr>
        <p:spPr bwMode="auto">
          <a:xfrm>
            <a:off x="0" y="2561064"/>
            <a:ext cx="12192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189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defTabSz="457189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entury Gothic" pitchFamily="34" charset="0"/>
              </a:defRPr>
            </a:lvl2pPr>
            <a:lvl3pPr algn="l" defTabSz="457189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entury Gothic" pitchFamily="34" charset="0"/>
              </a:defRPr>
            </a:lvl3pPr>
            <a:lvl4pPr algn="l" defTabSz="457189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entury Gothic" pitchFamily="34" charset="0"/>
              </a:defRPr>
            </a:lvl4pPr>
            <a:lvl5pPr algn="l" defTabSz="457189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entury Gothic" pitchFamily="34" charset="0"/>
              </a:defRPr>
            </a:lvl5pPr>
            <a:lvl6pPr marL="609585" algn="l" defTabSz="457189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entury Gothic" pitchFamily="34" charset="0"/>
              </a:defRPr>
            </a:lvl6pPr>
            <a:lvl7pPr marL="1219170" algn="l" defTabSz="457189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entury Gothic" pitchFamily="34" charset="0"/>
              </a:defRPr>
            </a:lvl7pPr>
            <a:lvl8pPr marL="1828754" algn="l" defTabSz="457189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entury Gothic" pitchFamily="34" charset="0"/>
              </a:defRPr>
            </a:lvl8pPr>
            <a:lvl9pPr marL="2438339" algn="l" defTabSz="457189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US"/>
              <a:t>A Project Management Problem</a:t>
            </a:r>
            <a:r>
              <a:rPr lang="en-US">
                <a:solidFill>
                  <a:srgbClr val="4F81BD"/>
                </a:solidFill>
                <a:latin typeface="Times New Roman" panose="02020603050405020304" pitchFamily="18" charset="0"/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1778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SMARTEC’s Business Model according to Proposal</a:t>
            </a:r>
            <a:endParaRPr lang="el-GR" sz="2400" dirty="0"/>
          </a:p>
        </p:txBody>
      </p:sp>
      <p:pic>
        <p:nvPicPr>
          <p:cNvPr id="5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86F86A-FE21-411C-BF21-7D21B124D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8"/>
          <a:stretch/>
        </p:blipFill>
        <p:spPr>
          <a:xfrm>
            <a:off x="1141138" y="1311636"/>
            <a:ext cx="7764162" cy="47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20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2600" dirty="0"/>
              <a:t>Task 4.2: Marketing segmentation &amp; appraisal</a:t>
            </a:r>
            <a:br>
              <a:rPr lang="el-GR" sz="2600" dirty="0"/>
            </a:br>
            <a:endParaRPr lang="el-GR" sz="2600" dirty="0"/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E415C23A-28BF-4B51-A1A3-8310DB9AC163}"/>
              </a:ext>
            </a:extLst>
          </p:cNvPr>
          <p:cNvGrpSpPr/>
          <p:nvPr/>
        </p:nvGrpSpPr>
        <p:grpSpPr>
          <a:xfrm>
            <a:off x="3633526" y="3518306"/>
            <a:ext cx="3710669" cy="2976616"/>
            <a:chOff x="2691210" y="3752850"/>
            <a:chExt cx="3710669" cy="2976616"/>
          </a:xfrm>
        </p:grpSpPr>
        <p:grpSp>
          <p:nvGrpSpPr>
            <p:cNvPr id="5" name="Group 37">
              <a:extLst>
                <a:ext uri="{FF2B5EF4-FFF2-40B4-BE49-F238E27FC236}">
                  <a16:creationId xmlns:a16="http://schemas.microsoft.com/office/drawing/2014/main" id="{4188E8E6-1205-4AF5-9465-D2C09597A953}"/>
                </a:ext>
              </a:extLst>
            </p:cNvPr>
            <p:cNvGrpSpPr/>
            <p:nvPr/>
          </p:nvGrpSpPr>
          <p:grpSpPr>
            <a:xfrm>
              <a:off x="2691210" y="3822122"/>
              <a:ext cx="3710669" cy="2716964"/>
              <a:chOff x="2868513" y="3632857"/>
              <a:chExt cx="3710669" cy="2716964"/>
            </a:xfrm>
          </p:grpSpPr>
          <p:sp>
            <p:nvSpPr>
              <p:cNvPr id="7" name="Rectangle 10">
                <a:extLst>
                  <a:ext uri="{FF2B5EF4-FFF2-40B4-BE49-F238E27FC236}">
                    <a16:creationId xmlns:a16="http://schemas.microsoft.com/office/drawing/2014/main" id="{D6793A33-CC85-48D5-844B-DC871C4B47EB}"/>
                  </a:ext>
                </a:extLst>
              </p:cNvPr>
              <p:cNvSpPr/>
              <p:nvPr/>
            </p:nvSpPr>
            <p:spPr>
              <a:xfrm>
                <a:off x="2868513" y="3632857"/>
                <a:ext cx="258814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0099"/>
                    </a:solidFill>
                  </a:rPr>
                  <a:t>Applications &amp; Markets</a:t>
                </a:r>
              </a:p>
            </p:txBody>
          </p:sp>
          <p:pic>
            <p:nvPicPr>
              <p:cNvPr id="8" name="Picture 11" descr="A screen shot of a clock&#10;&#10;Description automatically generated">
                <a:extLst>
                  <a:ext uri="{FF2B5EF4-FFF2-40B4-BE49-F238E27FC236}">
                    <a16:creationId xmlns:a16="http://schemas.microsoft.com/office/drawing/2014/main" id="{5212BCDC-73C4-48E8-9D11-70019AE2B4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2345" y="4088952"/>
                <a:ext cx="1777198" cy="2260869"/>
              </a:xfrm>
              <a:prstGeom prst="rect">
                <a:avLst/>
              </a:prstGeom>
            </p:spPr>
          </p:pic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id="{EE38FC21-96D5-49DB-8CCA-71E6735DEF8D}"/>
                  </a:ext>
                </a:extLst>
              </p:cNvPr>
              <p:cNvSpPr/>
              <p:nvPr/>
            </p:nvSpPr>
            <p:spPr>
              <a:xfrm>
                <a:off x="5636866" y="4408339"/>
                <a:ext cx="94231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4F81BD"/>
                    </a:solidFill>
                    <a:latin typeface="Times New Roman" panose="02020603050405020304" pitchFamily="18" charset="0"/>
                  </a:rPr>
                  <a:t>New Value Propositions</a:t>
                </a:r>
                <a:endParaRPr lang="el-GR" sz="1000" b="1" dirty="0">
                  <a:solidFill>
                    <a:srgbClr val="4F81BD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Arrow: Right 35">
                <a:extLst>
                  <a:ext uri="{FF2B5EF4-FFF2-40B4-BE49-F238E27FC236}">
                    <a16:creationId xmlns:a16="http://schemas.microsoft.com/office/drawing/2014/main" id="{4DEB961C-0916-4F3D-8456-6544BEE026D9}"/>
                  </a:ext>
                </a:extLst>
              </p:cNvPr>
              <p:cNvSpPr/>
              <p:nvPr/>
            </p:nvSpPr>
            <p:spPr>
              <a:xfrm rot="10800000">
                <a:off x="5817076" y="4808449"/>
                <a:ext cx="581898" cy="135012"/>
              </a:xfrm>
              <a:prstGeom prst="rightArrow">
                <a:avLst/>
              </a:prstGeom>
              <a:solidFill>
                <a:srgbClr val="B48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sp>
          <p:nvSpPr>
            <p:cNvPr id="6" name="Rectangle: Rounded Corners 24">
              <a:extLst>
                <a:ext uri="{FF2B5EF4-FFF2-40B4-BE49-F238E27FC236}">
                  <a16:creationId xmlns:a16="http://schemas.microsoft.com/office/drawing/2014/main" id="{461612B4-17F2-48C1-AE3B-E30D5CBE3E37}"/>
                </a:ext>
              </a:extLst>
            </p:cNvPr>
            <p:cNvSpPr/>
            <p:nvPr/>
          </p:nvSpPr>
          <p:spPr>
            <a:xfrm>
              <a:off x="2691211" y="3752850"/>
              <a:ext cx="2588144" cy="2976616"/>
            </a:xfrm>
            <a:prstGeom prst="roundRect">
              <a:avLst/>
            </a:prstGeom>
            <a:ln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id="{40D569A2-1C2E-4F58-AD1E-DE8A541EE26C}"/>
              </a:ext>
            </a:extLst>
          </p:cNvPr>
          <p:cNvGrpSpPr/>
          <p:nvPr/>
        </p:nvGrpSpPr>
        <p:grpSpPr>
          <a:xfrm>
            <a:off x="6401879" y="1044718"/>
            <a:ext cx="3432507" cy="5258253"/>
            <a:chOff x="5459563" y="1527199"/>
            <a:chExt cx="3432507" cy="5258253"/>
          </a:xfrm>
        </p:grpSpPr>
        <p:grpSp>
          <p:nvGrpSpPr>
            <p:cNvPr id="12" name="Group 15">
              <a:extLst>
                <a:ext uri="{FF2B5EF4-FFF2-40B4-BE49-F238E27FC236}">
                  <a16:creationId xmlns:a16="http://schemas.microsoft.com/office/drawing/2014/main" id="{14845DA0-CDDB-404A-8889-314B36E68A5F}"/>
                </a:ext>
              </a:extLst>
            </p:cNvPr>
            <p:cNvGrpSpPr/>
            <p:nvPr/>
          </p:nvGrpSpPr>
          <p:grpSpPr>
            <a:xfrm>
              <a:off x="5459563" y="1527199"/>
              <a:ext cx="942316" cy="535419"/>
              <a:chOff x="3516649" y="-617445"/>
              <a:chExt cx="942316" cy="535419"/>
            </a:xfrm>
          </p:grpSpPr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F93BB462-B019-4B47-B0BA-A452BB27CFED}"/>
                  </a:ext>
                </a:extLst>
              </p:cNvPr>
              <p:cNvSpPr/>
              <p:nvPr/>
            </p:nvSpPr>
            <p:spPr>
              <a:xfrm>
                <a:off x="3516649" y="-617445"/>
                <a:ext cx="94231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4F81BD"/>
                    </a:solidFill>
                    <a:latin typeface="Times New Roman" panose="02020603050405020304" pitchFamily="18" charset="0"/>
                  </a:rPr>
                  <a:t>New Performances</a:t>
                </a:r>
                <a:endParaRPr lang="el-GR" sz="1000" b="1" dirty="0">
                  <a:solidFill>
                    <a:srgbClr val="4F81BD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Arrow: Right 17">
                <a:extLst>
                  <a:ext uri="{FF2B5EF4-FFF2-40B4-BE49-F238E27FC236}">
                    <a16:creationId xmlns:a16="http://schemas.microsoft.com/office/drawing/2014/main" id="{6629CFF0-93CC-43DB-89D6-A55C0381992D}"/>
                  </a:ext>
                </a:extLst>
              </p:cNvPr>
              <p:cNvSpPr/>
              <p:nvPr/>
            </p:nvSpPr>
            <p:spPr>
              <a:xfrm>
                <a:off x="3696858" y="-217038"/>
                <a:ext cx="581898" cy="135012"/>
              </a:xfrm>
              <a:prstGeom prst="rightArrow">
                <a:avLst/>
              </a:prstGeom>
              <a:solidFill>
                <a:srgbClr val="B48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9B6D7EBE-C3C5-415E-AD85-FA8F2DD395E4}"/>
                </a:ext>
              </a:extLst>
            </p:cNvPr>
            <p:cNvGrpSpPr/>
            <p:nvPr/>
          </p:nvGrpSpPr>
          <p:grpSpPr>
            <a:xfrm>
              <a:off x="6492053" y="1589832"/>
              <a:ext cx="2400017" cy="5195620"/>
              <a:chOff x="6492053" y="1589832"/>
              <a:chExt cx="2400017" cy="5195620"/>
            </a:xfrm>
          </p:grpSpPr>
          <p:grpSp>
            <p:nvGrpSpPr>
              <p:cNvPr id="14" name="Group 34">
                <a:extLst>
                  <a:ext uri="{FF2B5EF4-FFF2-40B4-BE49-F238E27FC236}">
                    <a16:creationId xmlns:a16="http://schemas.microsoft.com/office/drawing/2014/main" id="{FCAC0B9A-9F23-4911-950C-AD7AD2E74072}"/>
                  </a:ext>
                </a:extLst>
              </p:cNvPr>
              <p:cNvGrpSpPr/>
              <p:nvPr/>
            </p:nvGrpSpPr>
            <p:grpSpPr>
              <a:xfrm>
                <a:off x="6604080" y="1660478"/>
                <a:ext cx="2247828" cy="4821925"/>
                <a:chOff x="6800023" y="1688471"/>
                <a:chExt cx="2247828" cy="4821925"/>
              </a:xfrm>
            </p:grpSpPr>
            <p:grpSp>
              <p:nvGrpSpPr>
                <p:cNvPr id="16" name="Group 6">
                  <a:extLst>
                    <a:ext uri="{FF2B5EF4-FFF2-40B4-BE49-F238E27FC236}">
                      <a16:creationId xmlns:a16="http://schemas.microsoft.com/office/drawing/2014/main" id="{11F1328B-8B7A-4B28-9881-8FAADD8AB79B}"/>
                    </a:ext>
                  </a:extLst>
                </p:cNvPr>
                <p:cNvGrpSpPr/>
                <p:nvPr/>
              </p:nvGrpSpPr>
              <p:grpSpPr>
                <a:xfrm>
                  <a:off x="6800023" y="1688471"/>
                  <a:ext cx="2247828" cy="4821925"/>
                  <a:chOff x="4209194" y="-267650"/>
                  <a:chExt cx="2247828" cy="4821925"/>
                </a:xfrm>
              </p:grpSpPr>
              <p:pic>
                <p:nvPicPr>
                  <p:cNvPr id="19" name="Picture 7">
                    <a:extLst>
                      <a:ext uri="{FF2B5EF4-FFF2-40B4-BE49-F238E27FC236}">
                        <a16:creationId xmlns:a16="http://schemas.microsoft.com/office/drawing/2014/main" id="{E8D50905-8D9E-4BB4-BE7D-9021E1EE17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24421" r="84896" b="5556"/>
                  <a:stretch/>
                </p:blipFill>
                <p:spPr>
                  <a:xfrm>
                    <a:off x="4234275" y="497063"/>
                    <a:ext cx="1555830" cy="4057212"/>
                  </a:xfrm>
                  <a:prstGeom prst="rect">
                    <a:avLst/>
                  </a:prstGeom>
                </p:spPr>
              </p:pic>
              <p:sp>
                <p:nvSpPr>
                  <p:cNvPr id="20" name="Rectangle 8">
                    <a:extLst>
                      <a:ext uri="{FF2B5EF4-FFF2-40B4-BE49-F238E27FC236}">
                        <a16:creationId xmlns:a16="http://schemas.microsoft.com/office/drawing/2014/main" id="{F60322F5-F255-409C-BCA4-F92DC00E01BD}"/>
                      </a:ext>
                    </a:extLst>
                  </p:cNvPr>
                  <p:cNvSpPr/>
                  <p:nvPr/>
                </p:nvSpPr>
                <p:spPr>
                  <a:xfrm>
                    <a:off x="4209194" y="-267650"/>
                    <a:ext cx="2247828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l-GR" sz="1200" b="1" dirty="0">
                        <a:solidFill>
                          <a:srgbClr val="000099"/>
                        </a:solidFill>
                      </a:rPr>
                      <a:t>RF Power</a:t>
                    </a:r>
                    <a:r>
                      <a:rPr lang="en-US" sz="1200" b="1" dirty="0">
                        <a:solidFill>
                          <a:srgbClr val="000099"/>
                        </a:solidFill>
                      </a:rPr>
                      <a:t> &amp;  Microwave</a:t>
                    </a:r>
                    <a:r>
                      <a:rPr lang="el-GR" sz="1200" b="1" dirty="0">
                        <a:solidFill>
                          <a:srgbClr val="000099"/>
                        </a:solidFill>
                      </a:rPr>
                      <a:t> </a:t>
                    </a:r>
                    <a:endParaRPr lang="en-US" sz="1200" b="1" dirty="0">
                      <a:solidFill>
                        <a:srgbClr val="000099"/>
                      </a:solidFill>
                    </a:endParaRPr>
                  </a:p>
                  <a:p>
                    <a:pPr algn="ctr"/>
                    <a:r>
                      <a:rPr lang="en-US" sz="1200" b="1" dirty="0">
                        <a:solidFill>
                          <a:srgbClr val="000099"/>
                        </a:solidFill>
                      </a:rPr>
                      <a:t>Product Tree</a:t>
                    </a:r>
                  </a:p>
                </p:txBody>
              </p:sp>
            </p:grpSp>
            <p:sp>
              <p:nvSpPr>
                <p:cNvPr id="17" name="Στρογγυλεμένο ορθογώνιο 8">
                  <a:extLst>
                    <a:ext uri="{FF2B5EF4-FFF2-40B4-BE49-F238E27FC236}">
                      <a16:creationId xmlns:a16="http://schemas.microsoft.com/office/drawing/2014/main" id="{A1D19C7D-3AE5-4643-8B0F-7C64CDA33D4F}"/>
                    </a:ext>
                  </a:extLst>
                </p:cNvPr>
                <p:cNvSpPr/>
                <p:nvPr/>
              </p:nvSpPr>
              <p:spPr>
                <a:xfrm>
                  <a:off x="8037802" y="3701838"/>
                  <a:ext cx="883891" cy="259523"/>
                </a:xfrm>
                <a:prstGeom prst="roundRect">
                  <a:avLst/>
                </a:prstGeom>
                <a:solidFill>
                  <a:srgbClr val="FF0000"/>
                </a:solidFill>
                <a:ln w="381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100" b="1" dirty="0">
                      <a:solidFill>
                        <a:schemeClr val="bg1"/>
                      </a:solidFill>
                    </a:rPr>
                    <a:t>SMARTEC</a:t>
                  </a:r>
                </a:p>
              </p:txBody>
            </p:sp>
            <p:sp>
              <p:nvSpPr>
                <p:cNvPr id="18" name="Στρογγυλεμένο ορθογώνιο 8">
                  <a:extLst>
                    <a:ext uri="{FF2B5EF4-FFF2-40B4-BE49-F238E27FC236}">
                      <a16:creationId xmlns:a16="http://schemas.microsoft.com/office/drawing/2014/main" id="{C6BD03AD-1A58-4157-A70C-5CF76DF6F29C}"/>
                    </a:ext>
                  </a:extLst>
                </p:cNvPr>
                <p:cNvSpPr/>
                <p:nvPr/>
              </p:nvSpPr>
              <p:spPr>
                <a:xfrm>
                  <a:off x="7997114" y="4046687"/>
                  <a:ext cx="1032075" cy="259523"/>
                </a:xfrm>
                <a:prstGeom prst="roundRect">
                  <a:avLst/>
                </a:prstGeom>
                <a:solidFill>
                  <a:srgbClr val="3333CC"/>
                </a:solidFill>
                <a:ln w="381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100" b="1" dirty="0">
                      <a:solidFill>
                        <a:schemeClr val="bg1"/>
                      </a:solidFill>
                    </a:rPr>
                    <a:t>Competitors</a:t>
                  </a:r>
                </a:p>
              </p:txBody>
            </p:sp>
          </p:grpSp>
          <p:sp>
            <p:nvSpPr>
              <p:cNvPr id="15" name="Rectangle: Rounded Corners 25">
                <a:extLst>
                  <a:ext uri="{FF2B5EF4-FFF2-40B4-BE49-F238E27FC236}">
                    <a16:creationId xmlns:a16="http://schemas.microsoft.com/office/drawing/2014/main" id="{BD7A2938-140C-4846-A32D-780BE21DF1F4}"/>
                  </a:ext>
                </a:extLst>
              </p:cNvPr>
              <p:cNvSpPr/>
              <p:nvPr/>
            </p:nvSpPr>
            <p:spPr>
              <a:xfrm>
                <a:off x="6492053" y="1589832"/>
                <a:ext cx="2400017" cy="5195620"/>
              </a:xfrm>
              <a:prstGeom prst="roundRect">
                <a:avLst/>
              </a:prstGeom>
              <a:ln>
                <a:solidFill>
                  <a:srgbClr val="FF66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3" name="Ομάδα 22"/>
          <p:cNvGrpSpPr/>
          <p:nvPr/>
        </p:nvGrpSpPr>
        <p:grpSpPr>
          <a:xfrm>
            <a:off x="1047101" y="3536213"/>
            <a:ext cx="2334345" cy="2976616"/>
            <a:chOff x="176321" y="3752850"/>
            <a:chExt cx="2334345" cy="2976616"/>
          </a:xfrm>
        </p:grpSpPr>
        <p:sp>
          <p:nvSpPr>
            <p:cNvPr id="24" name="Arrow: Right 35">
              <a:extLst>
                <a:ext uri="{FF2B5EF4-FFF2-40B4-BE49-F238E27FC236}">
                  <a16:creationId xmlns:a16="http://schemas.microsoft.com/office/drawing/2014/main" id="{4DEB961C-0916-4F3D-8456-6544BEE026D9}"/>
                </a:ext>
              </a:extLst>
            </p:cNvPr>
            <p:cNvSpPr/>
            <p:nvPr/>
          </p:nvSpPr>
          <p:spPr>
            <a:xfrm rot="10800000">
              <a:off x="2239207" y="5117524"/>
              <a:ext cx="271459" cy="135012"/>
            </a:xfrm>
            <a:prstGeom prst="rightArrow">
              <a:avLst/>
            </a:prstGeom>
            <a:solidFill>
              <a:srgbClr val="B48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pSp>
          <p:nvGrpSpPr>
            <p:cNvPr id="25" name="Ομάδα 24"/>
            <p:cNvGrpSpPr/>
            <p:nvPr/>
          </p:nvGrpSpPr>
          <p:grpSpPr>
            <a:xfrm>
              <a:off x="231752" y="5103260"/>
              <a:ext cx="1777804" cy="1523358"/>
              <a:chOff x="167954" y="5092627"/>
              <a:chExt cx="1777804" cy="1523358"/>
            </a:xfrm>
          </p:grpSpPr>
          <p:sp>
            <p:nvSpPr>
              <p:cNvPr id="29" name="Rectangle 76">
                <a:extLst>
                  <a:ext uri="{FF2B5EF4-FFF2-40B4-BE49-F238E27FC236}">
                    <a16:creationId xmlns:a16="http://schemas.microsoft.com/office/drawing/2014/main" id="{5D997DB4-DD15-411E-9DF5-9C8F21DB92C8}"/>
                  </a:ext>
                </a:extLst>
              </p:cNvPr>
              <p:cNvSpPr/>
              <p:nvPr/>
            </p:nvSpPr>
            <p:spPr>
              <a:xfrm>
                <a:off x="167955" y="5092627"/>
                <a:ext cx="177780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rgbClr val="FF9900"/>
                    </a:solidFill>
                    <a:latin typeface="Times New Roman" panose="02020603050405020304" pitchFamily="18" charset="0"/>
                  </a:rPr>
                  <a:t>Task 4.3: Market needs capture &amp; planning</a:t>
                </a:r>
                <a:endParaRPr lang="el-GR" sz="1200" b="1" dirty="0">
                  <a:solidFill>
                    <a:srgbClr val="FF99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" name="Rectangle 77">
                <a:extLst>
                  <a:ext uri="{FF2B5EF4-FFF2-40B4-BE49-F238E27FC236}">
                    <a16:creationId xmlns:a16="http://schemas.microsoft.com/office/drawing/2014/main" id="{40EFCBD6-ED97-4D18-9372-2976C19526C6}"/>
                  </a:ext>
                </a:extLst>
              </p:cNvPr>
              <p:cNvSpPr/>
              <p:nvPr/>
            </p:nvSpPr>
            <p:spPr>
              <a:xfrm>
                <a:off x="167955" y="5921670"/>
                <a:ext cx="16902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rgbClr val="FF9900"/>
                    </a:solidFill>
                    <a:latin typeface="Times New Roman" panose="02020603050405020304" pitchFamily="18" charset="0"/>
                  </a:rPr>
                  <a:t>Task 4.4: Go-to-Market strategy</a:t>
                </a:r>
                <a:endParaRPr lang="el-GR" sz="1200" b="1" dirty="0">
                  <a:solidFill>
                    <a:srgbClr val="FF99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" name="Rectangle 107">
                <a:extLst>
                  <a:ext uri="{FF2B5EF4-FFF2-40B4-BE49-F238E27FC236}">
                    <a16:creationId xmlns:a16="http://schemas.microsoft.com/office/drawing/2014/main" id="{1EEB8048-66CE-4046-8AC1-246C3836AC0F}"/>
                  </a:ext>
                </a:extLst>
              </p:cNvPr>
              <p:cNvSpPr/>
              <p:nvPr/>
            </p:nvSpPr>
            <p:spPr>
              <a:xfrm>
                <a:off x="167955" y="5531031"/>
                <a:ext cx="1066318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>
                    <a:solidFill>
                      <a:srgbClr val="FF9900"/>
                    </a:solidFill>
                    <a:latin typeface="Times New Roman" panose="02020603050405020304" pitchFamily="18" charset="0"/>
                  </a:rPr>
                  <a:t>( M12  –  M24 )</a:t>
                </a:r>
                <a:endParaRPr lang="el-GR" sz="1050" b="1" dirty="0">
                  <a:solidFill>
                    <a:srgbClr val="FF99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" name="Rectangle 108">
                <a:extLst>
                  <a:ext uri="{FF2B5EF4-FFF2-40B4-BE49-F238E27FC236}">
                    <a16:creationId xmlns:a16="http://schemas.microsoft.com/office/drawing/2014/main" id="{350ECBD6-8776-4FA2-8839-435E3F8630E0}"/>
                  </a:ext>
                </a:extLst>
              </p:cNvPr>
              <p:cNvSpPr/>
              <p:nvPr/>
            </p:nvSpPr>
            <p:spPr>
              <a:xfrm>
                <a:off x="167954" y="6362069"/>
                <a:ext cx="998991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>
                    <a:solidFill>
                      <a:srgbClr val="FF9900"/>
                    </a:solidFill>
                    <a:latin typeface="Times New Roman" panose="02020603050405020304" pitchFamily="18" charset="0"/>
                  </a:rPr>
                  <a:t>( M24 – M36 )</a:t>
                </a:r>
                <a:endParaRPr lang="el-GR" sz="1050" dirty="0"/>
              </a:p>
            </p:txBody>
          </p:sp>
        </p:grpSp>
        <p:sp>
          <p:nvSpPr>
            <p:cNvPr id="26" name="Rectangle: Rounded Corners 24">
              <a:extLst>
                <a:ext uri="{FF2B5EF4-FFF2-40B4-BE49-F238E27FC236}">
                  <a16:creationId xmlns:a16="http://schemas.microsoft.com/office/drawing/2014/main" id="{461612B4-17F2-48C1-AE3B-E30D5CBE3E37}"/>
                </a:ext>
              </a:extLst>
            </p:cNvPr>
            <p:cNvSpPr/>
            <p:nvPr/>
          </p:nvSpPr>
          <p:spPr>
            <a:xfrm>
              <a:off x="176321" y="3752850"/>
              <a:ext cx="1897033" cy="2976616"/>
            </a:xfrm>
            <a:prstGeom prst="roundRect">
              <a:avLst/>
            </a:prstGeom>
            <a:ln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id="{8803F584-645B-4D0F-B0E3-6C6409DE7B2A}"/>
                </a:ext>
              </a:extLst>
            </p:cNvPr>
            <p:cNvSpPr/>
            <p:nvPr/>
          </p:nvSpPr>
          <p:spPr>
            <a:xfrm>
              <a:off x="231752" y="3863279"/>
              <a:ext cx="2215116" cy="754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l-GR" sz="1200" b="1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MS 4.3    →   M12</a:t>
              </a:r>
            </a:p>
            <a:p>
              <a:endParaRPr lang="en-US" sz="7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200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Pilot Preliminary </a:t>
              </a:r>
              <a:r>
                <a:rPr lang="en-US" sz="1200" u="sng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marketing strategy </a:t>
              </a:r>
              <a:r>
                <a:rPr lang="en-US" sz="1200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assessment </a:t>
              </a:r>
              <a:r>
                <a:rPr lang="en-US" sz="1200" dirty="0"/>
                <a:t>	</a:t>
              </a:r>
              <a:r>
                <a:rPr lang="en-US" sz="1200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</a:p>
          </p:txBody>
        </p:sp>
        <p:sp>
          <p:nvSpPr>
            <p:cNvPr id="28" name="Rectangle 187">
              <a:extLst>
                <a:ext uri="{FF2B5EF4-FFF2-40B4-BE49-F238E27FC236}">
                  <a16:creationId xmlns:a16="http://schemas.microsoft.com/office/drawing/2014/main" id="{55282848-D3C5-4161-B651-0E6B15361EFA}"/>
                </a:ext>
              </a:extLst>
            </p:cNvPr>
            <p:cNvSpPr/>
            <p:nvPr/>
          </p:nvSpPr>
          <p:spPr>
            <a:xfrm>
              <a:off x="752925" y="4661746"/>
              <a:ext cx="5653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vs</a:t>
              </a:r>
              <a:endParaRPr lang="en-US" sz="14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" name="Ομάδα 37"/>
          <p:cNvGrpSpPr/>
          <p:nvPr/>
        </p:nvGrpSpPr>
        <p:grpSpPr>
          <a:xfrm>
            <a:off x="1041397" y="830352"/>
            <a:ext cx="5180274" cy="2570654"/>
            <a:chOff x="1041397" y="830352"/>
            <a:chExt cx="5180274" cy="2570654"/>
          </a:xfrm>
        </p:grpSpPr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8D8FDC83-DA7D-4E62-8403-EDE963E008FD}"/>
                </a:ext>
              </a:extLst>
            </p:cNvPr>
            <p:cNvSpPr/>
            <p:nvPr/>
          </p:nvSpPr>
          <p:spPr>
            <a:xfrm>
              <a:off x="1047101" y="830352"/>
              <a:ext cx="51745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200" b="1" dirty="0">
                  <a:solidFill>
                    <a:srgbClr val="000099"/>
                  </a:solidFill>
                </a:rPr>
                <a:t>GaN RF Power Industry Value Chain</a:t>
              </a:r>
            </a:p>
          </p:txBody>
        </p:sp>
        <p:sp>
          <p:nvSpPr>
            <p:cNvPr id="37" name="Rectangle: Rounded Corners 1">
              <a:extLst>
                <a:ext uri="{FF2B5EF4-FFF2-40B4-BE49-F238E27FC236}">
                  <a16:creationId xmlns:a16="http://schemas.microsoft.com/office/drawing/2014/main" id="{66D07E61-8121-4250-881F-96F79ADDB9C7}"/>
                </a:ext>
              </a:extLst>
            </p:cNvPr>
            <p:cNvSpPr/>
            <p:nvPr/>
          </p:nvSpPr>
          <p:spPr>
            <a:xfrm>
              <a:off x="1041397" y="1107351"/>
              <a:ext cx="5180272" cy="2293655"/>
            </a:xfrm>
            <a:prstGeom prst="roundRect">
              <a:avLst/>
            </a:prstGeom>
            <a:ln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pic>
          <p:nvPicPr>
            <p:cNvPr id="35" name="Εικόνα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22" r="9053"/>
            <a:stretch/>
          </p:blipFill>
          <p:spPr>
            <a:xfrm>
              <a:off x="2029730" y="1248192"/>
              <a:ext cx="3203605" cy="2087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12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 of M12 - WP4</a:t>
            </a:r>
            <a:endParaRPr lang="el-GR" dirty="0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8803F584-645B-4D0F-B0E3-6C6409DE7B2A}"/>
              </a:ext>
            </a:extLst>
          </p:cNvPr>
          <p:cNvSpPr/>
          <p:nvPr/>
        </p:nvSpPr>
        <p:spPr>
          <a:xfrm>
            <a:off x="1207064" y="901672"/>
            <a:ext cx="673509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MS 4.1: </a:t>
            </a:r>
          </a:p>
          <a:p>
            <a:endParaRPr lang="en-US" sz="10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Pilot line and Ind. Partners 1st revised business plans 	</a:t>
            </a:r>
          </a:p>
        </p:txBody>
      </p:sp>
      <p:sp>
        <p:nvSpPr>
          <p:cNvPr id="6" name="Rectangle 187">
            <a:extLst>
              <a:ext uri="{FF2B5EF4-FFF2-40B4-BE49-F238E27FC236}">
                <a16:creationId xmlns:a16="http://schemas.microsoft.com/office/drawing/2014/main" id="{BCF3CCAA-F533-4006-9FFD-F7AC627A3605}"/>
              </a:ext>
            </a:extLst>
          </p:cNvPr>
          <p:cNvSpPr/>
          <p:nvPr/>
        </p:nvSpPr>
        <p:spPr>
          <a:xfrm>
            <a:off x="1207064" y="1821997"/>
            <a:ext cx="8679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6600"/>
                </a:solidFill>
                <a:latin typeface="Times New Roman" panose="02020603050405020304" pitchFamily="18" charset="0"/>
              </a:rPr>
              <a:t>An updated vision of the exploitation plan</a:t>
            </a:r>
            <a:r>
              <a:rPr lang="en-US" b="1" u="sng" dirty="0">
                <a:solidFill>
                  <a:srgbClr val="FF6600"/>
                </a:solidFill>
                <a:latin typeface="Times New Roman" panose="02020603050405020304" pitchFamily="18" charset="0"/>
              </a:rPr>
              <a:t>s</a:t>
            </a:r>
            <a:r>
              <a:rPr lang="en-US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is produced in a </a:t>
            </a:r>
            <a:r>
              <a:rPr lang="en-US" b="1" u="sng" dirty="0">
                <a:solidFill>
                  <a:srgbClr val="FF6600"/>
                </a:solidFill>
                <a:latin typeface="Times New Roman" panose="02020603050405020304" pitchFamily="18" charset="0"/>
              </a:rPr>
              <a:t>Vision Document</a:t>
            </a:r>
            <a:r>
              <a:rPr lang="en-US" b="1" dirty="0">
                <a:solidFill>
                  <a:srgbClr val="FF66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4D3B9CE5-3FCB-4B33-B757-741EDFFBD283}"/>
              </a:ext>
            </a:extLst>
          </p:cNvPr>
          <p:cNvSpPr/>
          <p:nvPr/>
        </p:nvSpPr>
        <p:spPr>
          <a:xfrm>
            <a:off x="3658412" y="2749148"/>
            <a:ext cx="2873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What about CIDETE, TAIPRO, RFM  &amp; Thales Exploitation plans ?</a:t>
            </a:r>
            <a:endParaRPr lang="el-GR" sz="1200" dirty="0">
              <a:solidFill>
                <a:srgbClr val="9933FF"/>
              </a:solidFill>
            </a:endParaRPr>
          </a:p>
        </p:txBody>
      </p:sp>
      <p:cxnSp>
        <p:nvCxnSpPr>
          <p:cNvPr id="8" name="Straight Arrow Connector 23">
            <a:extLst>
              <a:ext uri="{FF2B5EF4-FFF2-40B4-BE49-F238E27FC236}">
                <a16:creationId xmlns:a16="http://schemas.microsoft.com/office/drawing/2014/main" id="{4EF4F3AD-241F-4635-88FA-8381454CB9CE}"/>
              </a:ext>
            </a:extLst>
          </p:cNvPr>
          <p:cNvCxnSpPr>
            <a:cxnSpLocks/>
          </p:cNvCxnSpPr>
          <p:nvPr/>
        </p:nvCxnSpPr>
        <p:spPr>
          <a:xfrm flipH="1">
            <a:off x="5095164" y="2244494"/>
            <a:ext cx="272723" cy="485632"/>
          </a:xfrm>
          <a:prstGeom prst="straightConnector1">
            <a:avLst/>
          </a:prstGeom>
          <a:ln>
            <a:solidFill>
              <a:srgbClr val="9933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19">
            <a:extLst>
              <a:ext uri="{FF2B5EF4-FFF2-40B4-BE49-F238E27FC236}">
                <a16:creationId xmlns:a16="http://schemas.microsoft.com/office/drawing/2014/main" id="{4D3B9CE5-3FCB-4B33-B757-741EDFFBD283}"/>
              </a:ext>
            </a:extLst>
          </p:cNvPr>
          <p:cNvSpPr/>
          <p:nvPr/>
        </p:nvSpPr>
        <p:spPr>
          <a:xfrm>
            <a:off x="7808109" y="2903037"/>
            <a:ext cx="72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9933FF"/>
                </a:solidFill>
                <a:latin typeface="Times New Roman" panose="02020603050405020304" pitchFamily="18" charset="0"/>
              </a:rPr>
              <a:t>??</a:t>
            </a:r>
            <a:endParaRPr lang="el-GR" dirty="0">
              <a:solidFill>
                <a:srgbClr val="9933FF"/>
              </a:solidFill>
            </a:endParaRPr>
          </a:p>
        </p:txBody>
      </p:sp>
      <p:cxnSp>
        <p:nvCxnSpPr>
          <p:cNvPr id="10" name="Straight Arrow Connector 23">
            <a:extLst>
              <a:ext uri="{FF2B5EF4-FFF2-40B4-BE49-F238E27FC236}">
                <a16:creationId xmlns:a16="http://schemas.microsoft.com/office/drawing/2014/main" id="{4EF4F3AD-241F-4635-88FA-8381454CB9CE}"/>
              </a:ext>
            </a:extLst>
          </p:cNvPr>
          <p:cNvCxnSpPr>
            <a:cxnSpLocks/>
          </p:cNvCxnSpPr>
          <p:nvPr/>
        </p:nvCxnSpPr>
        <p:spPr>
          <a:xfrm>
            <a:off x="7976409" y="2310282"/>
            <a:ext cx="152578" cy="582122"/>
          </a:xfrm>
          <a:prstGeom prst="straightConnector1">
            <a:avLst/>
          </a:prstGeom>
          <a:ln>
            <a:solidFill>
              <a:srgbClr val="9933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9">
            <a:extLst>
              <a:ext uri="{FF2B5EF4-FFF2-40B4-BE49-F238E27FC236}">
                <a16:creationId xmlns:a16="http://schemas.microsoft.com/office/drawing/2014/main" id="{4D3B9CE5-3FCB-4B33-B757-741EDFFBD283}"/>
              </a:ext>
            </a:extLst>
          </p:cNvPr>
          <p:cNvSpPr/>
          <p:nvPr/>
        </p:nvSpPr>
        <p:spPr>
          <a:xfrm>
            <a:off x="7295126" y="1190270"/>
            <a:ext cx="1048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September</a:t>
            </a:r>
            <a:endParaRPr lang="el-GR" sz="1400" dirty="0">
              <a:solidFill>
                <a:srgbClr val="9933FF"/>
              </a:solidFill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1207064" y="3914810"/>
            <a:ext cx="8679660" cy="2438499"/>
            <a:chOff x="326117" y="3927073"/>
            <a:chExt cx="8679660" cy="2438499"/>
          </a:xfrm>
        </p:grpSpPr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8803F584-645B-4D0F-B0E3-6C6409DE7B2A}"/>
                </a:ext>
              </a:extLst>
            </p:cNvPr>
            <p:cNvSpPr/>
            <p:nvPr/>
          </p:nvSpPr>
          <p:spPr>
            <a:xfrm>
              <a:off x="326117" y="4181685"/>
              <a:ext cx="6735097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l-GR" b="1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MS 4.3: </a:t>
              </a:r>
            </a:p>
            <a:p>
              <a:endParaRPr lang="en-US" sz="10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Pilot Preliminary </a:t>
              </a:r>
              <a:r>
                <a:rPr lang="en-US" u="sng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marketing strategy </a:t>
              </a:r>
              <a:r>
                <a:rPr lang="en-US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assessment </a:t>
              </a:r>
              <a:r>
                <a:rPr lang="en-US" dirty="0"/>
                <a:t>	</a:t>
              </a:r>
              <a:r>
                <a:rPr lang="en-US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</a:p>
          </p:txBody>
        </p:sp>
        <p:sp>
          <p:nvSpPr>
            <p:cNvPr id="14" name="Rectangle 187">
              <a:extLst>
                <a:ext uri="{FF2B5EF4-FFF2-40B4-BE49-F238E27FC236}">
                  <a16:creationId xmlns:a16="http://schemas.microsoft.com/office/drawing/2014/main" id="{BCF3CCAA-F533-4006-9FFD-F7AC627A3605}"/>
                </a:ext>
              </a:extLst>
            </p:cNvPr>
            <p:cNvSpPr/>
            <p:nvPr/>
          </p:nvSpPr>
          <p:spPr>
            <a:xfrm>
              <a:off x="326117" y="5102010"/>
              <a:ext cx="86796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Marketing strategy </a:t>
              </a:r>
              <a:r>
                <a:rPr lang="en-US" b="1" u="sng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reviewed by external resource</a:t>
              </a:r>
              <a:r>
                <a:rPr lang="en-US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 &amp; provision of recommendation. 	 </a:t>
              </a:r>
            </a:p>
          </p:txBody>
        </p:sp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4D3B9CE5-3FCB-4B33-B757-741EDFFBD283}"/>
                </a:ext>
              </a:extLst>
            </p:cNvPr>
            <p:cNvSpPr/>
            <p:nvPr/>
          </p:nvSpPr>
          <p:spPr>
            <a:xfrm>
              <a:off x="2011836" y="5903907"/>
              <a:ext cx="35610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9933FF"/>
                  </a:solidFill>
                  <a:latin typeface="Times New Roman" panose="02020603050405020304" pitchFamily="18" charset="0"/>
                </a:rPr>
                <a:t>Who wrote that ? </a:t>
              </a:r>
            </a:p>
            <a:p>
              <a:r>
                <a:rPr lang="en-US" sz="1200" b="1" dirty="0">
                  <a:solidFill>
                    <a:srgbClr val="9933FF"/>
                  </a:solidFill>
                  <a:latin typeface="Times New Roman" panose="02020603050405020304" pitchFamily="18" charset="0"/>
                </a:rPr>
                <a:t>Must we assign this to an external firm?</a:t>
              </a:r>
              <a:endParaRPr lang="el-GR" sz="1200" b="1" dirty="0">
                <a:solidFill>
                  <a:srgbClr val="9933FF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6" name="Straight Arrow Connector 23">
              <a:extLst>
                <a:ext uri="{FF2B5EF4-FFF2-40B4-BE49-F238E27FC236}">
                  <a16:creationId xmlns:a16="http://schemas.microsoft.com/office/drawing/2014/main" id="{4EF4F3AD-241F-4635-88FA-8381454CB9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0942" y="5539602"/>
              <a:ext cx="272723" cy="485632"/>
            </a:xfrm>
            <a:prstGeom prst="straightConnector1">
              <a:avLst/>
            </a:prstGeom>
            <a:ln>
              <a:solidFill>
                <a:srgbClr val="9933FF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Τόξο 16"/>
            <p:cNvSpPr/>
            <p:nvPr/>
          </p:nvSpPr>
          <p:spPr>
            <a:xfrm rot="17790934">
              <a:off x="2066033" y="4304708"/>
              <a:ext cx="1699937" cy="1016900"/>
            </a:xfrm>
            <a:prstGeom prst="arc">
              <a:avLst/>
            </a:prstGeom>
            <a:ln>
              <a:solidFill>
                <a:srgbClr val="9933FF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4D3B9CE5-3FCB-4B33-B757-741EDFFBD283}"/>
                </a:ext>
              </a:extLst>
            </p:cNvPr>
            <p:cNvSpPr/>
            <p:nvPr/>
          </p:nvSpPr>
          <p:spPr>
            <a:xfrm>
              <a:off x="3346055" y="3927073"/>
              <a:ext cx="34162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b="1" dirty="0">
                  <a:solidFill>
                    <a:srgbClr val="9933FF"/>
                  </a:solidFill>
                  <a:latin typeface="Times New Roman" panose="02020603050405020304" pitchFamily="18" charset="0"/>
                </a:rPr>
                <a:t>Too early for that.  I haven’t even started studying the pilot’s targeted markets  (5G &amp; </a:t>
              </a:r>
              <a:r>
                <a:rPr lang="en-US" sz="1200" b="1" dirty="0" err="1">
                  <a:solidFill>
                    <a:srgbClr val="9933FF"/>
                  </a:solidFill>
                  <a:latin typeface="Times New Roman" panose="02020603050405020304" pitchFamily="18" charset="0"/>
                </a:rPr>
                <a:t>IoT</a:t>
              </a:r>
              <a:r>
                <a:rPr lang="en-US" sz="1200" b="1" dirty="0">
                  <a:solidFill>
                    <a:srgbClr val="9933FF"/>
                  </a:solidFill>
                  <a:latin typeface="Times New Roman" panose="02020603050405020304" pitchFamily="18" charset="0"/>
                </a:rPr>
                <a:t>)</a:t>
              </a:r>
              <a:endParaRPr lang="el-GR" sz="1200" dirty="0">
                <a:solidFill>
                  <a:srgbClr val="9933FF"/>
                </a:solidFill>
              </a:endParaRPr>
            </a:p>
          </p:txBody>
        </p:sp>
      </p:grpSp>
      <p:cxnSp>
        <p:nvCxnSpPr>
          <p:cNvPr id="19" name="Straight Arrow Connector 23">
            <a:extLst>
              <a:ext uri="{FF2B5EF4-FFF2-40B4-BE49-F238E27FC236}">
                <a16:creationId xmlns:a16="http://schemas.microsoft.com/office/drawing/2014/main" id="{4EF4F3AD-241F-4635-88FA-8381454CB9CE}"/>
              </a:ext>
            </a:extLst>
          </p:cNvPr>
          <p:cNvCxnSpPr>
            <a:cxnSpLocks/>
          </p:cNvCxnSpPr>
          <p:nvPr/>
        </p:nvCxnSpPr>
        <p:spPr>
          <a:xfrm>
            <a:off x="5420598" y="508698"/>
            <a:ext cx="1928056" cy="703875"/>
          </a:xfrm>
          <a:prstGeom prst="straightConnector1">
            <a:avLst/>
          </a:prstGeom>
          <a:ln>
            <a:solidFill>
              <a:srgbClr val="9933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31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 MS 4.3</a:t>
            </a:r>
            <a:endParaRPr lang="el-GR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803F584-645B-4D0F-B0E3-6C6409DE7B2A}"/>
              </a:ext>
            </a:extLst>
          </p:cNvPr>
          <p:cNvSpPr/>
          <p:nvPr/>
        </p:nvSpPr>
        <p:spPr>
          <a:xfrm>
            <a:off x="2364556" y="965374"/>
            <a:ext cx="6023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Pilot Preliminary </a:t>
            </a:r>
            <a:r>
              <a:rPr lang="en-US" u="sng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marketing strategy </a:t>
            </a:r>
            <a:r>
              <a:rPr lang="en-US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assessment	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4D3B9CE5-3FCB-4B33-B757-741EDFFBD283}"/>
              </a:ext>
            </a:extLst>
          </p:cNvPr>
          <p:cNvSpPr/>
          <p:nvPr/>
        </p:nvSpPr>
        <p:spPr>
          <a:xfrm>
            <a:off x="2230768" y="1942626"/>
            <a:ext cx="2333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Pilot’s targeted markets  </a:t>
            </a:r>
          </a:p>
        </p:txBody>
      </p:sp>
      <p:sp>
        <p:nvSpPr>
          <p:cNvPr id="6" name="Στρογγυλεμένο ορθογώνιο 8">
            <a:extLst>
              <a:ext uri="{FF2B5EF4-FFF2-40B4-BE49-F238E27FC236}">
                <a16:creationId xmlns:a16="http://schemas.microsoft.com/office/drawing/2014/main" id="{A1D19C7D-3AE5-4643-8B0F-7C64CDA33D4F}"/>
              </a:ext>
            </a:extLst>
          </p:cNvPr>
          <p:cNvSpPr/>
          <p:nvPr/>
        </p:nvSpPr>
        <p:spPr>
          <a:xfrm>
            <a:off x="693099" y="3214307"/>
            <a:ext cx="1294105" cy="345425"/>
          </a:xfrm>
          <a:prstGeom prst="roundRect">
            <a:avLst/>
          </a:prstGeom>
          <a:solidFill>
            <a:srgbClr val="FF00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SMARTEC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DC6745B3-8EA4-4819-906E-1782D3CA92C0}"/>
              </a:ext>
            </a:extLst>
          </p:cNvPr>
          <p:cNvGrpSpPr/>
          <p:nvPr/>
        </p:nvGrpSpPr>
        <p:grpSpPr>
          <a:xfrm>
            <a:off x="2478809" y="2566314"/>
            <a:ext cx="2124077" cy="2082719"/>
            <a:chOff x="180973" y="3526445"/>
            <a:chExt cx="2124077" cy="2082719"/>
          </a:xfrm>
        </p:grpSpPr>
        <p:sp>
          <p:nvSpPr>
            <p:cNvPr id="8" name="Rectangle: Rounded Corners 5">
              <a:extLst>
                <a:ext uri="{FF2B5EF4-FFF2-40B4-BE49-F238E27FC236}">
                  <a16:creationId xmlns:a16="http://schemas.microsoft.com/office/drawing/2014/main" id="{0231EA94-5F8A-42AE-8AC6-6D2B2877C81D}"/>
                </a:ext>
              </a:extLst>
            </p:cNvPr>
            <p:cNvSpPr/>
            <p:nvPr/>
          </p:nvSpPr>
          <p:spPr>
            <a:xfrm>
              <a:off x="180976" y="3972239"/>
              <a:ext cx="1133477" cy="307777"/>
            </a:xfrm>
            <a:prstGeom prst="roundRect">
              <a:avLst/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100" b="1" dirty="0"/>
                <a:t>IoT</a:t>
              </a:r>
              <a:endParaRPr lang="el-GR" sz="1100" b="1" dirty="0"/>
            </a:p>
          </p:txBody>
        </p:sp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A54D48A8-CD9B-4D1B-A7B6-101E5FAB2D69}"/>
                </a:ext>
              </a:extLst>
            </p:cNvPr>
            <p:cNvSpPr/>
            <p:nvPr/>
          </p:nvSpPr>
          <p:spPr>
            <a:xfrm>
              <a:off x="180973" y="4414288"/>
              <a:ext cx="1133477" cy="307777"/>
            </a:xfrm>
            <a:prstGeom prst="roundRect">
              <a:avLst/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100" b="1" dirty="0"/>
                <a:t>5G</a:t>
              </a:r>
              <a:endParaRPr lang="el-GR" sz="1100" b="1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6FB1400-052D-48C1-A975-FEBA79C0B44C}"/>
                </a:ext>
              </a:extLst>
            </p:cNvPr>
            <p:cNvSpPr/>
            <p:nvPr/>
          </p:nvSpPr>
          <p:spPr>
            <a:xfrm>
              <a:off x="180973" y="5301387"/>
              <a:ext cx="1133477" cy="307777"/>
            </a:xfrm>
            <a:prstGeom prst="roundRect">
              <a:avLst/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100" b="1"/>
                <a:t>Avionics</a:t>
              </a:r>
              <a:endParaRPr lang="el-GR" sz="1100" b="1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45D8D8C-314D-42E0-AE24-1B630D827C4B}"/>
                </a:ext>
              </a:extLst>
            </p:cNvPr>
            <p:cNvSpPr/>
            <p:nvPr/>
          </p:nvSpPr>
          <p:spPr>
            <a:xfrm>
              <a:off x="180973" y="3526445"/>
              <a:ext cx="1133477" cy="307777"/>
            </a:xfrm>
            <a:prstGeom prst="roundRect">
              <a:avLst/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100" b="1" dirty="0"/>
                <a:t>Marine Radar</a:t>
              </a:r>
              <a:endParaRPr lang="el-GR" sz="1100" b="1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97B3C6B-476A-4A26-A5DD-9B33756D2E18}"/>
                </a:ext>
              </a:extLst>
            </p:cNvPr>
            <p:cNvSpPr/>
            <p:nvPr/>
          </p:nvSpPr>
          <p:spPr>
            <a:xfrm>
              <a:off x="180973" y="4856337"/>
              <a:ext cx="1133477" cy="307777"/>
            </a:xfrm>
            <a:prstGeom prst="roundRect">
              <a:avLst/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100" b="1" dirty="0" err="1"/>
                <a:t>UAVs</a:t>
              </a:r>
              <a:endParaRPr lang="el-GR" sz="1100" b="1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1261E0-483E-40A0-9C1A-DA806051FA58}"/>
                </a:ext>
              </a:extLst>
            </p:cNvPr>
            <p:cNvSpPr/>
            <p:nvPr/>
          </p:nvSpPr>
          <p:spPr>
            <a:xfrm>
              <a:off x="1651098" y="3541833"/>
              <a:ext cx="6151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9933FF"/>
                  </a:solidFill>
                  <a:latin typeface="Times New Roman" panose="02020603050405020304" pitchFamily="18" charset="0"/>
                </a:rPr>
                <a:t> Sea</a:t>
              </a:r>
              <a:endParaRPr lang="el-GR" sz="1200" b="1" dirty="0">
                <a:solidFill>
                  <a:srgbClr val="9933FF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40323E-67FB-473F-8676-5F572689B3FF}"/>
                </a:ext>
              </a:extLst>
            </p:cNvPr>
            <p:cNvSpPr/>
            <p:nvPr/>
          </p:nvSpPr>
          <p:spPr>
            <a:xfrm>
              <a:off x="1651098" y="4208652"/>
              <a:ext cx="6151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9933FF"/>
                  </a:solidFill>
                  <a:latin typeface="Times New Roman" panose="02020603050405020304" pitchFamily="18" charset="0"/>
                </a:rPr>
                <a:t> Earth</a:t>
              </a:r>
              <a:endParaRPr lang="el-GR" sz="1200" b="1" dirty="0">
                <a:solidFill>
                  <a:srgbClr val="9933FF"/>
                </a:solidFill>
              </a:endParaRP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F70077E6-CA09-40C4-80DF-17947DAFB8CC}"/>
                </a:ext>
              </a:extLst>
            </p:cNvPr>
            <p:cNvSpPr/>
            <p:nvPr/>
          </p:nvSpPr>
          <p:spPr>
            <a:xfrm>
              <a:off x="1429419" y="3972239"/>
              <a:ext cx="221679" cy="749826"/>
            </a:xfrm>
            <a:prstGeom prst="rightBrace">
              <a:avLst/>
            </a:prstGeom>
            <a:ln>
              <a:solidFill>
                <a:srgbClr val="9933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3D54F6-663E-48DB-BCAC-7D3959F923ED}"/>
                </a:ext>
              </a:extLst>
            </p:cNvPr>
            <p:cNvSpPr/>
            <p:nvPr/>
          </p:nvSpPr>
          <p:spPr>
            <a:xfrm>
              <a:off x="1689870" y="5095751"/>
              <a:ext cx="6151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9933FF"/>
                  </a:solidFill>
                  <a:latin typeface="Times New Roman" panose="02020603050405020304" pitchFamily="18" charset="0"/>
                </a:rPr>
                <a:t> Air</a:t>
              </a:r>
              <a:endParaRPr lang="el-GR" sz="1200" b="1" dirty="0">
                <a:solidFill>
                  <a:srgbClr val="9933FF"/>
                </a:solidFill>
              </a:endParaRPr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3D55D011-7AAF-4A1A-BE25-8D80F095A035}"/>
                </a:ext>
              </a:extLst>
            </p:cNvPr>
            <p:cNvSpPr/>
            <p:nvPr/>
          </p:nvSpPr>
          <p:spPr>
            <a:xfrm>
              <a:off x="1429419" y="4859338"/>
              <a:ext cx="221679" cy="749826"/>
            </a:xfrm>
            <a:prstGeom prst="rightBrace">
              <a:avLst/>
            </a:prstGeom>
            <a:ln>
              <a:solidFill>
                <a:srgbClr val="9933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8" name="Ομάδα 17"/>
          <p:cNvGrpSpPr/>
          <p:nvPr/>
        </p:nvGrpSpPr>
        <p:grpSpPr>
          <a:xfrm>
            <a:off x="2284758" y="2927256"/>
            <a:ext cx="7001600" cy="906296"/>
            <a:chOff x="1536343" y="2698020"/>
            <a:chExt cx="7001600" cy="906296"/>
          </a:xfrm>
        </p:grpSpPr>
        <p:cxnSp>
          <p:nvCxnSpPr>
            <p:cNvPr id="19" name="Straight Arrow Connector 23">
              <a:extLst>
                <a:ext uri="{FF2B5EF4-FFF2-40B4-BE49-F238E27FC236}">
                  <a16:creationId xmlns:a16="http://schemas.microsoft.com/office/drawing/2014/main" id="{4EF4F3AD-241F-4635-88FA-8381454CB9CE}"/>
                </a:ext>
              </a:extLst>
            </p:cNvPr>
            <p:cNvCxnSpPr>
              <a:cxnSpLocks/>
            </p:cNvCxnSpPr>
            <p:nvPr/>
          </p:nvCxnSpPr>
          <p:spPr>
            <a:xfrm>
              <a:off x="4009032" y="3171802"/>
              <a:ext cx="346233" cy="0"/>
            </a:xfrm>
            <a:prstGeom prst="straightConnector1">
              <a:avLst/>
            </a:prstGeom>
            <a:ln>
              <a:solidFill>
                <a:srgbClr val="9933FF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Rectangle: Rounded Corners 24">
              <a:extLst>
                <a:ext uri="{FF2B5EF4-FFF2-40B4-BE49-F238E27FC236}">
                  <a16:creationId xmlns:a16="http://schemas.microsoft.com/office/drawing/2014/main" id="{461612B4-17F2-48C1-AE3B-E30D5CBE3E37}"/>
                </a:ext>
              </a:extLst>
            </p:cNvPr>
            <p:cNvSpPr/>
            <p:nvPr/>
          </p:nvSpPr>
          <p:spPr>
            <a:xfrm>
              <a:off x="1536343" y="2698020"/>
              <a:ext cx="2318128" cy="906296"/>
            </a:xfrm>
            <a:prstGeom prst="roundRect">
              <a:avLst/>
            </a:prstGeom>
            <a:ln>
              <a:solidFill>
                <a:srgbClr val="9933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4D3B9CE5-3FCB-4B33-B757-741EDFFBD283}"/>
                </a:ext>
              </a:extLst>
            </p:cNvPr>
            <p:cNvSpPr/>
            <p:nvPr/>
          </p:nvSpPr>
          <p:spPr>
            <a:xfrm>
              <a:off x="4489306" y="2920335"/>
              <a:ext cx="40486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9933FF"/>
                  </a:solidFill>
                  <a:latin typeface="Times New Roman" panose="02020603050405020304" pitchFamily="18" charset="0"/>
                </a:rPr>
                <a:t>I started working on that, but needs time beyond M12 to deliver a basic preliminary marketing strategy… .</a:t>
              </a:r>
              <a:endParaRPr lang="el-GR" sz="1200" dirty="0">
                <a:solidFill>
                  <a:srgbClr val="9933FF"/>
                </a:solidFill>
              </a:endParaRPr>
            </a:p>
          </p:txBody>
        </p:sp>
      </p:grpSp>
      <p:grpSp>
        <p:nvGrpSpPr>
          <p:cNvPr id="22" name="Ομάδα 21"/>
          <p:cNvGrpSpPr/>
          <p:nvPr/>
        </p:nvGrpSpPr>
        <p:grpSpPr>
          <a:xfrm>
            <a:off x="4765091" y="2610519"/>
            <a:ext cx="3532440" cy="1799242"/>
            <a:chOff x="4016676" y="2381283"/>
            <a:chExt cx="3532440" cy="1799242"/>
          </a:xfrm>
        </p:grpSpPr>
        <p:cxnSp>
          <p:nvCxnSpPr>
            <p:cNvPr id="23" name="Straight Arrow Connector 23">
              <a:extLst>
                <a:ext uri="{FF2B5EF4-FFF2-40B4-BE49-F238E27FC236}">
                  <a16:creationId xmlns:a16="http://schemas.microsoft.com/office/drawing/2014/main" id="{4EF4F3AD-241F-4635-88FA-8381454CB9CE}"/>
                </a:ext>
              </a:extLst>
            </p:cNvPr>
            <p:cNvCxnSpPr>
              <a:cxnSpLocks/>
            </p:cNvCxnSpPr>
            <p:nvPr/>
          </p:nvCxnSpPr>
          <p:spPr>
            <a:xfrm>
              <a:off x="4016676" y="2519782"/>
              <a:ext cx="346233" cy="0"/>
            </a:xfrm>
            <a:prstGeom prst="straightConnector1">
              <a:avLst/>
            </a:prstGeom>
            <a:ln>
              <a:solidFill>
                <a:srgbClr val="9933FF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4D3B9CE5-3FCB-4B33-B757-741EDFFBD283}"/>
                </a:ext>
              </a:extLst>
            </p:cNvPr>
            <p:cNvSpPr/>
            <p:nvPr/>
          </p:nvSpPr>
          <p:spPr>
            <a:xfrm>
              <a:off x="4489305" y="2381283"/>
              <a:ext cx="305981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9933FF"/>
                  </a:solidFill>
                  <a:latin typeface="Times New Roman" panose="02020603050405020304" pitchFamily="18" charset="0"/>
                </a:rPr>
                <a:t>Serious input from RFM &amp; Thales needed</a:t>
              </a:r>
              <a:endParaRPr lang="el-GR" sz="1200" dirty="0">
                <a:solidFill>
                  <a:srgbClr val="9933FF"/>
                </a:solidFill>
              </a:endParaRPr>
            </a:p>
          </p:txBody>
        </p:sp>
        <p:cxnSp>
          <p:nvCxnSpPr>
            <p:cNvPr id="25" name="Straight Arrow Connector 23">
              <a:extLst>
                <a:ext uri="{FF2B5EF4-FFF2-40B4-BE49-F238E27FC236}">
                  <a16:creationId xmlns:a16="http://schemas.microsoft.com/office/drawing/2014/main" id="{4EF4F3AD-241F-4635-88FA-8381454CB9CE}"/>
                </a:ext>
              </a:extLst>
            </p:cNvPr>
            <p:cNvCxnSpPr>
              <a:cxnSpLocks/>
            </p:cNvCxnSpPr>
            <p:nvPr/>
          </p:nvCxnSpPr>
          <p:spPr>
            <a:xfrm>
              <a:off x="4042680" y="4042025"/>
              <a:ext cx="346233" cy="0"/>
            </a:xfrm>
            <a:prstGeom prst="straightConnector1">
              <a:avLst/>
            </a:prstGeom>
            <a:ln>
              <a:solidFill>
                <a:srgbClr val="9933FF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4D3B9CE5-3FCB-4B33-B757-741EDFFBD283}"/>
                </a:ext>
              </a:extLst>
            </p:cNvPr>
            <p:cNvSpPr/>
            <p:nvPr/>
          </p:nvSpPr>
          <p:spPr>
            <a:xfrm>
              <a:off x="4515309" y="3903526"/>
              <a:ext cx="26829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9933FF"/>
                  </a:solidFill>
                  <a:latin typeface="Times New Roman" panose="02020603050405020304" pitchFamily="18" charset="0"/>
                </a:rPr>
                <a:t>Serious input from Thales needed</a:t>
              </a:r>
              <a:endParaRPr lang="el-GR" sz="1200" dirty="0">
                <a:solidFill>
                  <a:srgbClr val="9933FF"/>
                </a:solidFill>
              </a:endParaRPr>
            </a:p>
          </p:txBody>
        </p:sp>
      </p:grpSp>
      <p:grpSp>
        <p:nvGrpSpPr>
          <p:cNvPr id="27" name="Ομάδα 26"/>
          <p:cNvGrpSpPr/>
          <p:nvPr/>
        </p:nvGrpSpPr>
        <p:grpSpPr>
          <a:xfrm>
            <a:off x="2364556" y="4745935"/>
            <a:ext cx="5466265" cy="1227641"/>
            <a:chOff x="1807535" y="4745125"/>
            <a:chExt cx="5466265" cy="1227641"/>
          </a:xfrm>
        </p:grpSpPr>
        <p:sp>
          <p:nvSpPr>
            <p:cNvPr id="28" name="Rectangle 187">
              <a:extLst>
                <a:ext uri="{FF2B5EF4-FFF2-40B4-BE49-F238E27FC236}">
                  <a16:creationId xmlns:a16="http://schemas.microsoft.com/office/drawing/2014/main" id="{BCF3CCAA-F533-4006-9FFD-F7AC627A3605}"/>
                </a:ext>
              </a:extLst>
            </p:cNvPr>
            <p:cNvSpPr/>
            <p:nvPr/>
          </p:nvSpPr>
          <p:spPr>
            <a:xfrm>
              <a:off x="1807535" y="5141769"/>
              <a:ext cx="546626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Real close business collaboration with Thales &amp; RFM to draft the preliminary Marketing Strategy Study and begin the real business collaboration </a:t>
              </a:r>
            </a:p>
          </p:txBody>
        </p:sp>
        <p:sp>
          <p:nvSpPr>
            <p:cNvPr id="29" name="Arrow: Right 35">
              <a:extLst>
                <a:ext uri="{FF2B5EF4-FFF2-40B4-BE49-F238E27FC236}">
                  <a16:creationId xmlns:a16="http://schemas.microsoft.com/office/drawing/2014/main" id="{4DEB961C-0916-4F3D-8456-6544BEE026D9}"/>
                </a:ext>
              </a:extLst>
            </p:cNvPr>
            <p:cNvSpPr/>
            <p:nvPr/>
          </p:nvSpPr>
          <p:spPr>
            <a:xfrm rot="5400000">
              <a:off x="6071643" y="4815382"/>
              <a:ext cx="224346" cy="83832"/>
            </a:xfrm>
            <a:prstGeom prst="rightArrow">
              <a:avLst/>
            </a:prstGeom>
            <a:solidFill>
              <a:srgbClr val="9933FF"/>
            </a:solidFill>
            <a:ln>
              <a:solidFill>
                <a:srgbClr val="99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cxnSp>
        <p:nvCxnSpPr>
          <p:cNvPr id="30" name="Straight Arrow Connector 23">
            <a:extLst>
              <a:ext uri="{FF2B5EF4-FFF2-40B4-BE49-F238E27FC236}">
                <a16:creationId xmlns:a16="http://schemas.microsoft.com/office/drawing/2014/main" id="{4EF4F3AD-241F-4635-88FA-8381454CB9CE}"/>
              </a:ext>
            </a:extLst>
          </p:cNvPr>
          <p:cNvCxnSpPr>
            <a:cxnSpLocks/>
          </p:cNvCxnSpPr>
          <p:nvPr/>
        </p:nvCxnSpPr>
        <p:spPr>
          <a:xfrm>
            <a:off x="6674972" y="1334706"/>
            <a:ext cx="47899" cy="302557"/>
          </a:xfrm>
          <a:prstGeom prst="straightConnector1">
            <a:avLst/>
          </a:prstGeom>
          <a:ln>
            <a:solidFill>
              <a:srgbClr val="9933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angle 19">
            <a:extLst>
              <a:ext uri="{FF2B5EF4-FFF2-40B4-BE49-F238E27FC236}">
                <a16:creationId xmlns:a16="http://schemas.microsoft.com/office/drawing/2014/main" id="{4D3B9CE5-3FCB-4B33-B757-741EDFFBD283}"/>
              </a:ext>
            </a:extLst>
          </p:cNvPr>
          <p:cNvSpPr/>
          <p:nvPr/>
        </p:nvSpPr>
        <p:spPr>
          <a:xfrm>
            <a:off x="6226548" y="1637263"/>
            <a:ext cx="1963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FF6600"/>
                </a:solidFill>
                <a:latin typeface="Times New Roman" panose="02020603050405020304" pitchFamily="18" charset="0"/>
              </a:rPr>
              <a:t>External Assessor ??</a:t>
            </a:r>
            <a:endParaRPr lang="el-GR" sz="1600" dirty="0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3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Post-SMARTEC</a:t>
            </a:r>
            <a:br>
              <a:rPr lang="el-GR" sz="2400" dirty="0">
                <a:solidFill>
                  <a:srgbClr val="FF0000"/>
                </a:solidFill>
              </a:rPr>
            </a:br>
            <a:r>
              <a:rPr lang="en-US" sz="2300" dirty="0"/>
              <a:t>Non-Linear Extraction Model –  a quasi Industry Standard</a:t>
            </a:r>
            <a:endParaRPr lang="el-GR" sz="2300" dirty="0"/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DB1556-0797-4AF1-9BB9-D6BCBCE18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53" y="840839"/>
            <a:ext cx="5006899" cy="5670180"/>
          </a:xfrm>
          <a:prstGeom prst="rect">
            <a:avLst/>
          </a:prstGeom>
        </p:spPr>
      </p:pic>
      <p:grpSp>
        <p:nvGrpSpPr>
          <p:cNvPr id="5" name="Group 13">
            <a:extLst>
              <a:ext uri="{FF2B5EF4-FFF2-40B4-BE49-F238E27FC236}">
                <a16:creationId xmlns:a16="http://schemas.microsoft.com/office/drawing/2014/main" id="{C1C81CC3-DBA4-4E93-8108-436FD9BFC440}"/>
              </a:ext>
            </a:extLst>
          </p:cNvPr>
          <p:cNvGrpSpPr/>
          <p:nvPr/>
        </p:nvGrpSpPr>
        <p:grpSpPr>
          <a:xfrm>
            <a:off x="990486" y="2476085"/>
            <a:ext cx="2938625" cy="1886070"/>
            <a:chOff x="909320" y="1444625"/>
            <a:chExt cx="2938625" cy="1886070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B363805-EF0E-467D-8045-A61E105725EC}"/>
                </a:ext>
              </a:extLst>
            </p:cNvPr>
            <p:cNvSpPr/>
            <p:nvPr/>
          </p:nvSpPr>
          <p:spPr>
            <a:xfrm>
              <a:off x="1488805" y="1444625"/>
              <a:ext cx="18501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FE5E16"/>
                  </a:solidFill>
                  <a:latin typeface="Times New Roman" panose="02020603050405020304" pitchFamily="18" charset="0"/>
                </a:rPr>
                <a:t>Angelov</a:t>
              </a:r>
              <a:r>
                <a:rPr lang="en-US" sz="2000" b="1" dirty="0">
                  <a:solidFill>
                    <a:srgbClr val="333333"/>
                  </a:solidFill>
                  <a:latin typeface="Arial" panose="020B0604020202020204" pitchFamily="34" charset="0"/>
                </a:rPr>
                <a:t> </a:t>
              </a:r>
              <a:r>
                <a:rPr lang="en-US" sz="2000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Model</a:t>
              </a: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695DE384-9B83-4969-BFA9-83EA81BE25C1}"/>
                </a:ext>
              </a:extLst>
            </p:cNvPr>
            <p:cNvSpPr/>
            <p:nvPr/>
          </p:nvSpPr>
          <p:spPr>
            <a:xfrm>
              <a:off x="909320" y="1834083"/>
              <a:ext cx="29386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9933FF"/>
                  </a:solidFill>
                  <a:latin typeface="Arial" panose="020B0604020202020204" pitchFamily="34" charset="0"/>
                </a:rPr>
                <a:t>properly extracted nonlinear model</a:t>
              </a:r>
              <a:endParaRPr lang="el-GR" sz="1400" dirty="0">
                <a:solidFill>
                  <a:srgbClr val="9933FF"/>
                </a:solidFill>
              </a:endParaRPr>
            </a:p>
          </p:txBody>
        </p:sp>
        <p:grpSp>
          <p:nvGrpSpPr>
            <p:cNvPr id="8" name="Group 12">
              <a:extLst>
                <a:ext uri="{FF2B5EF4-FFF2-40B4-BE49-F238E27FC236}">
                  <a16:creationId xmlns:a16="http://schemas.microsoft.com/office/drawing/2014/main" id="{7667DC71-CC8E-464D-99DC-1A32DDA6F229}"/>
                </a:ext>
              </a:extLst>
            </p:cNvPr>
            <p:cNvGrpSpPr/>
            <p:nvPr/>
          </p:nvGrpSpPr>
          <p:grpSpPr>
            <a:xfrm>
              <a:off x="963825" y="2577563"/>
              <a:ext cx="1867174" cy="753132"/>
              <a:chOff x="862225" y="2577563"/>
              <a:chExt cx="1867174" cy="753132"/>
            </a:xfrm>
          </p:grpSpPr>
          <p:pic>
            <p:nvPicPr>
              <p:cNvPr id="9" name="Picture 10">
                <a:extLst>
                  <a:ext uri="{FF2B5EF4-FFF2-40B4-BE49-F238E27FC236}">
                    <a16:creationId xmlns:a16="http://schemas.microsoft.com/office/drawing/2014/main" id="{081EFFE3-406D-41A4-B23E-3A961E060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2225" y="3092196"/>
                <a:ext cx="1867174" cy="238499"/>
              </a:xfrm>
              <a:prstGeom prst="rect">
                <a:avLst/>
              </a:prstGeom>
            </p:spPr>
          </p:pic>
          <p:pic>
            <p:nvPicPr>
              <p:cNvPr id="10" name="Picture 11">
                <a:extLst>
                  <a:ext uri="{FF2B5EF4-FFF2-40B4-BE49-F238E27FC236}">
                    <a16:creationId xmlns:a16="http://schemas.microsoft.com/office/drawing/2014/main" id="{437EEECC-0AE0-4208-ADFF-196C6F3EDF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4978" b="27666"/>
              <a:stretch/>
            </p:blipFill>
            <p:spPr>
              <a:xfrm>
                <a:off x="862225" y="2577563"/>
                <a:ext cx="848506" cy="459147"/>
              </a:xfrm>
              <a:prstGeom prst="rect">
                <a:avLst/>
              </a:prstGeom>
            </p:spPr>
          </p:pic>
        </p:grpSp>
      </p:grpSp>
      <p:grpSp>
        <p:nvGrpSpPr>
          <p:cNvPr id="11" name="Ομάδα 10"/>
          <p:cNvGrpSpPr/>
          <p:nvPr/>
        </p:nvGrpSpPr>
        <p:grpSpPr>
          <a:xfrm>
            <a:off x="292374" y="1402822"/>
            <a:ext cx="7591044" cy="3841856"/>
            <a:chOff x="142240" y="1518616"/>
            <a:chExt cx="7591044" cy="3841856"/>
          </a:xfrm>
        </p:grpSpPr>
        <p:sp>
          <p:nvSpPr>
            <p:cNvPr id="12" name="Στρογγυλεμένο ορθογώνιο 8">
              <a:extLst>
                <a:ext uri="{FF2B5EF4-FFF2-40B4-BE49-F238E27FC236}">
                  <a16:creationId xmlns:a16="http://schemas.microsoft.com/office/drawing/2014/main" id="{9C99A73C-AB21-492B-B5F2-E3E509E0ABA7}"/>
                </a:ext>
              </a:extLst>
            </p:cNvPr>
            <p:cNvSpPr/>
            <p:nvPr/>
          </p:nvSpPr>
          <p:spPr>
            <a:xfrm>
              <a:off x="5088325" y="4470209"/>
              <a:ext cx="2644959" cy="890263"/>
            </a:xfrm>
            <a:prstGeom prst="roundRect">
              <a:avLst/>
            </a:prstGeom>
            <a:solidFill>
              <a:srgbClr val="FE5E16"/>
            </a:solidFill>
            <a:ln w="381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Scientifically Verified &amp; </a:t>
              </a:r>
            </a:p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Broadly Accepted in the Industry 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Extraction Models 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of </a:t>
              </a:r>
              <a:r>
                <a:rPr lang="en-US" sz="1200" b="1" dirty="0" err="1">
                  <a:solidFill>
                    <a:schemeClr val="bg1"/>
                  </a:solidFill>
                </a:rPr>
                <a:t>GaN</a:t>
              </a:r>
              <a:r>
                <a:rPr lang="en-US" sz="1200" b="1" dirty="0">
                  <a:solidFill>
                    <a:schemeClr val="bg1"/>
                  </a:solidFill>
                </a:rPr>
                <a:t> Devices</a:t>
              </a: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23712BA5-322B-4677-9877-CBB6BB9AA78D}"/>
                </a:ext>
              </a:extLst>
            </p:cNvPr>
            <p:cNvSpPr/>
            <p:nvPr/>
          </p:nvSpPr>
          <p:spPr>
            <a:xfrm>
              <a:off x="142240" y="1518616"/>
              <a:ext cx="52447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Helps Market Diffusion of our Product</a:t>
              </a:r>
              <a:endParaRPr lang="el-G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10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80" y="1301551"/>
            <a:ext cx="10239154" cy="480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4.2 &amp; 4.3 – GANTT Diagram</a:t>
            </a:r>
            <a:endParaRPr lang="el-GR" dirty="0"/>
          </a:p>
        </p:txBody>
      </p:sp>
      <p:grpSp>
        <p:nvGrpSpPr>
          <p:cNvPr id="7" name="Ομάδα 6"/>
          <p:cNvGrpSpPr/>
          <p:nvPr/>
        </p:nvGrpSpPr>
        <p:grpSpPr>
          <a:xfrm>
            <a:off x="5708930" y="891612"/>
            <a:ext cx="338555" cy="5360331"/>
            <a:chOff x="5910957" y="893944"/>
            <a:chExt cx="338555" cy="4890518"/>
          </a:xfrm>
        </p:grpSpPr>
        <p:sp>
          <p:nvSpPr>
            <p:cNvPr id="5" name="Rectangle: Rounded Corners 38">
              <a:extLst>
                <a:ext uri="{FF2B5EF4-FFF2-40B4-BE49-F238E27FC236}">
                  <a16:creationId xmlns:a16="http://schemas.microsoft.com/office/drawing/2014/main" id="{CA7E1C9B-69FD-447B-8C93-1EB9948F9660}"/>
                </a:ext>
              </a:extLst>
            </p:cNvPr>
            <p:cNvSpPr/>
            <p:nvPr/>
          </p:nvSpPr>
          <p:spPr>
            <a:xfrm>
              <a:off x="5992051" y="1170942"/>
              <a:ext cx="183557" cy="4613520"/>
            </a:xfrm>
            <a:prstGeom prst="roundRect">
              <a:avLst/>
            </a:prstGeom>
            <a:ln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6" name="Rectangle 39">
              <a:extLst>
                <a:ext uri="{FF2B5EF4-FFF2-40B4-BE49-F238E27FC236}">
                  <a16:creationId xmlns:a16="http://schemas.microsoft.com/office/drawing/2014/main" id="{908F47D5-48E5-44EC-8C5B-59F7C0810F96}"/>
                </a:ext>
              </a:extLst>
            </p:cNvPr>
            <p:cNvSpPr/>
            <p:nvPr/>
          </p:nvSpPr>
          <p:spPr>
            <a:xfrm>
              <a:off x="5910957" y="893944"/>
              <a:ext cx="3385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10</a:t>
              </a:r>
              <a:endParaRPr lang="el-G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998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00" dirty="0">
                <a:solidFill>
                  <a:srgbClr val="FF0000"/>
                </a:solidFill>
                <a:latin typeface="Times New Roman" panose="02020603050405020304" pitchFamily="18" charset="0"/>
              </a:rPr>
              <a:t>Post-SMARTEC: </a:t>
            </a:r>
            <a:r>
              <a:rPr lang="en-US" sz="1900" dirty="0"/>
              <a:t>IP,  Tech Transfer &amp; Standards &amp; Business Model affect </a:t>
            </a:r>
            <a:br>
              <a:rPr lang="en-US" sz="1900" dirty="0"/>
            </a:br>
            <a:r>
              <a:rPr lang="en-US" sz="1900" dirty="0"/>
              <a:t>“Who Sells to Whom” &amp; Profit Margins</a:t>
            </a:r>
            <a:endParaRPr lang="el-GR" sz="1900" dirty="0"/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599B8290-96B4-494D-997E-EE83B0A99F57}"/>
              </a:ext>
            </a:extLst>
          </p:cNvPr>
          <p:cNvGrpSpPr/>
          <p:nvPr/>
        </p:nvGrpSpPr>
        <p:grpSpPr>
          <a:xfrm>
            <a:off x="5308905" y="922168"/>
            <a:ext cx="3280328" cy="1640158"/>
            <a:chOff x="4929771" y="1448338"/>
            <a:chExt cx="3280328" cy="1640158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BCBDD740-AB1B-4AF0-A0F9-278F77E42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393" y="1747159"/>
              <a:ext cx="3018706" cy="1341337"/>
            </a:xfrm>
            <a:prstGeom prst="rect">
              <a:avLst/>
            </a:prstGeom>
          </p:spPr>
        </p:pic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0B7B2EB7-A38C-4169-8213-50201F59ECA5}"/>
                </a:ext>
              </a:extLst>
            </p:cNvPr>
            <p:cNvSpPr/>
            <p:nvPr/>
          </p:nvSpPr>
          <p:spPr>
            <a:xfrm>
              <a:off x="4929771" y="1448338"/>
              <a:ext cx="277731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4F81BD"/>
                  </a:solidFill>
                  <a:latin typeface="Times New Roman" panose="02020603050405020304" pitchFamily="18" charset="0"/>
                </a:rPr>
                <a:t>Industry Standards </a:t>
              </a:r>
              <a:r>
                <a:rPr lang="en-US" sz="1400" b="1" i="1" dirty="0">
                  <a:solidFill>
                    <a:srgbClr val="4F81BD"/>
                  </a:solidFill>
                  <a:latin typeface="Times New Roman" panose="02020603050405020304" pitchFamily="18" charset="0"/>
                </a:rPr>
                <a:t>Input Set</a:t>
              </a:r>
              <a:endParaRPr lang="el-GR" sz="1400" dirty="0"/>
            </a:p>
          </p:txBody>
        </p:sp>
      </p:grpSp>
      <p:grpSp>
        <p:nvGrpSpPr>
          <p:cNvPr id="10" name="Group 33">
            <a:extLst>
              <a:ext uri="{FF2B5EF4-FFF2-40B4-BE49-F238E27FC236}">
                <a16:creationId xmlns:a16="http://schemas.microsoft.com/office/drawing/2014/main" id="{DEA44F64-C0BE-4DA1-8803-DAD6D6FC6FF5}"/>
              </a:ext>
            </a:extLst>
          </p:cNvPr>
          <p:cNvGrpSpPr/>
          <p:nvPr/>
        </p:nvGrpSpPr>
        <p:grpSpPr>
          <a:xfrm>
            <a:off x="3748737" y="3034853"/>
            <a:ext cx="5471582" cy="1102363"/>
            <a:chOff x="1840691" y="5274374"/>
            <a:chExt cx="5471582" cy="1102363"/>
          </a:xfrm>
        </p:grpSpPr>
        <p:sp>
          <p:nvSpPr>
            <p:cNvPr id="11" name="Στρογγυλεμένο ορθογώνιο 8">
              <a:extLst>
                <a:ext uri="{FF2B5EF4-FFF2-40B4-BE49-F238E27FC236}">
                  <a16:creationId xmlns:a16="http://schemas.microsoft.com/office/drawing/2014/main" id="{18B8B3F4-FCF3-4410-8051-92B89D63D389}"/>
                </a:ext>
              </a:extLst>
            </p:cNvPr>
            <p:cNvSpPr/>
            <p:nvPr/>
          </p:nvSpPr>
          <p:spPr>
            <a:xfrm>
              <a:off x="3964559" y="5274374"/>
              <a:ext cx="972280" cy="740451"/>
            </a:xfrm>
            <a:prstGeom prst="roundRect">
              <a:avLst/>
            </a:prstGeom>
            <a:solidFill>
              <a:srgbClr val="FF0000"/>
            </a:solidFill>
            <a:ln w="381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SMARTEC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Business Model 1</a:t>
              </a:r>
            </a:p>
          </p:txBody>
        </p:sp>
        <p:sp>
          <p:nvSpPr>
            <p:cNvPr id="12" name="Στρογγυλεμένο ορθογώνιο 8">
              <a:extLst>
                <a:ext uri="{FF2B5EF4-FFF2-40B4-BE49-F238E27FC236}">
                  <a16:creationId xmlns:a16="http://schemas.microsoft.com/office/drawing/2014/main" id="{8343C28F-641A-4CE7-9EFC-BAB3099A3B26}"/>
                </a:ext>
              </a:extLst>
            </p:cNvPr>
            <p:cNvSpPr/>
            <p:nvPr/>
          </p:nvSpPr>
          <p:spPr>
            <a:xfrm>
              <a:off x="1840691" y="5532513"/>
              <a:ext cx="775414" cy="379968"/>
            </a:xfrm>
            <a:prstGeom prst="roundRect">
              <a:avLst/>
            </a:prstGeom>
            <a:solidFill>
              <a:srgbClr val="00CC00"/>
            </a:solidFill>
            <a:ln w="381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Inputs</a:t>
              </a:r>
            </a:p>
          </p:txBody>
        </p:sp>
        <p:sp>
          <p:nvSpPr>
            <p:cNvPr id="13" name="Στρογγυλεμένο ορθογώνιο 8">
              <a:extLst>
                <a:ext uri="{FF2B5EF4-FFF2-40B4-BE49-F238E27FC236}">
                  <a16:creationId xmlns:a16="http://schemas.microsoft.com/office/drawing/2014/main" id="{796C1D0F-CA1E-43D0-91A4-E3BD65FD77C9}"/>
                </a:ext>
              </a:extLst>
            </p:cNvPr>
            <p:cNvSpPr/>
            <p:nvPr/>
          </p:nvSpPr>
          <p:spPr>
            <a:xfrm>
              <a:off x="6290402" y="5453262"/>
              <a:ext cx="1021871" cy="379968"/>
            </a:xfrm>
            <a:prstGeom prst="roundRect">
              <a:avLst/>
            </a:prstGeom>
            <a:solidFill>
              <a:srgbClr val="9933FF"/>
            </a:solidFill>
            <a:ln w="381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Customers</a:t>
              </a:r>
            </a:p>
          </p:txBody>
        </p:sp>
        <p:sp>
          <p:nvSpPr>
            <p:cNvPr id="14" name="Rectangle 21">
              <a:extLst>
                <a:ext uri="{FF2B5EF4-FFF2-40B4-BE49-F238E27FC236}">
                  <a16:creationId xmlns:a16="http://schemas.microsoft.com/office/drawing/2014/main" id="{CD9BDCA8-2BC6-4258-BF69-A04B4A08C46C}"/>
                </a:ext>
              </a:extLst>
            </p:cNvPr>
            <p:cNvSpPr/>
            <p:nvPr/>
          </p:nvSpPr>
          <p:spPr>
            <a:xfrm>
              <a:off x="2433173" y="5896911"/>
              <a:ext cx="171431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Certification Costs</a:t>
              </a:r>
              <a:endParaRPr lang="el-GR" sz="1200" dirty="0"/>
            </a:p>
          </p:txBody>
        </p: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5B32377-A22D-4A9F-BAA2-B21E7726816B}"/>
                </a:ext>
              </a:extLst>
            </p:cNvPr>
            <p:cNvSpPr/>
            <p:nvPr/>
          </p:nvSpPr>
          <p:spPr>
            <a:xfrm>
              <a:off x="2575724" y="5298316"/>
              <a:ext cx="13821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F81BD"/>
                  </a:solidFill>
                  <a:latin typeface="Times New Roman" panose="02020603050405020304" pitchFamily="18" charset="0"/>
                </a:rPr>
                <a:t>IPs &amp; Standards</a:t>
              </a:r>
              <a:endParaRPr lang="el-GR" sz="1200" dirty="0"/>
            </a:p>
          </p:txBody>
        </p:sp>
        <p:cxnSp>
          <p:nvCxnSpPr>
            <p:cNvPr id="16" name="Straight Arrow Connector 25">
              <a:extLst>
                <a:ext uri="{FF2B5EF4-FFF2-40B4-BE49-F238E27FC236}">
                  <a16:creationId xmlns:a16="http://schemas.microsoft.com/office/drawing/2014/main" id="{4DF39E22-620D-4E25-A573-3F6043664AFE}"/>
                </a:ext>
              </a:extLst>
            </p:cNvPr>
            <p:cNvCxnSpPr/>
            <p:nvPr/>
          </p:nvCxnSpPr>
          <p:spPr>
            <a:xfrm>
              <a:off x="2771192" y="5643246"/>
              <a:ext cx="9912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26">
              <a:extLst>
                <a:ext uri="{FF2B5EF4-FFF2-40B4-BE49-F238E27FC236}">
                  <a16:creationId xmlns:a16="http://schemas.microsoft.com/office/drawing/2014/main" id="{773523D8-6918-4D1C-8339-386B3925E32C}"/>
                </a:ext>
              </a:extLst>
            </p:cNvPr>
            <p:cNvCxnSpPr/>
            <p:nvPr/>
          </p:nvCxnSpPr>
          <p:spPr>
            <a:xfrm>
              <a:off x="5134947" y="5635251"/>
              <a:ext cx="9912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28">
              <a:extLst>
                <a:ext uri="{FF2B5EF4-FFF2-40B4-BE49-F238E27FC236}">
                  <a16:creationId xmlns:a16="http://schemas.microsoft.com/office/drawing/2014/main" id="{9E1DBF07-FA2F-46FD-B15B-4F1A33082603}"/>
                </a:ext>
              </a:extLst>
            </p:cNvPr>
            <p:cNvCxnSpPr/>
            <p:nvPr/>
          </p:nvCxnSpPr>
          <p:spPr>
            <a:xfrm flipH="1">
              <a:off x="5134947" y="5833230"/>
              <a:ext cx="9912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29">
              <a:extLst>
                <a:ext uri="{FF2B5EF4-FFF2-40B4-BE49-F238E27FC236}">
                  <a16:creationId xmlns:a16="http://schemas.microsoft.com/office/drawing/2014/main" id="{B46E24C1-CDF4-4F4A-A619-06E5AFEE8450}"/>
                </a:ext>
              </a:extLst>
            </p:cNvPr>
            <p:cNvCxnSpPr/>
            <p:nvPr/>
          </p:nvCxnSpPr>
          <p:spPr>
            <a:xfrm flipH="1">
              <a:off x="2771191" y="5828607"/>
              <a:ext cx="9912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Rectangle 30">
              <a:extLst>
                <a:ext uri="{FF2B5EF4-FFF2-40B4-BE49-F238E27FC236}">
                  <a16:creationId xmlns:a16="http://schemas.microsoft.com/office/drawing/2014/main" id="{B633CE23-D94E-47AE-A63E-BFB969CF150D}"/>
                </a:ext>
              </a:extLst>
            </p:cNvPr>
            <p:cNvSpPr/>
            <p:nvPr/>
          </p:nvSpPr>
          <p:spPr>
            <a:xfrm>
              <a:off x="2472864" y="6099738"/>
              <a:ext cx="155847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&amp; Licensing Fees</a:t>
              </a:r>
              <a:endParaRPr lang="el-GR" sz="1200" dirty="0"/>
            </a:p>
          </p:txBody>
        </p:sp>
        <p:sp>
          <p:nvSpPr>
            <p:cNvPr id="21" name="Rectangle 31">
              <a:extLst>
                <a:ext uri="{FF2B5EF4-FFF2-40B4-BE49-F238E27FC236}">
                  <a16:creationId xmlns:a16="http://schemas.microsoft.com/office/drawing/2014/main" id="{B3E6BF6D-6DDA-4532-A4A7-571BFA9660FC}"/>
                </a:ext>
              </a:extLst>
            </p:cNvPr>
            <p:cNvSpPr/>
            <p:nvPr/>
          </p:nvSpPr>
          <p:spPr>
            <a:xfrm>
              <a:off x="4903155" y="5324576"/>
              <a:ext cx="13821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F81BD"/>
                  </a:solidFill>
                  <a:latin typeface="Times New Roman" panose="02020603050405020304" pitchFamily="18" charset="0"/>
                </a:rPr>
                <a:t>Products</a:t>
              </a:r>
              <a:endParaRPr lang="el-GR" sz="1200" dirty="0"/>
            </a:p>
          </p:txBody>
        </p:sp>
        <p:sp>
          <p:nvSpPr>
            <p:cNvPr id="22" name="Rectangle 32">
              <a:extLst>
                <a:ext uri="{FF2B5EF4-FFF2-40B4-BE49-F238E27FC236}">
                  <a16:creationId xmlns:a16="http://schemas.microsoft.com/office/drawing/2014/main" id="{3EEF24B1-E58F-4403-B391-0DAF73460BBF}"/>
                </a:ext>
              </a:extLst>
            </p:cNvPr>
            <p:cNvSpPr/>
            <p:nvPr/>
          </p:nvSpPr>
          <p:spPr>
            <a:xfrm>
              <a:off x="5098320" y="5896910"/>
              <a:ext cx="106445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Revenues</a:t>
              </a:r>
              <a:endParaRPr lang="el-GR" sz="1200" dirty="0"/>
            </a:p>
          </p:txBody>
        </p:sp>
      </p:grpSp>
      <p:grpSp>
        <p:nvGrpSpPr>
          <p:cNvPr id="23" name="Group 88">
            <a:extLst>
              <a:ext uri="{FF2B5EF4-FFF2-40B4-BE49-F238E27FC236}">
                <a16:creationId xmlns:a16="http://schemas.microsoft.com/office/drawing/2014/main" id="{58528F28-7887-4036-BA4D-B6E75121BDAB}"/>
              </a:ext>
            </a:extLst>
          </p:cNvPr>
          <p:cNvGrpSpPr/>
          <p:nvPr/>
        </p:nvGrpSpPr>
        <p:grpSpPr>
          <a:xfrm>
            <a:off x="4616794" y="5811095"/>
            <a:ext cx="3471858" cy="644132"/>
            <a:chOff x="4237660" y="6152290"/>
            <a:chExt cx="3471858" cy="644132"/>
          </a:xfrm>
        </p:grpSpPr>
        <p:sp>
          <p:nvSpPr>
            <p:cNvPr id="24" name="Rectangle 53">
              <a:extLst>
                <a:ext uri="{FF2B5EF4-FFF2-40B4-BE49-F238E27FC236}">
                  <a16:creationId xmlns:a16="http://schemas.microsoft.com/office/drawing/2014/main" id="{0308366D-D6F2-4FFA-83DA-6D27BE9F5C53}"/>
                </a:ext>
              </a:extLst>
            </p:cNvPr>
            <p:cNvSpPr/>
            <p:nvPr/>
          </p:nvSpPr>
          <p:spPr>
            <a:xfrm>
              <a:off x="4237660" y="6273202"/>
              <a:ext cx="10999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Agreements</a:t>
              </a:r>
            </a:p>
            <a:p>
              <a:pPr algn="ctr"/>
              <a:r>
                <a:rPr lang="en-US" sz="1400" b="1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&amp; Costs</a:t>
              </a:r>
              <a:endParaRPr lang="el-GR" sz="1400" dirty="0"/>
            </a:p>
          </p:txBody>
        </p:sp>
        <p:sp>
          <p:nvSpPr>
            <p:cNvPr id="25" name="Arrow: Down 54">
              <a:extLst>
                <a:ext uri="{FF2B5EF4-FFF2-40B4-BE49-F238E27FC236}">
                  <a16:creationId xmlns:a16="http://schemas.microsoft.com/office/drawing/2014/main" id="{6ED9FE8C-B2BD-4CDA-9593-16D5A3ECB293}"/>
                </a:ext>
              </a:extLst>
            </p:cNvPr>
            <p:cNvSpPr/>
            <p:nvPr/>
          </p:nvSpPr>
          <p:spPr>
            <a:xfrm>
              <a:off x="4683956" y="6152290"/>
              <a:ext cx="194112" cy="178270"/>
            </a:xfrm>
            <a:prstGeom prst="downArrow">
              <a:avLst/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Rectangle 86">
              <a:extLst>
                <a:ext uri="{FF2B5EF4-FFF2-40B4-BE49-F238E27FC236}">
                  <a16:creationId xmlns:a16="http://schemas.microsoft.com/office/drawing/2014/main" id="{691EF880-FBFB-43C1-891E-E6C6B9176FCC}"/>
                </a:ext>
              </a:extLst>
            </p:cNvPr>
            <p:cNvSpPr/>
            <p:nvPr/>
          </p:nvSpPr>
          <p:spPr>
            <a:xfrm>
              <a:off x="6609602" y="6273202"/>
              <a:ext cx="10999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Agreements</a:t>
              </a:r>
            </a:p>
            <a:p>
              <a:pPr algn="ctr"/>
              <a:r>
                <a:rPr lang="en-US" sz="1400" b="1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&amp; Costs</a:t>
              </a:r>
              <a:endParaRPr lang="el-GR" sz="1400" dirty="0"/>
            </a:p>
          </p:txBody>
        </p:sp>
        <p:sp>
          <p:nvSpPr>
            <p:cNvPr id="27" name="Arrow: Down 87">
              <a:extLst>
                <a:ext uri="{FF2B5EF4-FFF2-40B4-BE49-F238E27FC236}">
                  <a16:creationId xmlns:a16="http://schemas.microsoft.com/office/drawing/2014/main" id="{8DACF89A-89B3-4C7D-9E10-116D6EE24410}"/>
                </a:ext>
              </a:extLst>
            </p:cNvPr>
            <p:cNvSpPr/>
            <p:nvPr/>
          </p:nvSpPr>
          <p:spPr>
            <a:xfrm>
              <a:off x="7064806" y="6152290"/>
              <a:ext cx="194112" cy="178270"/>
            </a:xfrm>
            <a:prstGeom prst="downArrow">
              <a:avLst/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8" name="Group 91">
            <a:extLst>
              <a:ext uri="{FF2B5EF4-FFF2-40B4-BE49-F238E27FC236}">
                <a16:creationId xmlns:a16="http://schemas.microsoft.com/office/drawing/2014/main" id="{3E78A2D9-81CA-4C1E-968A-A448D45D0F4A}"/>
              </a:ext>
            </a:extLst>
          </p:cNvPr>
          <p:cNvGrpSpPr/>
          <p:nvPr/>
        </p:nvGrpSpPr>
        <p:grpSpPr>
          <a:xfrm>
            <a:off x="3741747" y="4595919"/>
            <a:ext cx="5471582" cy="1102363"/>
            <a:chOff x="1840691" y="5274374"/>
            <a:chExt cx="5471582" cy="1102363"/>
          </a:xfrm>
        </p:grpSpPr>
        <p:sp>
          <p:nvSpPr>
            <p:cNvPr id="29" name="Στρογγυλεμένο ορθογώνιο 8">
              <a:extLst>
                <a:ext uri="{FF2B5EF4-FFF2-40B4-BE49-F238E27FC236}">
                  <a16:creationId xmlns:a16="http://schemas.microsoft.com/office/drawing/2014/main" id="{346995B1-F124-4E83-8BBF-8CE420603F02}"/>
                </a:ext>
              </a:extLst>
            </p:cNvPr>
            <p:cNvSpPr/>
            <p:nvPr/>
          </p:nvSpPr>
          <p:spPr>
            <a:xfrm>
              <a:off x="3964559" y="5274374"/>
              <a:ext cx="972280" cy="740451"/>
            </a:xfrm>
            <a:prstGeom prst="roundRect">
              <a:avLst/>
            </a:prstGeom>
            <a:solidFill>
              <a:srgbClr val="FF0000"/>
            </a:solidFill>
            <a:ln w="381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SMARTEC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Business Model 2</a:t>
              </a:r>
            </a:p>
          </p:txBody>
        </p:sp>
        <p:sp>
          <p:nvSpPr>
            <p:cNvPr id="30" name="Στρογγυλεμένο ορθογώνιο 8">
              <a:extLst>
                <a:ext uri="{FF2B5EF4-FFF2-40B4-BE49-F238E27FC236}">
                  <a16:creationId xmlns:a16="http://schemas.microsoft.com/office/drawing/2014/main" id="{3970057A-B9D3-4287-9133-C38D710F0777}"/>
                </a:ext>
              </a:extLst>
            </p:cNvPr>
            <p:cNvSpPr/>
            <p:nvPr/>
          </p:nvSpPr>
          <p:spPr>
            <a:xfrm>
              <a:off x="1840691" y="5532513"/>
              <a:ext cx="775414" cy="379968"/>
            </a:xfrm>
            <a:prstGeom prst="roundRect">
              <a:avLst/>
            </a:prstGeom>
            <a:solidFill>
              <a:srgbClr val="00CC00"/>
            </a:solidFill>
            <a:ln w="381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Inputs</a:t>
              </a:r>
            </a:p>
          </p:txBody>
        </p:sp>
        <p:sp>
          <p:nvSpPr>
            <p:cNvPr id="31" name="Στρογγυλεμένο ορθογώνιο 8">
              <a:extLst>
                <a:ext uri="{FF2B5EF4-FFF2-40B4-BE49-F238E27FC236}">
                  <a16:creationId xmlns:a16="http://schemas.microsoft.com/office/drawing/2014/main" id="{30055E75-33CA-43F9-9C5D-9C4E97D2FF4D}"/>
                </a:ext>
              </a:extLst>
            </p:cNvPr>
            <p:cNvSpPr/>
            <p:nvPr/>
          </p:nvSpPr>
          <p:spPr>
            <a:xfrm>
              <a:off x="6290402" y="5453262"/>
              <a:ext cx="1021871" cy="379968"/>
            </a:xfrm>
            <a:prstGeom prst="roundRect">
              <a:avLst/>
            </a:prstGeom>
            <a:solidFill>
              <a:srgbClr val="9933FF"/>
            </a:solidFill>
            <a:ln w="381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Customers</a:t>
              </a:r>
            </a:p>
          </p:txBody>
        </p:sp>
        <p:sp>
          <p:nvSpPr>
            <p:cNvPr id="32" name="Rectangle 95">
              <a:extLst>
                <a:ext uri="{FF2B5EF4-FFF2-40B4-BE49-F238E27FC236}">
                  <a16:creationId xmlns:a16="http://schemas.microsoft.com/office/drawing/2014/main" id="{78E14107-7267-4287-8C4A-574D9AD18EB8}"/>
                </a:ext>
              </a:extLst>
            </p:cNvPr>
            <p:cNvSpPr/>
            <p:nvPr/>
          </p:nvSpPr>
          <p:spPr>
            <a:xfrm>
              <a:off x="2433173" y="5896911"/>
              <a:ext cx="171431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Certification Costs</a:t>
              </a:r>
              <a:endParaRPr lang="el-GR" sz="1200" dirty="0"/>
            </a:p>
          </p:txBody>
        </p:sp>
        <p:sp>
          <p:nvSpPr>
            <p:cNvPr id="33" name="Rectangle 96">
              <a:extLst>
                <a:ext uri="{FF2B5EF4-FFF2-40B4-BE49-F238E27FC236}">
                  <a16:creationId xmlns:a16="http://schemas.microsoft.com/office/drawing/2014/main" id="{B592488A-5C35-41AE-A5A6-600FC437C07C}"/>
                </a:ext>
              </a:extLst>
            </p:cNvPr>
            <p:cNvSpPr/>
            <p:nvPr/>
          </p:nvSpPr>
          <p:spPr>
            <a:xfrm>
              <a:off x="2575724" y="5298316"/>
              <a:ext cx="13821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F81BD"/>
                  </a:solidFill>
                  <a:latin typeface="Times New Roman" panose="02020603050405020304" pitchFamily="18" charset="0"/>
                </a:rPr>
                <a:t>IPs &amp; Standards</a:t>
              </a:r>
              <a:endParaRPr lang="el-GR" sz="1200" dirty="0"/>
            </a:p>
          </p:txBody>
        </p:sp>
        <p:cxnSp>
          <p:nvCxnSpPr>
            <p:cNvPr id="34" name="Straight Arrow Connector 97">
              <a:extLst>
                <a:ext uri="{FF2B5EF4-FFF2-40B4-BE49-F238E27FC236}">
                  <a16:creationId xmlns:a16="http://schemas.microsoft.com/office/drawing/2014/main" id="{A4B0329C-CB50-41BE-B890-8369E784C131}"/>
                </a:ext>
              </a:extLst>
            </p:cNvPr>
            <p:cNvCxnSpPr/>
            <p:nvPr/>
          </p:nvCxnSpPr>
          <p:spPr>
            <a:xfrm>
              <a:off x="2771192" y="5643246"/>
              <a:ext cx="9912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98">
              <a:extLst>
                <a:ext uri="{FF2B5EF4-FFF2-40B4-BE49-F238E27FC236}">
                  <a16:creationId xmlns:a16="http://schemas.microsoft.com/office/drawing/2014/main" id="{C47C1101-E144-4E6C-9F00-86A213C5D02A}"/>
                </a:ext>
              </a:extLst>
            </p:cNvPr>
            <p:cNvCxnSpPr/>
            <p:nvPr/>
          </p:nvCxnSpPr>
          <p:spPr>
            <a:xfrm>
              <a:off x="5134947" y="5635251"/>
              <a:ext cx="9912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99">
              <a:extLst>
                <a:ext uri="{FF2B5EF4-FFF2-40B4-BE49-F238E27FC236}">
                  <a16:creationId xmlns:a16="http://schemas.microsoft.com/office/drawing/2014/main" id="{0DE8049B-8B36-446E-A922-38E1BCDF920C}"/>
                </a:ext>
              </a:extLst>
            </p:cNvPr>
            <p:cNvCxnSpPr/>
            <p:nvPr/>
          </p:nvCxnSpPr>
          <p:spPr>
            <a:xfrm flipH="1">
              <a:off x="5134947" y="5833230"/>
              <a:ext cx="9912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100">
              <a:extLst>
                <a:ext uri="{FF2B5EF4-FFF2-40B4-BE49-F238E27FC236}">
                  <a16:creationId xmlns:a16="http://schemas.microsoft.com/office/drawing/2014/main" id="{86E2926C-2E05-428A-8737-AA05F6B2547D}"/>
                </a:ext>
              </a:extLst>
            </p:cNvPr>
            <p:cNvCxnSpPr/>
            <p:nvPr/>
          </p:nvCxnSpPr>
          <p:spPr>
            <a:xfrm flipH="1">
              <a:off x="2771191" y="5828607"/>
              <a:ext cx="9912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Rectangle 101">
              <a:extLst>
                <a:ext uri="{FF2B5EF4-FFF2-40B4-BE49-F238E27FC236}">
                  <a16:creationId xmlns:a16="http://schemas.microsoft.com/office/drawing/2014/main" id="{65ABD137-6C31-405C-8A6B-1F48B6849C6E}"/>
                </a:ext>
              </a:extLst>
            </p:cNvPr>
            <p:cNvSpPr/>
            <p:nvPr/>
          </p:nvSpPr>
          <p:spPr>
            <a:xfrm>
              <a:off x="2472864" y="6099738"/>
              <a:ext cx="155847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&amp; Licensing Fees</a:t>
              </a:r>
              <a:endParaRPr lang="el-GR" sz="1200" dirty="0"/>
            </a:p>
          </p:txBody>
        </p:sp>
        <p:sp>
          <p:nvSpPr>
            <p:cNvPr id="39" name="Rectangle 102">
              <a:extLst>
                <a:ext uri="{FF2B5EF4-FFF2-40B4-BE49-F238E27FC236}">
                  <a16:creationId xmlns:a16="http://schemas.microsoft.com/office/drawing/2014/main" id="{E6B6E8BE-6BED-48A1-BF2E-8F0D15EA4F6A}"/>
                </a:ext>
              </a:extLst>
            </p:cNvPr>
            <p:cNvSpPr/>
            <p:nvPr/>
          </p:nvSpPr>
          <p:spPr>
            <a:xfrm>
              <a:off x="4903155" y="5324576"/>
              <a:ext cx="13821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F81BD"/>
                  </a:solidFill>
                  <a:latin typeface="Times New Roman" panose="02020603050405020304" pitchFamily="18" charset="0"/>
                </a:rPr>
                <a:t>Products</a:t>
              </a:r>
              <a:endParaRPr lang="el-GR" sz="1200" dirty="0"/>
            </a:p>
          </p:txBody>
        </p:sp>
        <p:sp>
          <p:nvSpPr>
            <p:cNvPr id="40" name="Rectangle 103">
              <a:extLst>
                <a:ext uri="{FF2B5EF4-FFF2-40B4-BE49-F238E27FC236}">
                  <a16:creationId xmlns:a16="http://schemas.microsoft.com/office/drawing/2014/main" id="{D3709AEE-1ACB-4394-A5CE-E509844E0A49}"/>
                </a:ext>
              </a:extLst>
            </p:cNvPr>
            <p:cNvSpPr/>
            <p:nvPr/>
          </p:nvSpPr>
          <p:spPr>
            <a:xfrm>
              <a:off x="5098320" y="5896910"/>
              <a:ext cx="106445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Revenues</a:t>
              </a:r>
              <a:endParaRPr lang="el-GR" sz="1200" dirty="0"/>
            </a:p>
          </p:txBody>
        </p:sp>
      </p:grpSp>
      <p:grpSp>
        <p:nvGrpSpPr>
          <p:cNvPr id="2" name="Ομάδα 1"/>
          <p:cNvGrpSpPr/>
          <p:nvPr/>
        </p:nvGrpSpPr>
        <p:grpSpPr>
          <a:xfrm>
            <a:off x="740360" y="922168"/>
            <a:ext cx="3401171" cy="1684608"/>
            <a:chOff x="740360" y="922168"/>
            <a:chExt cx="3401171" cy="1684608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8F7A8847-FF12-4875-897D-79CAE0F04631}"/>
                </a:ext>
              </a:extLst>
            </p:cNvPr>
            <p:cNvSpPr/>
            <p:nvPr/>
          </p:nvSpPr>
          <p:spPr>
            <a:xfrm>
              <a:off x="740360" y="922168"/>
              <a:ext cx="34011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4F81BD"/>
                  </a:solidFill>
                  <a:latin typeface="Times New Roman" panose="02020603050405020304" pitchFamily="18" charset="0"/>
                </a:rPr>
                <a:t>IP &amp; Technology Transfer </a:t>
              </a:r>
              <a:r>
                <a:rPr lang="en-US" sz="1400" b="1" i="1" dirty="0">
                  <a:solidFill>
                    <a:srgbClr val="4F81BD"/>
                  </a:solidFill>
                  <a:latin typeface="Times New Roman" panose="02020603050405020304" pitchFamily="18" charset="0"/>
                </a:rPr>
                <a:t>Input Set</a:t>
              </a:r>
              <a:endParaRPr lang="el-GR" sz="14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307" y="1274763"/>
              <a:ext cx="2425428" cy="133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Ομάδα 3"/>
          <p:cNvGrpSpPr/>
          <p:nvPr/>
        </p:nvGrpSpPr>
        <p:grpSpPr>
          <a:xfrm>
            <a:off x="466234" y="3048647"/>
            <a:ext cx="3237247" cy="2866816"/>
            <a:chOff x="466234" y="3048647"/>
            <a:chExt cx="3237247" cy="2866816"/>
          </a:xfrm>
        </p:grpSpPr>
        <p:grpSp>
          <p:nvGrpSpPr>
            <p:cNvPr id="44" name="Group 50">
              <a:extLst>
                <a:ext uri="{FF2B5EF4-FFF2-40B4-BE49-F238E27FC236}">
                  <a16:creationId xmlns:a16="http://schemas.microsoft.com/office/drawing/2014/main" id="{1862DCA7-DED0-4229-9226-A044A7E6B6A0}"/>
                </a:ext>
              </a:extLst>
            </p:cNvPr>
            <p:cNvGrpSpPr/>
            <p:nvPr/>
          </p:nvGrpSpPr>
          <p:grpSpPr>
            <a:xfrm>
              <a:off x="466234" y="3048647"/>
              <a:ext cx="2812682" cy="2604122"/>
              <a:chOff x="87100" y="3980593"/>
              <a:chExt cx="2812682" cy="2604122"/>
            </a:xfrm>
          </p:grpSpPr>
          <p:pic>
            <p:nvPicPr>
              <p:cNvPr id="46" name="Picture 36">
                <a:extLst>
                  <a:ext uri="{FF2B5EF4-FFF2-40B4-BE49-F238E27FC236}">
                    <a16:creationId xmlns:a16="http://schemas.microsoft.com/office/drawing/2014/main" id="{55CC1652-98C0-448B-8D58-8875D0C00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8250" y="5702589"/>
                <a:ext cx="1210132" cy="463383"/>
              </a:xfrm>
              <a:prstGeom prst="rect">
                <a:avLst/>
              </a:prstGeom>
            </p:spPr>
          </p:pic>
          <p:pic>
            <p:nvPicPr>
              <p:cNvPr id="47" name="Picture 37">
                <a:extLst>
                  <a:ext uri="{FF2B5EF4-FFF2-40B4-BE49-F238E27FC236}">
                    <a16:creationId xmlns:a16="http://schemas.microsoft.com/office/drawing/2014/main" id="{68F84F85-1F09-4DF3-966A-92CB0F4C95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1552" y="6398740"/>
                <a:ext cx="1468230" cy="185975"/>
              </a:xfrm>
              <a:prstGeom prst="rect">
                <a:avLst/>
              </a:prstGeom>
            </p:spPr>
          </p:pic>
          <p:pic>
            <p:nvPicPr>
              <p:cNvPr id="48" name="Picture 7">
                <a:extLst>
                  <a:ext uri="{FF2B5EF4-FFF2-40B4-BE49-F238E27FC236}">
                    <a16:creationId xmlns:a16="http://schemas.microsoft.com/office/drawing/2014/main" id="{E8E54689-B948-4B3B-ABF5-F2737BFDB0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68" t="33745" r="12075" b="27963"/>
              <a:stretch/>
            </p:blipFill>
            <p:spPr bwMode="auto">
              <a:xfrm>
                <a:off x="1801874" y="5110410"/>
                <a:ext cx="835680" cy="4147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4">
                <a:extLst>
                  <a:ext uri="{FF2B5EF4-FFF2-40B4-BE49-F238E27FC236}">
                    <a16:creationId xmlns:a16="http://schemas.microsoft.com/office/drawing/2014/main" id="{F5371802-3D0A-41BD-BF5B-5C6324D2EF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61" b="35498"/>
              <a:stretch/>
            </p:blipFill>
            <p:spPr bwMode="auto">
              <a:xfrm>
                <a:off x="1766102" y="4708592"/>
                <a:ext cx="907223" cy="287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4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F9F87F11-13F4-4BC2-885B-2F526A19F7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3842" y="3980593"/>
                <a:ext cx="592764" cy="624438"/>
              </a:xfrm>
              <a:prstGeom prst="rect">
                <a:avLst/>
              </a:prstGeom>
            </p:spPr>
          </p:pic>
          <p:pic>
            <p:nvPicPr>
              <p:cNvPr id="51" name="Picture 4" descr="JEDEC Announces UFS 3.0 Flash Storage Standards, Allowing 8K Video ...">
                <a:extLst>
                  <a:ext uri="{FF2B5EF4-FFF2-40B4-BE49-F238E27FC236}">
                    <a16:creationId xmlns:a16="http://schemas.microsoft.com/office/drawing/2014/main" id="{F9FDCFAD-6A8A-4AD1-8C36-2E241A2C0F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53" y="4390979"/>
                <a:ext cx="1318707" cy="3176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6" descr="IEEE 802.11">
                <a:extLst>
                  <a:ext uri="{FF2B5EF4-FFF2-40B4-BE49-F238E27FC236}">
                    <a16:creationId xmlns:a16="http://schemas.microsoft.com/office/drawing/2014/main" id="{B863FE41-A119-4DCE-9CEC-C842993238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840" y="3985927"/>
                <a:ext cx="941007" cy="3468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Αποτέλεσμα εικόνας για iso logo">
                <a:extLst>
                  <a:ext uri="{FF2B5EF4-FFF2-40B4-BE49-F238E27FC236}">
                    <a16:creationId xmlns:a16="http://schemas.microsoft.com/office/drawing/2014/main" id="{1313BEC7-D492-40C5-A666-4725B3F8A8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0972" y="5117577"/>
                <a:ext cx="414742" cy="414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Εκδήλωση του ΕΛΟΤ για την Παγκόσμια Ημέρα Προτύπων: «Πρότυπα για ...">
                <a:extLst>
                  <a:ext uri="{FF2B5EF4-FFF2-40B4-BE49-F238E27FC236}">
                    <a16:creationId xmlns:a16="http://schemas.microsoft.com/office/drawing/2014/main" id="{E0D4ED28-01E5-4541-A291-3F141D8E79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643" b="44742"/>
              <a:stretch/>
            </p:blipFill>
            <p:spPr bwMode="auto">
              <a:xfrm>
                <a:off x="87100" y="5245239"/>
                <a:ext cx="711638" cy="1890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Right Brace 52">
              <a:extLst>
                <a:ext uri="{FF2B5EF4-FFF2-40B4-BE49-F238E27FC236}">
                  <a16:creationId xmlns:a16="http://schemas.microsoft.com/office/drawing/2014/main" id="{576B1F12-BD09-4A24-B551-24479B8802C3}"/>
                </a:ext>
              </a:extLst>
            </p:cNvPr>
            <p:cNvSpPr/>
            <p:nvPr/>
          </p:nvSpPr>
          <p:spPr>
            <a:xfrm>
              <a:off x="3322413" y="3048647"/>
              <a:ext cx="381068" cy="2866816"/>
            </a:xfrm>
            <a:prstGeom prst="rightBrace">
              <a:avLst>
                <a:gd name="adj1" fmla="val 8333"/>
                <a:gd name="adj2" fmla="val 43633"/>
              </a:avLst>
            </a:prstGeom>
            <a:ln>
              <a:solidFill>
                <a:srgbClr val="00DA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pic>
          <p:nvPicPr>
            <p:cNvPr id="55" name="Picture 4" descr="cen-cenelec-logo">
              <a:extLst>
                <a:ext uri="{FF2B5EF4-FFF2-40B4-BE49-F238E27FC236}">
                  <a16:creationId xmlns:a16="http://schemas.microsoft.com/office/drawing/2014/main" id="{E1A62132-47FC-46C7-A7BD-904279942F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60" y="3825083"/>
              <a:ext cx="1178425" cy="347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Home">
              <a:extLst>
                <a:ext uri="{FF2B5EF4-FFF2-40B4-BE49-F238E27FC236}">
                  <a16:creationId xmlns:a16="http://schemas.microsoft.com/office/drawing/2014/main" id="{9DC7FFA1-92B4-4002-A715-9B5EF34FBC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67" y="5216601"/>
              <a:ext cx="1146750" cy="215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6">
              <a:extLst>
                <a:ext uri="{FF2B5EF4-FFF2-40B4-BE49-F238E27FC236}">
                  <a16:creationId xmlns:a16="http://schemas.microsoft.com/office/drawing/2014/main" id="{D9172BA6-B282-49B6-9AC8-DB0554345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6234" y="4636363"/>
              <a:ext cx="1220145" cy="431655"/>
            </a:xfrm>
            <a:prstGeom prst="rect">
              <a:avLst/>
            </a:prstGeom>
          </p:spPr>
        </p:pic>
        <p:pic>
          <p:nvPicPr>
            <p:cNvPr id="58" name="Picture 35">
              <a:extLst>
                <a:ext uri="{FF2B5EF4-FFF2-40B4-BE49-F238E27FC236}">
                  <a16:creationId xmlns:a16="http://schemas.microsoft.com/office/drawing/2014/main" id="{8E8F15CE-630A-4813-913A-CFFCD84B4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10240" y="5607931"/>
              <a:ext cx="932130" cy="307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714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Investment (or Costs) Trade-off in Tangible &amp; Intangible Assets</a:t>
            </a:r>
            <a:endParaRPr lang="el-GR" sz="2000" dirty="0"/>
          </a:p>
        </p:txBody>
      </p:sp>
      <p:grpSp>
        <p:nvGrpSpPr>
          <p:cNvPr id="4" name="Group 34">
            <a:extLst>
              <a:ext uri="{FF2B5EF4-FFF2-40B4-BE49-F238E27FC236}">
                <a16:creationId xmlns:a16="http://schemas.microsoft.com/office/drawing/2014/main" id="{ADA267C0-D1B8-48BC-BB8B-C415C66AE665}"/>
              </a:ext>
            </a:extLst>
          </p:cNvPr>
          <p:cNvGrpSpPr/>
          <p:nvPr/>
        </p:nvGrpSpPr>
        <p:grpSpPr>
          <a:xfrm>
            <a:off x="6066097" y="962096"/>
            <a:ext cx="4173610" cy="4475303"/>
            <a:chOff x="4970390" y="1260654"/>
            <a:chExt cx="4173610" cy="4475303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09795184-CCF6-4B05-B81E-F382B6FE1116}"/>
                </a:ext>
              </a:extLst>
            </p:cNvPr>
            <p:cNvSpPr/>
            <p:nvPr/>
          </p:nvSpPr>
          <p:spPr>
            <a:xfrm>
              <a:off x="5764696" y="1260654"/>
              <a:ext cx="168594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u="sng" dirty="0">
                  <a:solidFill>
                    <a:srgbClr val="4F81BD"/>
                  </a:solidFill>
                  <a:latin typeface="Times New Roman" panose="02020603050405020304" pitchFamily="18" charset="0"/>
                </a:rPr>
                <a:t>Tangible</a:t>
              </a:r>
              <a:endParaRPr lang="el-GR" sz="1600" u="sng" dirty="0"/>
            </a:p>
          </p:txBody>
        </p:sp>
        <p:sp>
          <p:nvSpPr>
            <p:cNvPr id="6" name="Στρογγυλεμένο ορθογώνιο 8">
              <a:extLst>
                <a:ext uri="{FF2B5EF4-FFF2-40B4-BE49-F238E27FC236}">
                  <a16:creationId xmlns:a16="http://schemas.microsoft.com/office/drawing/2014/main" id="{EBCEAC17-1DDC-4903-9007-05961AE5AF13}"/>
                </a:ext>
              </a:extLst>
            </p:cNvPr>
            <p:cNvSpPr/>
            <p:nvPr/>
          </p:nvSpPr>
          <p:spPr>
            <a:xfrm>
              <a:off x="5569437" y="1808511"/>
              <a:ext cx="2076463" cy="548609"/>
            </a:xfrm>
            <a:prstGeom prst="roundRect">
              <a:avLst/>
            </a:prstGeom>
            <a:solidFill>
              <a:srgbClr val="00CC00"/>
            </a:solidFill>
            <a:ln w="381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Equipment for Pilot Manufacturing Capacity</a:t>
              </a:r>
            </a:p>
          </p:txBody>
        </p:sp>
        <p:sp>
          <p:nvSpPr>
            <p:cNvPr id="7" name="Στρογγυλεμένο ορθογώνιο 8">
              <a:extLst>
                <a:ext uri="{FF2B5EF4-FFF2-40B4-BE49-F238E27FC236}">
                  <a16:creationId xmlns:a16="http://schemas.microsoft.com/office/drawing/2014/main" id="{2D07C337-2A9D-405E-AFD6-F139D3C401EC}"/>
                </a:ext>
              </a:extLst>
            </p:cNvPr>
            <p:cNvSpPr/>
            <p:nvPr/>
          </p:nvSpPr>
          <p:spPr>
            <a:xfrm>
              <a:off x="5569436" y="2471453"/>
              <a:ext cx="2076463" cy="545578"/>
            </a:xfrm>
            <a:prstGeom prst="roundRect">
              <a:avLst/>
            </a:prstGeom>
            <a:solidFill>
              <a:srgbClr val="9933FF"/>
            </a:solidFill>
            <a:ln w="381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Equipment for Increased Manufacturing Capacity</a:t>
              </a:r>
            </a:p>
          </p:txBody>
        </p:sp>
        <p:sp>
          <p:nvSpPr>
            <p:cNvPr id="8" name="Στρογγυλεμένο ορθογώνιο 8">
              <a:extLst>
                <a:ext uri="{FF2B5EF4-FFF2-40B4-BE49-F238E27FC236}">
                  <a16:creationId xmlns:a16="http://schemas.microsoft.com/office/drawing/2014/main" id="{A712CEFA-2A6A-4561-AE8B-E58E42693A88}"/>
                </a:ext>
              </a:extLst>
            </p:cNvPr>
            <p:cNvSpPr/>
            <p:nvPr/>
          </p:nvSpPr>
          <p:spPr>
            <a:xfrm>
              <a:off x="5569435" y="3131364"/>
              <a:ext cx="2076463" cy="430888"/>
            </a:xfrm>
            <a:prstGeom prst="roundRect">
              <a:avLst/>
            </a:prstGeom>
            <a:solidFill>
              <a:srgbClr val="9933FF"/>
            </a:solidFill>
            <a:ln w="381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 err="1">
                  <a:solidFill>
                    <a:schemeClr val="bg1"/>
                  </a:solidFill>
                </a:rPr>
                <a:t>GaN</a:t>
              </a:r>
              <a:r>
                <a:rPr lang="en-US" sz="1200" b="1" dirty="0">
                  <a:solidFill>
                    <a:schemeClr val="bg1"/>
                  </a:solidFill>
                </a:rPr>
                <a:t> RF Power Engineers</a:t>
              </a:r>
            </a:p>
          </p:txBody>
        </p:sp>
        <p:sp>
          <p:nvSpPr>
            <p:cNvPr id="9" name="Rectangle 19">
              <a:extLst>
                <a:ext uri="{FF2B5EF4-FFF2-40B4-BE49-F238E27FC236}">
                  <a16:creationId xmlns:a16="http://schemas.microsoft.com/office/drawing/2014/main" id="{4D3B9CE5-3FCB-4B33-B757-741EDFFBD283}"/>
                </a:ext>
              </a:extLst>
            </p:cNvPr>
            <p:cNvSpPr/>
            <p:nvPr/>
          </p:nvSpPr>
          <p:spPr>
            <a:xfrm>
              <a:off x="7270899" y="3914694"/>
              <a:ext cx="141636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rgbClr val="9933FF"/>
                  </a:solidFill>
                  <a:latin typeface="Times New Roman" panose="02020603050405020304" pitchFamily="18" charset="0"/>
                </a:rPr>
                <a:t>in order to redesign the HPA &amp; LNA </a:t>
              </a:r>
              <a:endParaRPr lang="el-GR" sz="1100" dirty="0">
                <a:solidFill>
                  <a:srgbClr val="9933FF"/>
                </a:solidFill>
              </a:endParaRPr>
            </a:p>
          </p:txBody>
        </p:sp>
        <p:cxnSp>
          <p:nvCxnSpPr>
            <p:cNvPr id="10" name="Straight Arrow Connector 23">
              <a:extLst>
                <a:ext uri="{FF2B5EF4-FFF2-40B4-BE49-F238E27FC236}">
                  <a16:creationId xmlns:a16="http://schemas.microsoft.com/office/drawing/2014/main" id="{4EF4F3AD-241F-4635-88FA-8381454CB9CE}"/>
                </a:ext>
              </a:extLst>
            </p:cNvPr>
            <p:cNvCxnSpPr>
              <a:cxnSpLocks/>
            </p:cNvCxnSpPr>
            <p:nvPr/>
          </p:nvCxnSpPr>
          <p:spPr>
            <a:xfrm>
              <a:off x="7411833" y="3634696"/>
              <a:ext cx="157434" cy="260106"/>
            </a:xfrm>
            <a:prstGeom prst="straightConnector1">
              <a:avLst/>
            </a:prstGeom>
            <a:ln>
              <a:solidFill>
                <a:srgbClr val="9933FF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4460CE49-6E2E-4BD4-8259-483E147004D2}"/>
                </a:ext>
              </a:extLst>
            </p:cNvPr>
            <p:cNvSpPr/>
            <p:nvPr/>
          </p:nvSpPr>
          <p:spPr>
            <a:xfrm>
              <a:off x="4970390" y="4460738"/>
              <a:ext cx="38024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CA" sz="1600" b="1" dirty="0" err="1">
                  <a:solidFill>
                    <a:srgbClr val="FF6600"/>
                  </a:solidFill>
                  <a:latin typeface="Times New Roman" panose="02020603050405020304" pitchFamily="18" charset="0"/>
                </a:rPr>
                <a:t>Does</a:t>
              </a:r>
              <a:r>
                <a:rPr lang="fr-CA" sz="16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 </a:t>
              </a:r>
              <a:r>
                <a:rPr lang="fr-CA" sz="1600" b="1" dirty="0" err="1">
                  <a:solidFill>
                    <a:srgbClr val="FF6600"/>
                  </a:solidFill>
                  <a:latin typeface="Times New Roman" panose="02020603050405020304" pitchFamily="18" charset="0"/>
                </a:rPr>
                <a:t>it</a:t>
              </a:r>
              <a:r>
                <a:rPr lang="fr-CA" sz="16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 </a:t>
              </a:r>
              <a:r>
                <a:rPr lang="fr-CA" sz="1600" b="1" dirty="0" err="1">
                  <a:solidFill>
                    <a:srgbClr val="FF6600"/>
                  </a:solidFill>
                  <a:latin typeface="Times New Roman" panose="02020603050405020304" pitchFamily="18" charset="0"/>
                </a:rPr>
                <a:t>worth</a:t>
              </a:r>
              <a:r>
                <a:rPr lang="fr-CA" sz="16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 </a:t>
              </a:r>
              <a:r>
                <a:rPr lang="fr-CA" sz="1600" b="1" dirty="0" err="1">
                  <a:solidFill>
                    <a:srgbClr val="FF6600"/>
                  </a:solidFill>
                  <a:latin typeface="Times New Roman" panose="02020603050405020304" pitchFamily="18" charset="0"/>
                </a:rPr>
                <a:t>spending</a:t>
              </a:r>
              <a:r>
                <a:rPr lang="fr-CA" sz="16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 in Tangible Assets, </a:t>
              </a:r>
              <a:r>
                <a:rPr lang="fr-CA" sz="1600" b="1" dirty="0" err="1">
                  <a:solidFill>
                    <a:srgbClr val="FF6600"/>
                  </a:solidFill>
                  <a:latin typeface="Times New Roman" panose="02020603050405020304" pitchFamily="18" charset="0"/>
                </a:rPr>
                <a:t>while</a:t>
              </a:r>
              <a:r>
                <a:rPr lang="fr-CA" sz="16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 Intangible </a:t>
              </a:r>
              <a:r>
                <a:rPr lang="fr-CA" sz="1600" b="1" dirty="0" err="1">
                  <a:solidFill>
                    <a:srgbClr val="FF6600"/>
                  </a:solidFill>
                  <a:latin typeface="Times New Roman" panose="02020603050405020304" pitchFamily="18" charset="0"/>
                </a:rPr>
                <a:t>ones</a:t>
              </a:r>
              <a:r>
                <a:rPr lang="fr-CA" sz="16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 are </a:t>
              </a:r>
              <a:r>
                <a:rPr lang="fr-CA" sz="1600" b="1" dirty="0" err="1">
                  <a:solidFill>
                    <a:srgbClr val="FF6600"/>
                  </a:solidFill>
                  <a:latin typeface="Times New Roman" panose="02020603050405020304" pitchFamily="18" charset="0"/>
                </a:rPr>
                <a:t>weak</a:t>
              </a:r>
              <a:r>
                <a:rPr lang="fr-CA" sz="16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2" name="Rectangle 27">
              <a:extLst>
                <a:ext uri="{FF2B5EF4-FFF2-40B4-BE49-F238E27FC236}">
                  <a16:creationId xmlns:a16="http://schemas.microsoft.com/office/drawing/2014/main" id="{F5AC8A14-FAD5-4D48-9D54-D017A555A290}"/>
                </a:ext>
              </a:extLst>
            </p:cNvPr>
            <p:cNvSpPr/>
            <p:nvPr/>
          </p:nvSpPr>
          <p:spPr>
            <a:xfrm>
              <a:off x="4970390" y="5397403"/>
              <a:ext cx="35187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when Patent Search Reports give X, Y</a:t>
              </a:r>
              <a:endParaRPr lang="el-GR" sz="1100" dirty="0"/>
            </a:p>
          </p:txBody>
        </p:sp>
        <p:cxnSp>
          <p:nvCxnSpPr>
            <p:cNvPr id="13" name="Straight Arrow Connector 29">
              <a:extLst>
                <a:ext uri="{FF2B5EF4-FFF2-40B4-BE49-F238E27FC236}">
                  <a16:creationId xmlns:a16="http://schemas.microsoft.com/office/drawing/2014/main" id="{E7BD9697-79BB-430F-B6D1-6AEA395F5B61}"/>
                </a:ext>
              </a:extLst>
            </p:cNvPr>
            <p:cNvCxnSpPr/>
            <p:nvPr/>
          </p:nvCxnSpPr>
          <p:spPr>
            <a:xfrm>
              <a:off x="6618176" y="5109588"/>
              <a:ext cx="0" cy="264380"/>
            </a:xfrm>
            <a:prstGeom prst="straightConnector1">
              <a:avLst/>
            </a:prstGeom>
            <a:ln>
              <a:solidFill>
                <a:srgbClr val="FF66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30">
              <a:extLst>
                <a:ext uri="{FF2B5EF4-FFF2-40B4-BE49-F238E27FC236}">
                  <a16:creationId xmlns:a16="http://schemas.microsoft.com/office/drawing/2014/main" id="{CDEEAFF2-06BA-4F7B-893C-54F92B8E1120}"/>
                </a:ext>
              </a:extLst>
            </p:cNvPr>
            <p:cNvCxnSpPr>
              <a:cxnSpLocks/>
            </p:cNvCxnSpPr>
            <p:nvPr/>
          </p:nvCxnSpPr>
          <p:spPr>
            <a:xfrm>
              <a:off x="7776834" y="2968928"/>
              <a:ext cx="182255" cy="48103"/>
            </a:xfrm>
            <a:prstGeom prst="straightConnector1">
              <a:avLst/>
            </a:prstGeom>
            <a:ln>
              <a:solidFill>
                <a:srgbClr val="9933FF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Rectangle 32">
              <a:extLst>
                <a:ext uri="{FF2B5EF4-FFF2-40B4-BE49-F238E27FC236}">
                  <a16:creationId xmlns:a16="http://schemas.microsoft.com/office/drawing/2014/main" id="{59CA98AE-AEC5-4591-AD4D-D91A5B61603A}"/>
                </a:ext>
              </a:extLst>
            </p:cNvPr>
            <p:cNvSpPr/>
            <p:nvPr/>
          </p:nvSpPr>
          <p:spPr>
            <a:xfrm>
              <a:off x="7959090" y="2899666"/>
              <a:ext cx="118491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rgbClr val="9933FF"/>
                  </a:solidFill>
                  <a:latin typeface="Times New Roman" panose="02020603050405020304" pitchFamily="18" charset="0"/>
                </a:rPr>
                <a:t>in order to become “Pure-Play” Foundry</a:t>
              </a:r>
              <a:endParaRPr lang="el-GR" sz="1100" dirty="0">
                <a:solidFill>
                  <a:srgbClr val="9933FF"/>
                </a:solidFill>
              </a:endParaRPr>
            </a:p>
          </p:txBody>
        </p:sp>
      </p:grpSp>
      <p:sp>
        <p:nvSpPr>
          <p:cNvPr id="19" name="Rectangle 4">
            <a:extLst>
              <a:ext uri="{FF2B5EF4-FFF2-40B4-BE49-F238E27FC236}">
                <a16:creationId xmlns:a16="http://schemas.microsoft.com/office/drawing/2014/main" id="{5F4AD340-02C4-4A07-B53D-0FC2D87DB439}"/>
              </a:ext>
            </a:extLst>
          </p:cNvPr>
          <p:cNvSpPr/>
          <p:nvPr/>
        </p:nvSpPr>
        <p:spPr>
          <a:xfrm>
            <a:off x="2942333" y="962096"/>
            <a:ext cx="15326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>
                <a:solidFill>
                  <a:srgbClr val="4F81BD"/>
                </a:solidFill>
                <a:latin typeface="Times New Roman" panose="02020603050405020304" pitchFamily="18" charset="0"/>
              </a:rPr>
              <a:t>Intangible</a:t>
            </a:r>
            <a:endParaRPr lang="el-GR" sz="1600" u="sng" dirty="0"/>
          </a:p>
        </p:txBody>
      </p:sp>
      <p:sp>
        <p:nvSpPr>
          <p:cNvPr id="22" name="Στρογγυλεμένο ορθογώνιο 8">
            <a:extLst>
              <a:ext uri="{FF2B5EF4-FFF2-40B4-BE49-F238E27FC236}">
                <a16:creationId xmlns:a16="http://schemas.microsoft.com/office/drawing/2014/main" id="{D67095BA-72F4-49F0-B906-703515469DF1}"/>
              </a:ext>
            </a:extLst>
          </p:cNvPr>
          <p:cNvSpPr/>
          <p:nvPr/>
        </p:nvSpPr>
        <p:spPr>
          <a:xfrm>
            <a:off x="2670443" y="1509953"/>
            <a:ext cx="2076463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Freedom – to - Operate</a:t>
            </a:r>
          </a:p>
        </p:txBody>
      </p:sp>
      <p:sp>
        <p:nvSpPr>
          <p:cNvPr id="23" name="Στρογγυλεμένο ορθογώνιο 8">
            <a:extLst>
              <a:ext uri="{FF2B5EF4-FFF2-40B4-BE49-F238E27FC236}">
                <a16:creationId xmlns:a16="http://schemas.microsoft.com/office/drawing/2014/main" id="{2EB88A64-BFB8-4580-B794-DBB5BC6DD92E}"/>
              </a:ext>
            </a:extLst>
          </p:cNvPr>
          <p:cNvSpPr/>
          <p:nvPr/>
        </p:nvSpPr>
        <p:spPr>
          <a:xfrm>
            <a:off x="2670443" y="1912793"/>
            <a:ext cx="2076463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Patent Litigation</a:t>
            </a:r>
          </a:p>
        </p:txBody>
      </p:sp>
      <p:sp>
        <p:nvSpPr>
          <p:cNvPr id="24" name="Στρογγυλεμένο ορθογώνιο 23">
            <a:extLst>
              <a:ext uri="{FF2B5EF4-FFF2-40B4-BE49-F238E27FC236}">
                <a16:creationId xmlns:a16="http://schemas.microsoft.com/office/drawing/2014/main" id="{695C15CA-F0F4-4232-9C99-760F97A6B7AE}"/>
              </a:ext>
            </a:extLst>
          </p:cNvPr>
          <p:cNvSpPr/>
          <p:nvPr/>
        </p:nvSpPr>
        <p:spPr>
          <a:xfrm>
            <a:off x="2670442" y="2315633"/>
            <a:ext cx="2076463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Licensor Search</a:t>
            </a:r>
          </a:p>
        </p:txBody>
      </p:sp>
      <p:sp>
        <p:nvSpPr>
          <p:cNvPr id="25" name="Στρογγυλεμένο ορθογώνιο 8">
            <a:extLst>
              <a:ext uri="{FF2B5EF4-FFF2-40B4-BE49-F238E27FC236}">
                <a16:creationId xmlns:a16="http://schemas.microsoft.com/office/drawing/2014/main" id="{EFABF763-96EC-497D-B21A-87F467522AA1}"/>
              </a:ext>
            </a:extLst>
          </p:cNvPr>
          <p:cNvSpPr/>
          <p:nvPr/>
        </p:nvSpPr>
        <p:spPr>
          <a:xfrm>
            <a:off x="2670442" y="2718473"/>
            <a:ext cx="2076463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Patent(s) Drafting</a:t>
            </a:r>
          </a:p>
        </p:txBody>
      </p:sp>
      <p:sp>
        <p:nvSpPr>
          <p:cNvPr id="26" name="Στρογγυλεμένο ορθογώνιο 8">
            <a:extLst>
              <a:ext uri="{FF2B5EF4-FFF2-40B4-BE49-F238E27FC236}">
                <a16:creationId xmlns:a16="http://schemas.microsoft.com/office/drawing/2014/main" id="{EEB76BF4-7786-409C-8771-21F1F4D4B5E5}"/>
              </a:ext>
            </a:extLst>
          </p:cNvPr>
          <p:cNvSpPr/>
          <p:nvPr/>
        </p:nvSpPr>
        <p:spPr>
          <a:xfrm>
            <a:off x="2670440" y="3140104"/>
            <a:ext cx="2076463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Patent(s) Filing</a:t>
            </a:r>
          </a:p>
        </p:txBody>
      </p:sp>
      <p:sp>
        <p:nvSpPr>
          <p:cNvPr id="27" name="Στρογγυλεμένο ορθογώνιο 8">
            <a:extLst>
              <a:ext uri="{FF2B5EF4-FFF2-40B4-BE49-F238E27FC236}">
                <a16:creationId xmlns:a16="http://schemas.microsoft.com/office/drawing/2014/main" id="{8F82A8BB-FFD0-4696-88CC-098A587CB642}"/>
              </a:ext>
            </a:extLst>
          </p:cNvPr>
          <p:cNvSpPr/>
          <p:nvPr/>
        </p:nvSpPr>
        <p:spPr>
          <a:xfrm>
            <a:off x="2670439" y="3561735"/>
            <a:ext cx="2076463" cy="285475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Standard(s) Certification</a:t>
            </a:r>
          </a:p>
        </p:txBody>
      </p:sp>
      <p:sp>
        <p:nvSpPr>
          <p:cNvPr id="28" name="Στρογγυλεμένο ορθογώνιο 8">
            <a:extLst>
              <a:ext uri="{FF2B5EF4-FFF2-40B4-BE49-F238E27FC236}">
                <a16:creationId xmlns:a16="http://schemas.microsoft.com/office/drawing/2014/main" id="{33E94E26-D1FF-43EB-80F0-9636E8B6569A}"/>
              </a:ext>
            </a:extLst>
          </p:cNvPr>
          <p:cNvSpPr/>
          <p:nvPr/>
        </p:nvSpPr>
        <p:spPr>
          <a:xfrm>
            <a:off x="2670438" y="3964575"/>
            <a:ext cx="2076463" cy="285475"/>
          </a:xfrm>
          <a:prstGeom prst="roundRect">
            <a:avLst/>
          </a:prstGeom>
          <a:solidFill>
            <a:srgbClr val="9933FF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Tech Transfers to Pilot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AAD66164-399E-4AD0-A66C-3B0E17A48BD2}"/>
              </a:ext>
            </a:extLst>
          </p:cNvPr>
          <p:cNvSpPr/>
          <p:nvPr/>
        </p:nvSpPr>
        <p:spPr>
          <a:xfrm>
            <a:off x="2467495" y="4936198"/>
            <a:ext cx="2482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€</a:t>
            </a:r>
            <a:r>
              <a:rPr lang="en-US" sz="16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- Where can we find it ?</a:t>
            </a:r>
            <a:endParaRPr lang="el-GR" sz="1600" dirty="0"/>
          </a:p>
        </p:txBody>
      </p:sp>
      <p:sp>
        <p:nvSpPr>
          <p:cNvPr id="18" name="Στρογγυλεμένο ορθογώνιο 8">
            <a:extLst>
              <a:ext uri="{FF2B5EF4-FFF2-40B4-BE49-F238E27FC236}">
                <a16:creationId xmlns:a16="http://schemas.microsoft.com/office/drawing/2014/main" id="{A518B856-D61F-4D4B-B122-A6D8F70B6B36}"/>
              </a:ext>
            </a:extLst>
          </p:cNvPr>
          <p:cNvSpPr/>
          <p:nvPr/>
        </p:nvSpPr>
        <p:spPr>
          <a:xfrm>
            <a:off x="2670438" y="4368827"/>
            <a:ext cx="2076443" cy="461666"/>
          </a:xfrm>
          <a:prstGeom prst="roundRect">
            <a:avLst/>
          </a:prstGeom>
          <a:solidFill>
            <a:srgbClr val="9933FF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Extraction Models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</a:t>
            </a:r>
            <a:r>
              <a:rPr lang="en-US" sz="1200" b="1" dirty="0" err="1">
                <a:solidFill>
                  <a:schemeClr val="bg1"/>
                </a:solidFill>
              </a:rPr>
              <a:t>GaN</a:t>
            </a:r>
            <a:r>
              <a:rPr lang="en-US" sz="1200" b="1" dirty="0">
                <a:solidFill>
                  <a:schemeClr val="bg1"/>
                </a:solidFill>
              </a:rPr>
              <a:t> ICs</a:t>
            </a:r>
          </a:p>
        </p:txBody>
      </p:sp>
      <p:grpSp>
        <p:nvGrpSpPr>
          <p:cNvPr id="30" name="Ομάδα 29"/>
          <p:cNvGrpSpPr/>
          <p:nvPr/>
        </p:nvGrpSpPr>
        <p:grpSpPr>
          <a:xfrm>
            <a:off x="1233931" y="1509953"/>
            <a:ext cx="1233564" cy="2321626"/>
            <a:chOff x="138224" y="1808511"/>
            <a:chExt cx="1233564" cy="1915626"/>
          </a:xfrm>
        </p:grpSpPr>
        <p:sp>
          <p:nvSpPr>
            <p:cNvPr id="33" name="Αριστερό άγκιστρο 32"/>
            <p:cNvSpPr/>
            <p:nvPr/>
          </p:nvSpPr>
          <p:spPr>
            <a:xfrm>
              <a:off x="1190847" y="1808511"/>
              <a:ext cx="180941" cy="1915626"/>
            </a:xfrm>
            <a:prstGeom prst="leftBrace">
              <a:avLst/>
            </a:prstGeom>
            <a:ln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id="{2DFB21F0-7354-4E9A-BD34-6EA1FBF9611B}"/>
                </a:ext>
              </a:extLst>
            </p:cNvPr>
            <p:cNvSpPr/>
            <p:nvPr/>
          </p:nvSpPr>
          <p:spPr>
            <a:xfrm>
              <a:off x="138224" y="2290692"/>
              <a:ext cx="10738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Shall Applicants share Expenses ?</a:t>
              </a:r>
            </a:p>
          </p:txBody>
        </p:sp>
      </p:grpSp>
      <p:sp>
        <p:nvSpPr>
          <p:cNvPr id="31" name="Rectangle 187">
            <a:extLst>
              <a:ext uri="{FF2B5EF4-FFF2-40B4-BE49-F238E27FC236}">
                <a16:creationId xmlns:a16="http://schemas.microsoft.com/office/drawing/2014/main" id="{CB43718A-4C0C-4573-944F-2B59B84460EF}"/>
              </a:ext>
            </a:extLst>
          </p:cNvPr>
          <p:cNvSpPr/>
          <p:nvPr/>
        </p:nvSpPr>
        <p:spPr>
          <a:xfrm>
            <a:off x="1233931" y="5634076"/>
            <a:ext cx="590106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FE5E16"/>
                </a:solidFill>
                <a:latin typeface="Times New Roman" panose="02020603050405020304" pitchFamily="18" charset="0"/>
              </a:rPr>
              <a:t>Who is going to be our Patent Attorney ?</a:t>
            </a:r>
          </a:p>
          <a:p>
            <a:endParaRPr lang="en-US" sz="700" dirty="0">
              <a:solidFill>
                <a:srgbClr val="FE5E16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FE5E16"/>
                </a:solidFill>
                <a:latin typeface="Times New Roman" panose="02020603050405020304" pitchFamily="18" charset="0"/>
              </a:rPr>
              <a:t>Who is going to deal with the Technology Transfer Agreements ?</a:t>
            </a:r>
          </a:p>
        </p:txBody>
      </p:sp>
      <p:cxnSp>
        <p:nvCxnSpPr>
          <p:cNvPr id="32" name="Ευθύγραμμο βέλος σύνδεσης 31"/>
          <p:cNvCxnSpPr/>
          <p:nvPr/>
        </p:nvCxnSpPr>
        <p:spPr>
          <a:xfrm>
            <a:off x="1680499" y="3240888"/>
            <a:ext cx="0" cy="2158001"/>
          </a:xfrm>
          <a:prstGeom prst="straightConnector1">
            <a:avLst/>
          </a:prstGeom>
          <a:ln>
            <a:solidFill>
              <a:srgbClr val="FF66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Στρογγυλεμένο ορθογώνιο 8">
            <a:extLst>
              <a:ext uri="{FF2B5EF4-FFF2-40B4-BE49-F238E27FC236}">
                <a16:creationId xmlns:a16="http://schemas.microsoft.com/office/drawing/2014/main" id="{8F82A8BB-FFD0-4696-88CC-098A587CB642}"/>
              </a:ext>
            </a:extLst>
          </p:cNvPr>
          <p:cNvSpPr/>
          <p:nvPr/>
        </p:nvSpPr>
        <p:spPr>
          <a:xfrm>
            <a:off x="111390" y="821638"/>
            <a:ext cx="1190360" cy="226112"/>
          </a:xfrm>
          <a:prstGeom prst="roundRect">
            <a:avLst/>
          </a:prstGeom>
          <a:solidFill>
            <a:srgbClr val="00CC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SMARTEC</a:t>
            </a:r>
          </a:p>
        </p:txBody>
      </p:sp>
      <p:sp>
        <p:nvSpPr>
          <p:cNvPr id="36" name="Στρογγυλεμένο ορθογώνιο 8">
            <a:extLst>
              <a:ext uri="{FF2B5EF4-FFF2-40B4-BE49-F238E27FC236}">
                <a16:creationId xmlns:a16="http://schemas.microsoft.com/office/drawing/2014/main" id="{33E94E26-D1FF-43EB-80F0-9636E8B6569A}"/>
              </a:ext>
            </a:extLst>
          </p:cNvPr>
          <p:cNvSpPr/>
          <p:nvPr/>
        </p:nvSpPr>
        <p:spPr>
          <a:xfrm>
            <a:off x="111389" y="1114212"/>
            <a:ext cx="1190360" cy="226112"/>
          </a:xfrm>
          <a:prstGeom prst="roundRect">
            <a:avLst/>
          </a:prstGeom>
          <a:solidFill>
            <a:srgbClr val="9933FF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Post-SMARTEC</a:t>
            </a:r>
          </a:p>
        </p:txBody>
      </p:sp>
    </p:spTree>
    <p:extLst>
      <p:ext uri="{BB962C8B-B14F-4D97-AF65-F5344CB8AC3E}">
        <p14:creationId xmlns:p14="http://schemas.microsoft.com/office/powerpoint/2010/main" val="101800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Post-SMARTEC</a:t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400" dirty="0"/>
              <a:t>“Who does What” – “Who Sells to Whom” - </a:t>
            </a:r>
            <a:r>
              <a:rPr lang="en-US" sz="2400" dirty="0" err="1"/>
              <a:t>Shippings</a:t>
            </a:r>
            <a:endParaRPr lang="el-GR" sz="2400" dirty="0"/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3EEF24B1-E58F-4403-B391-0DAF73460BBF}"/>
              </a:ext>
            </a:extLst>
          </p:cNvPr>
          <p:cNvSpPr/>
          <p:nvPr/>
        </p:nvSpPr>
        <p:spPr>
          <a:xfrm>
            <a:off x="356092" y="837167"/>
            <a:ext cx="16181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Costs &amp; Insurances</a:t>
            </a:r>
          </a:p>
        </p:txBody>
      </p:sp>
      <p:sp>
        <p:nvSpPr>
          <p:cNvPr id="5" name="Στρογγυλεμένο ορθογώνιο 8">
            <a:extLst>
              <a:ext uri="{FF2B5EF4-FFF2-40B4-BE49-F238E27FC236}">
                <a16:creationId xmlns:a16="http://schemas.microsoft.com/office/drawing/2014/main" id="{18B8B3F4-FCF3-4410-8051-92B89D63D389}"/>
              </a:ext>
            </a:extLst>
          </p:cNvPr>
          <p:cNvSpPr/>
          <p:nvPr/>
        </p:nvSpPr>
        <p:spPr>
          <a:xfrm>
            <a:off x="4566677" y="879995"/>
            <a:ext cx="972280" cy="2533502"/>
          </a:xfrm>
          <a:prstGeom prst="roundRect">
            <a:avLst/>
          </a:prstGeom>
          <a:solidFill>
            <a:srgbClr val="FF0000"/>
          </a:solidFill>
          <a:ln w="381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Pilot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2237709" y="908591"/>
            <a:ext cx="2227544" cy="1033999"/>
            <a:chOff x="308586" y="696722"/>
            <a:chExt cx="2227544" cy="1033999"/>
          </a:xfrm>
        </p:grpSpPr>
        <p:pic>
          <p:nvPicPr>
            <p:cNvPr id="7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F9F87F11-13F4-4BC2-885B-2F526A19F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86" y="729416"/>
              <a:ext cx="688729" cy="725530"/>
            </a:xfrm>
            <a:prstGeom prst="rect">
              <a:avLst/>
            </a:prstGeom>
          </p:spPr>
        </p:pic>
        <p:cxnSp>
          <p:nvCxnSpPr>
            <p:cNvPr id="8" name="Straight Arrow Connector 26">
              <a:extLst>
                <a:ext uri="{FF2B5EF4-FFF2-40B4-BE49-F238E27FC236}">
                  <a16:creationId xmlns:a16="http://schemas.microsoft.com/office/drawing/2014/main" id="{773523D8-6918-4D1C-8339-386B3925E32C}"/>
                </a:ext>
              </a:extLst>
            </p:cNvPr>
            <p:cNvCxnSpPr/>
            <p:nvPr/>
          </p:nvCxnSpPr>
          <p:spPr>
            <a:xfrm>
              <a:off x="1385784" y="1007397"/>
              <a:ext cx="991205" cy="0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28">
              <a:extLst>
                <a:ext uri="{FF2B5EF4-FFF2-40B4-BE49-F238E27FC236}">
                  <a16:creationId xmlns:a16="http://schemas.microsoft.com/office/drawing/2014/main" id="{9E1DBF07-FA2F-46FD-B15B-4F1A33082603}"/>
                </a:ext>
              </a:extLst>
            </p:cNvPr>
            <p:cNvCxnSpPr/>
            <p:nvPr/>
          </p:nvCxnSpPr>
          <p:spPr>
            <a:xfrm flipH="1">
              <a:off x="1385784" y="1205376"/>
              <a:ext cx="991205" cy="0"/>
            </a:xfrm>
            <a:prstGeom prst="straightConnector1">
              <a:avLst/>
            </a:prstGeom>
            <a:ln>
              <a:solidFill>
                <a:srgbClr val="FF66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Rectangle 31">
              <a:extLst>
                <a:ext uri="{FF2B5EF4-FFF2-40B4-BE49-F238E27FC236}">
                  <a16:creationId xmlns:a16="http://schemas.microsoft.com/office/drawing/2014/main" id="{B3E6BF6D-6DDA-4532-A4A7-571BFA9660FC}"/>
                </a:ext>
              </a:extLst>
            </p:cNvPr>
            <p:cNvSpPr/>
            <p:nvPr/>
          </p:nvSpPr>
          <p:spPr>
            <a:xfrm>
              <a:off x="1153992" y="696722"/>
              <a:ext cx="13821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F81BD"/>
                  </a:solidFill>
                  <a:latin typeface="Times New Roman" panose="02020603050405020304" pitchFamily="18" charset="0"/>
                </a:rPr>
                <a:t>Sells TECs</a:t>
              </a:r>
              <a:endParaRPr lang="el-GR" sz="1200" dirty="0"/>
            </a:p>
          </p:txBody>
        </p:sp>
        <p:sp>
          <p:nvSpPr>
            <p:cNvPr id="11" name="Rectangle 32">
              <a:extLst>
                <a:ext uri="{FF2B5EF4-FFF2-40B4-BE49-F238E27FC236}">
                  <a16:creationId xmlns:a16="http://schemas.microsoft.com/office/drawing/2014/main" id="{3EEF24B1-E58F-4403-B391-0DAF73460BBF}"/>
                </a:ext>
              </a:extLst>
            </p:cNvPr>
            <p:cNvSpPr/>
            <p:nvPr/>
          </p:nvSpPr>
          <p:spPr>
            <a:xfrm>
              <a:off x="1349157" y="1269056"/>
              <a:ext cx="10644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Revenue</a:t>
              </a:r>
            </a:p>
            <a:p>
              <a:pPr algn="ctr"/>
              <a:r>
                <a:rPr lang="en-US" sz="12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(Price ?)</a:t>
              </a:r>
              <a:endParaRPr lang="el-GR" sz="1200" dirty="0"/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2095933" y="2415687"/>
            <a:ext cx="2405947" cy="1033999"/>
            <a:chOff x="166810" y="2649858"/>
            <a:chExt cx="2405947" cy="1033999"/>
          </a:xfrm>
        </p:grpSpPr>
        <p:pic>
          <p:nvPicPr>
            <p:cNvPr id="13" name="Picture 36">
              <a:extLst>
                <a:ext uri="{FF2B5EF4-FFF2-40B4-BE49-F238E27FC236}">
                  <a16:creationId xmlns:a16="http://schemas.microsoft.com/office/drawing/2014/main" id="{55CC1652-98C0-448B-8D58-8875D0C00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810" y="2926858"/>
              <a:ext cx="1081512" cy="414132"/>
            </a:xfrm>
            <a:prstGeom prst="rect">
              <a:avLst/>
            </a:prstGeom>
          </p:spPr>
        </p:pic>
        <p:cxnSp>
          <p:nvCxnSpPr>
            <p:cNvPr id="14" name="Straight Arrow Connector 26">
              <a:extLst>
                <a:ext uri="{FF2B5EF4-FFF2-40B4-BE49-F238E27FC236}">
                  <a16:creationId xmlns:a16="http://schemas.microsoft.com/office/drawing/2014/main" id="{773523D8-6918-4D1C-8339-386B3925E32C}"/>
                </a:ext>
              </a:extLst>
            </p:cNvPr>
            <p:cNvCxnSpPr/>
            <p:nvPr/>
          </p:nvCxnSpPr>
          <p:spPr>
            <a:xfrm>
              <a:off x="1422411" y="2960533"/>
              <a:ext cx="991205" cy="0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28">
              <a:extLst>
                <a:ext uri="{FF2B5EF4-FFF2-40B4-BE49-F238E27FC236}">
                  <a16:creationId xmlns:a16="http://schemas.microsoft.com/office/drawing/2014/main" id="{9E1DBF07-FA2F-46FD-B15B-4F1A33082603}"/>
                </a:ext>
              </a:extLst>
            </p:cNvPr>
            <p:cNvCxnSpPr/>
            <p:nvPr/>
          </p:nvCxnSpPr>
          <p:spPr>
            <a:xfrm flipH="1">
              <a:off x="1422411" y="3158512"/>
              <a:ext cx="991205" cy="0"/>
            </a:xfrm>
            <a:prstGeom prst="straightConnector1">
              <a:avLst/>
            </a:prstGeom>
            <a:ln>
              <a:solidFill>
                <a:srgbClr val="FF66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Rectangle 31">
              <a:extLst>
                <a:ext uri="{FF2B5EF4-FFF2-40B4-BE49-F238E27FC236}">
                  <a16:creationId xmlns:a16="http://schemas.microsoft.com/office/drawing/2014/main" id="{B3E6BF6D-6DDA-4532-A4A7-571BFA9660FC}"/>
                </a:ext>
              </a:extLst>
            </p:cNvPr>
            <p:cNvSpPr/>
            <p:nvPr/>
          </p:nvSpPr>
          <p:spPr>
            <a:xfrm>
              <a:off x="1190619" y="2649858"/>
              <a:ext cx="13821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F81BD"/>
                  </a:solidFill>
                  <a:latin typeface="Times New Roman" panose="02020603050405020304" pitchFamily="18" charset="0"/>
                </a:rPr>
                <a:t>Sells Substrates</a:t>
              </a:r>
              <a:endParaRPr lang="el-GR" sz="1200" dirty="0"/>
            </a:p>
          </p:txBody>
        </p:sp>
        <p:sp>
          <p:nvSpPr>
            <p:cNvPr id="17" name="Rectangle 32">
              <a:extLst>
                <a:ext uri="{FF2B5EF4-FFF2-40B4-BE49-F238E27FC236}">
                  <a16:creationId xmlns:a16="http://schemas.microsoft.com/office/drawing/2014/main" id="{3EEF24B1-E58F-4403-B391-0DAF73460BBF}"/>
                </a:ext>
              </a:extLst>
            </p:cNvPr>
            <p:cNvSpPr/>
            <p:nvPr/>
          </p:nvSpPr>
          <p:spPr>
            <a:xfrm>
              <a:off x="1385784" y="3222192"/>
              <a:ext cx="10644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Revenue</a:t>
              </a:r>
            </a:p>
            <a:p>
              <a:pPr algn="ctr"/>
              <a:r>
                <a:rPr lang="en-US" sz="12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(Price ?)</a:t>
              </a:r>
              <a:endParaRPr lang="el-GR" sz="1200" dirty="0"/>
            </a:p>
          </p:txBody>
        </p:sp>
      </p:grpSp>
      <p:grpSp>
        <p:nvGrpSpPr>
          <p:cNvPr id="18" name="Ομάδα 17"/>
          <p:cNvGrpSpPr/>
          <p:nvPr/>
        </p:nvGrpSpPr>
        <p:grpSpPr>
          <a:xfrm>
            <a:off x="5778021" y="922512"/>
            <a:ext cx="3271104" cy="1298872"/>
            <a:chOff x="3848898" y="788700"/>
            <a:chExt cx="3271104" cy="1298872"/>
          </a:xfrm>
        </p:grpSpPr>
        <p:pic>
          <p:nvPicPr>
            <p:cNvPr id="19" name="Picture 7">
              <a:extLst>
                <a:ext uri="{FF2B5EF4-FFF2-40B4-BE49-F238E27FC236}">
                  <a16:creationId xmlns:a16="http://schemas.microsoft.com/office/drawing/2014/main" id="{E8E54689-B948-4B3B-ABF5-F2737BFDB0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68" t="33745" r="12075" b="27963"/>
            <a:stretch/>
          </p:blipFill>
          <p:spPr bwMode="auto">
            <a:xfrm>
              <a:off x="5568434" y="1055930"/>
              <a:ext cx="1551568" cy="770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Arrow Connector 26">
              <a:extLst>
                <a:ext uri="{FF2B5EF4-FFF2-40B4-BE49-F238E27FC236}">
                  <a16:creationId xmlns:a16="http://schemas.microsoft.com/office/drawing/2014/main" id="{773523D8-6918-4D1C-8339-386B3925E32C}"/>
                </a:ext>
              </a:extLst>
            </p:cNvPr>
            <p:cNvCxnSpPr/>
            <p:nvPr/>
          </p:nvCxnSpPr>
          <p:spPr>
            <a:xfrm>
              <a:off x="4189491" y="1288528"/>
              <a:ext cx="991205" cy="0"/>
            </a:xfrm>
            <a:prstGeom prst="straightConnector1">
              <a:avLst/>
            </a:prstGeom>
            <a:ln>
              <a:solidFill>
                <a:srgbClr val="FF66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8">
              <a:extLst>
                <a:ext uri="{FF2B5EF4-FFF2-40B4-BE49-F238E27FC236}">
                  <a16:creationId xmlns:a16="http://schemas.microsoft.com/office/drawing/2014/main" id="{9E1DBF07-FA2F-46FD-B15B-4F1A33082603}"/>
                </a:ext>
              </a:extLst>
            </p:cNvPr>
            <p:cNvCxnSpPr/>
            <p:nvPr/>
          </p:nvCxnSpPr>
          <p:spPr>
            <a:xfrm flipH="1">
              <a:off x="4189491" y="1486507"/>
              <a:ext cx="991205" cy="0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32">
              <a:extLst>
                <a:ext uri="{FF2B5EF4-FFF2-40B4-BE49-F238E27FC236}">
                  <a16:creationId xmlns:a16="http://schemas.microsoft.com/office/drawing/2014/main" id="{3EEF24B1-E58F-4403-B391-0DAF73460BBF}"/>
                </a:ext>
              </a:extLst>
            </p:cNvPr>
            <p:cNvSpPr/>
            <p:nvPr/>
          </p:nvSpPr>
          <p:spPr>
            <a:xfrm>
              <a:off x="3905856" y="788700"/>
              <a:ext cx="15584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Packaging Service (&amp; Testing ?) Cost</a:t>
              </a:r>
              <a:endParaRPr lang="el-GR" sz="1200" dirty="0"/>
            </a:p>
          </p:txBody>
        </p:sp>
        <p:sp>
          <p:nvSpPr>
            <p:cNvPr id="23" name="Rectangle 31">
              <a:extLst>
                <a:ext uri="{FF2B5EF4-FFF2-40B4-BE49-F238E27FC236}">
                  <a16:creationId xmlns:a16="http://schemas.microsoft.com/office/drawing/2014/main" id="{B3E6BF6D-6DDA-4532-A4A7-571BFA9660FC}"/>
                </a:ext>
              </a:extLst>
            </p:cNvPr>
            <p:cNvSpPr/>
            <p:nvPr/>
          </p:nvSpPr>
          <p:spPr>
            <a:xfrm>
              <a:off x="3848898" y="1548963"/>
              <a:ext cx="1672387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F81BD"/>
                  </a:solidFill>
                  <a:latin typeface="Times New Roman" panose="02020603050405020304" pitchFamily="18" charset="0"/>
                </a:rPr>
                <a:t>Sells Packaging (&amp; Testing ?) Service</a:t>
              </a:r>
            </a:p>
            <a:p>
              <a:pPr algn="ctr"/>
              <a:endParaRPr lang="en-US" sz="500" b="1" dirty="0">
                <a:solidFill>
                  <a:srgbClr val="4F81BD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" name="Ομάδα 23"/>
          <p:cNvGrpSpPr/>
          <p:nvPr/>
        </p:nvGrpSpPr>
        <p:grpSpPr>
          <a:xfrm>
            <a:off x="5836706" y="2584416"/>
            <a:ext cx="5146960" cy="1101447"/>
            <a:chOff x="3907583" y="2818587"/>
            <a:chExt cx="5146960" cy="1101447"/>
          </a:xfrm>
        </p:grpSpPr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F5371802-3D0A-41BD-BF5B-5C6324D2EF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61" b="35498"/>
            <a:stretch/>
          </p:blipFill>
          <p:spPr bwMode="auto">
            <a:xfrm>
              <a:off x="7517562" y="2818587"/>
              <a:ext cx="1451252" cy="459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6">
              <a:extLst>
                <a:ext uri="{FF2B5EF4-FFF2-40B4-BE49-F238E27FC236}">
                  <a16:creationId xmlns:a16="http://schemas.microsoft.com/office/drawing/2014/main" id="{35D1B5A4-A3F6-48AC-A7E6-0E9E5EB5B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562" y="3533664"/>
              <a:ext cx="1536981" cy="38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73523D8-6918-4D1C-8339-386B3925E32C}"/>
                </a:ext>
              </a:extLst>
            </p:cNvPr>
            <p:cNvCxnSpPr/>
            <p:nvPr/>
          </p:nvCxnSpPr>
          <p:spPr>
            <a:xfrm>
              <a:off x="3907583" y="3276349"/>
              <a:ext cx="3427495" cy="0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8">
              <a:extLst>
                <a:ext uri="{FF2B5EF4-FFF2-40B4-BE49-F238E27FC236}">
                  <a16:creationId xmlns:a16="http://schemas.microsoft.com/office/drawing/2014/main" id="{9E1DBF07-FA2F-46FD-B15B-4F1A33082603}"/>
                </a:ext>
              </a:extLst>
            </p:cNvPr>
            <p:cNvCxnSpPr/>
            <p:nvPr/>
          </p:nvCxnSpPr>
          <p:spPr>
            <a:xfrm flipH="1">
              <a:off x="3907584" y="3474328"/>
              <a:ext cx="3427494" cy="0"/>
            </a:xfrm>
            <a:prstGeom prst="straightConnector1">
              <a:avLst/>
            </a:prstGeom>
            <a:ln>
              <a:solidFill>
                <a:srgbClr val="FF66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B3E6BF6D-6DDA-4532-A4A7-571BFA9660FC}"/>
                </a:ext>
              </a:extLst>
            </p:cNvPr>
            <p:cNvSpPr/>
            <p:nvPr/>
          </p:nvSpPr>
          <p:spPr>
            <a:xfrm>
              <a:off x="4704980" y="3005430"/>
              <a:ext cx="22259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F81BD"/>
                  </a:solidFill>
                  <a:latin typeface="Times New Roman" panose="02020603050405020304" pitchFamily="18" charset="0"/>
                </a:rPr>
                <a:t>Sells Packaged TRX Modules</a:t>
              </a:r>
            </a:p>
          </p:txBody>
        </p:sp>
        <p:sp>
          <p:nvSpPr>
            <p:cNvPr id="30" name="Rectangle 32">
              <a:extLst>
                <a:ext uri="{FF2B5EF4-FFF2-40B4-BE49-F238E27FC236}">
                  <a16:creationId xmlns:a16="http://schemas.microsoft.com/office/drawing/2014/main" id="{3EEF24B1-E58F-4403-B391-0DAF73460BBF}"/>
                </a:ext>
              </a:extLst>
            </p:cNvPr>
            <p:cNvSpPr/>
            <p:nvPr/>
          </p:nvSpPr>
          <p:spPr>
            <a:xfrm>
              <a:off x="5252465" y="3489290"/>
              <a:ext cx="106445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Revenues</a:t>
              </a:r>
            </a:p>
          </p:txBody>
        </p:sp>
      </p:grpSp>
      <p:grpSp>
        <p:nvGrpSpPr>
          <p:cNvPr id="36" name="Ομάδα 35"/>
          <p:cNvGrpSpPr/>
          <p:nvPr/>
        </p:nvGrpSpPr>
        <p:grpSpPr>
          <a:xfrm>
            <a:off x="2095933" y="3586455"/>
            <a:ext cx="8802004" cy="2757380"/>
            <a:chOff x="1973272" y="3586455"/>
            <a:chExt cx="8802004" cy="2757380"/>
          </a:xfrm>
        </p:grpSpPr>
        <p:grpSp>
          <p:nvGrpSpPr>
            <p:cNvPr id="31" name="Ομάδα 30"/>
            <p:cNvGrpSpPr/>
            <p:nvPr/>
          </p:nvGrpSpPr>
          <p:grpSpPr>
            <a:xfrm>
              <a:off x="1973272" y="3586455"/>
              <a:ext cx="8802004" cy="2757380"/>
              <a:chOff x="166810" y="3960326"/>
              <a:chExt cx="8802004" cy="2757380"/>
            </a:xfrm>
          </p:grpSpPr>
          <p:sp>
            <p:nvSpPr>
              <p:cNvPr id="32" name="Rectangle 22">
                <a:extLst>
                  <a:ext uri="{FF2B5EF4-FFF2-40B4-BE49-F238E27FC236}">
                    <a16:creationId xmlns:a16="http://schemas.microsoft.com/office/drawing/2014/main" id="{DD7B00F2-FA6D-460C-987B-EBA51D81D77F}"/>
                  </a:ext>
                </a:extLst>
              </p:cNvPr>
              <p:cNvSpPr/>
              <p:nvPr/>
            </p:nvSpPr>
            <p:spPr>
              <a:xfrm>
                <a:off x="166810" y="4409382"/>
                <a:ext cx="880200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Is this an acceptable post-SMARTEC model?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600" dirty="0">
                  <a:solidFill>
                    <a:srgbClr val="FF6600"/>
                  </a:solidFill>
                  <a:latin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What is shipped to whom? </a:t>
                </a:r>
              </a:p>
              <a:p>
                <a:pPr marL="809625" lvl="1" indent="-342900">
                  <a:buFont typeface="+mj-lt"/>
                  <a:buAutoNum type="alphaLcPeriod"/>
                </a:pPr>
                <a:r>
                  <a:rPr lang="en-US" sz="1600" dirty="0" err="1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Cidete</a:t>
                </a:r>
                <a:r>
                  <a:rPr lang="en-US" sz="1600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 ships its TECs to Pilot or to </a:t>
                </a:r>
                <a:r>
                  <a:rPr lang="en-US" sz="1600" dirty="0" err="1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Taipro</a:t>
                </a:r>
                <a:r>
                  <a:rPr lang="en-US" sz="1600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?</a:t>
                </a:r>
              </a:p>
              <a:p>
                <a:pPr marL="809625" lvl="1" indent="-342900">
                  <a:buFont typeface="+mj-lt"/>
                  <a:buAutoNum type="alphaLcPeriod"/>
                </a:pPr>
                <a:r>
                  <a:rPr lang="en-US" sz="1600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Pilot ships its TRX dies to </a:t>
                </a:r>
                <a:r>
                  <a:rPr lang="en-US" sz="1600" dirty="0" err="1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Cidete</a:t>
                </a:r>
                <a:r>
                  <a:rPr lang="en-US" sz="1600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 or to </a:t>
                </a:r>
                <a:r>
                  <a:rPr lang="en-US" sz="1600" dirty="0" err="1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Taipro</a:t>
                </a:r>
                <a:r>
                  <a:rPr lang="en-US" sz="1600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?</a:t>
                </a:r>
              </a:p>
              <a:p>
                <a:pPr marL="809625" lvl="1" indent="-342900">
                  <a:buFont typeface="+mj-lt"/>
                  <a:buAutoNum type="alphaLcPeriod"/>
                </a:pPr>
                <a:endParaRPr lang="en-US" sz="1600" dirty="0">
                  <a:solidFill>
                    <a:srgbClr val="FF6600"/>
                  </a:solidFill>
                  <a:latin typeface="Times New Roman" panose="02020603050405020304" pitchFamily="18" charset="0"/>
                </a:endParaRPr>
              </a:p>
              <a:p>
                <a:pPr marL="352425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Packaged TRX modules are shipped to Thales/RFM by </a:t>
                </a:r>
                <a:r>
                  <a:rPr lang="en-US" sz="1600" dirty="0" err="1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Taipro</a:t>
                </a:r>
                <a:r>
                  <a:rPr lang="en-US" sz="1600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 or by Pilot (the actual seller?)</a:t>
                </a:r>
              </a:p>
              <a:p>
                <a:pPr marL="352425" indent="-342900">
                  <a:buFont typeface="+mj-lt"/>
                  <a:buAutoNum type="arabicPeriod"/>
                </a:pPr>
                <a:endParaRPr lang="en-US" sz="1600" dirty="0">
                  <a:solidFill>
                    <a:srgbClr val="FF6600"/>
                  </a:solidFill>
                  <a:latin typeface="Times New Roman" panose="02020603050405020304" pitchFamily="18" charset="0"/>
                </a:endParaRPr>
              </a:p>
              <a:p>
                <a:pPr marL="352425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How do these transactions correlate with technology transfers agreements?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EEF24B1-E58F-4403-B391-0DAF73460BBF}"/>
                  </a:ext>
                </a:extLst>
              </p:cNvPr>
              <p:cNvSpPr/>
              <p:nvPr/>
            </p:nvSpPr>
            <p:spPr>
              <a:xfrm>
                <a:off x="166810" y="3960326"/>
                <a:ext cx="199211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4F81BD"/>
                    </a:solidFill>
                    <a:latin typeface="Times New Roman" panose="02020603050405020304" pitchFamily="18" charset="0"/>
                  </a:rPr>
                  <a:t>Questions</a:t>
                </a:r>
              </a:p>
            </p:txBody>
          </p:sp>
        </p:grpSp>
        <p:sp>
          <p:nvSpPr>
            <p:cNvPr id="34" name="Ορθογώνιο 33"/>
            <p:cNvSpPr/>
            <p:nvPr/>
          </p:nvSpPr>
          <p:spPr>
            <a:xfrm>
              <a:off x="7058927" y="4499565"/>
              <a:ext cx="3634328" cy="3385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Payment directions ≠ Shipping Directions</a:t>
              </a:r>
            </a:p>
          </p:txBody>
        </p:sp>
        <p:sp>
          <p:nvSpPr>
            <p:cNvPr id="35" name="Ορθογώνιο 34"/>
            <p:cNvSpPr/>
            <p:nvPr/>
          </p:nvSpPr>
          <p:spPr>
            <a:xfrm>
              <a:off x="7010844" y="4990519"/>
              <a:ext cx="3730509" cy="3385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6600"/>
                  </a:solidFill>
                  <a:latin typeface="Times New Roman" panose="02020603050405020304" pitchFamily="18" charset="0"/>
                </a:rPr>
                <a:t>Payment Methods – Documentations - 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592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>
            <a:extLst>
              <a:ext uri="{FF2B5EF4-FFF2-40B4-BE49-F238E27FC236}">
                <a16:creationId xmlns:a16="http://schemas.microsoft.com/office/drawing/2014/main" id="{6B653471-A2C8-431C-9AF4-E6D759C85486}"/>
              </a:ext>
            </a:extLst>
          </p:cNvPr>
          <p:cNvSpPr/>
          <p:nvPr/>
        </p:nvSpPr>
        <p:spPr>
          <a:xfrm>
            <a:off x="1527703" y="1316793"/>
            <a:ext cx="91440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4F81BD"/>
                </a:solidFill>
                <a:latin typeface="Times New Roman" panose="02020603050405020304" pitchFamily="18" charset="0"/>
              </a:rPr>
              <a:t>A Request to</a:t>
            </a:r>
          </a:p>
          <a:p>
            <a:pPr algn="ctr"/>
            <a:endParaRPr lang="en-US" sz="500" b="1" dirty="0">
              <a:solidFill>
                <a:srgbClr val="4F81BD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all Partners</a:t>
            </a:r>
          </a:p>
          <a:p>
            <a:pPr algn="ctr"/>
            <a:endParaRPr lang="en-US" sz="2400" b="1" dirty="0">
              <a:solidFill>
                <a:srgbClr val="4F81BD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4F81BD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4F81BD"/>
                </a:solidFill>
                <a:latin typeface="Times New Roman" panose="02020603050405020304" pitchFamily="18" charset="0"/>
              </a:rPr>
              <a:t>for</a:t>
            </a:r>
          </a:p>
          <a:p>
            <a:pPr algn="ctr"/>
            <a:endParaRPr lang="en-US" sz="3000" b="1" dirty="0">
              <a:solidFill>
                <a:srgbClr val="4F81BD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4F81BD"/>
                </a:solidFill>
                <a:latin typeface="Times New Roman" panose="02020603050405020304" pitchFamily="18" charset="0"/>
              </a:rPr>
              <a:t>Long Term Commitment</a:t>
            </a:r>
            <a:endParaRPr lang="el-GR" sz="3600" b="1" dirty="0">
              <a:solidFill>
                <a:srgbClr val="4F81BD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187">
            <a:extLst>
              <a:ext uri="{FF2B5EF4-FFF2-40B4-BE49-F238E27FC236}">
                <a16:creationId xmlns:a16="http://schemas.microsoft.com/office/drawing/2014/main" id="{BCF3CCAA-F533-4006-9FFD-F7AC627A3605}"/>
              </a:ext>
            </a:extLst>
          </p:cNvPr>
          <p:cNvSpPr/>
          <p:nvPr/>
        </p:nvSpPr>
        <p:spPr>
          <a:xfrm>
            <a:off x="3366569" y="4321170"/>
            <a:ext cx="5466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For Business</a:t>
            </a:r>
          </a:p>
        </p:txBody>
      </p:sp>
    </p:spTree>
    <p:extLst>
      <p:ext uri="{BB962C8B-B14F-4D97-AF65-F5344CB8AC3E}">
        <p14:creationId xmlns:p14="http://schemas.microsoft.com/office/powerpoint/2010/main" val="2614756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are the Business Contacts from each Partner ?</a:t>
            </a:r>
            <a:endParaRPr lang="el-GR" sz="2400" dirty="0"/>
          </a:p>
        </p:txBody>
      </p:sp>
      <p:pic>
        <p:nvPicPr>
          <p:cNvPr id="5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F9F87F11-13F4-4BC2-885B-2F526A19F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48" y="2685180"/>
            <a:ext cx="809480" cy="85273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8E54689-B948-4B3B-ABF5-F2737BFDB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33745" r="12075" b="27963"/>
          <a:stretch/>
        </p:blipFill>
        <p:spPr bwMode="auto">
          <a:xfrm>
            <a:off x="1135612" y="3882739"/>
            <a:ext cx="1189801" cy="59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5371802-3D0A-41BD-BF5B-5C6324D2E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1" b="35498"/>
          <a:stretch/>
        </p:blipFill>
        <p:spPr bwMode="auto">
          <a:xfrm>
            <a:off x="1202148" y="5756223"/>
            <a:ext cx="1451252" cy="45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5D1B5A4-A3F6-48AC-A7E6-0E9E5EB5B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48" y="4953550"/>
            <a:ext cx="1536981" cy="38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Ομάδα 8"/>
          <p:cNvGrpSpPr/>
          <p:nvPr/>
        </p:nvGrpSpPr>
        <p:grpSpPr>
          <a:xfrm>
            <a:off x="873945" y="843040"/>
            <a:ext cx="8282961" cy="1496336"/>
            <a:chOff x="372140" y="519822"/>
            <a:chExt cx="8282961" cy="1496336"/>
          </a:xfrm>
        </p:grpSpPr>
        <p:pic>
          <p:nvPicPr>
            <p:cNvPr id="10" name="Picture 2" descr="C:\Users\Μάνος\Downloads\FB_IMG_1508138812315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47" r="34511" b="31872"/>
            <a:stretch/>
          </p:blipFill>
          <p:spPr bwMode="auto">
            <a:xfrm>
              <a:off x="7296040" y="606777"/>
              <a:ext cx="931349" cy="1334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Ορθογώνιο 11">
              <a:extLst>
                <a:ext uri="{FF2B5EF4-FFF2-40B4-BE49-F238E27FC236}">
                  <a16:creationId xmlns:a16="http://schemas.microsoft.com/office/drawing/2014/main" id="{49279C77-95D8-4515-AEC2-F0D5BEF8FA6E}"/>
                </a:ext>
              </a:extLst>
            </p:cNvPr>
            <p:cNvSpPr/>
            <p:nvPr/>
          </p:nvSpPr>
          <p:spPr>
            <a:xfrm>
              <a:off x="3344620" y="649309"/>
              <a:ext cx="3704278" cy="1269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b="1" dirty="0">
                  <a:solidFill>
                    <a:srgbClr val="FE5E16"/>
                  </a:solidFill>
                </a:rPr>
                <a:t>Manos</a:t>
              </a:r>
              <a:r>
                <a:rPr lang="el-GR" b="1" dirty="0">
                  <a:solidFill>
                    <a:srgbClr val="FE5E16"/>
                  </a:solidFill>
                </a:rPr>
                <a:t> </a:t>
              </a:r>
              <a:r>
                <a:rPr lang="en-US" b="1" dirty="0">
                  <a:solidFill>
                    <a:srgbClr val="FE5E16"/>
                  </a:solidFill>
                </a:rPr>
                <a:t>TRICHAS – PhD, </a:t>
              </a:r>
              <a:r>
                <a:rPr lang="en-US" b="1" dirty="0" err="1">
                  <a:solidFill>
                    <a:srgbClr val="FE5E16"/>
                  </a:solidFill>
                </a:rPr>
                <a:t>MBEcon</a:t>
              </a:r>
              <a:endParaRPr lang="el-GR" b="1" dirty="0">
                <a:solidFill>
                  <a:srgbClr val="FE5E16"/>
                </a:solidFill>
              </a:endParaRPr>
            </a:p>
            <a:p>
              <a:pPr algn="r"/>
              <a:r>
                <a:rPr lang="el-GR" sz="300" dirty="0">
                  <a:effectLst/>
                </a:rPr>
                <a:t>8</a:t>
              </a:r>
            </a:p>
            <a:p>
              <a:pPr algn="r"/>
              <a:endParaRPr lang="el-GR" sz="300" dirty="0">
                <a:effectLst/>
              </a:endParaRPr>
            </a:p>
            <a:p>
              <a:pPr algn="r"/>
              <a:r>
                <a:rPr lang="fr-CA" sz="1400" dirty="0">
                  <a:solidFill>
                    <a:srgbClr val="336699"/>
                  </a:solidFill>
                  <a:latin typeface="Cambria" pitchFamily="18" charset="0"/>
                  <a:cs typeface="Arial" pitchFamily="34" charset="0"/>
                </a:rPr>
                <a:t>Innovation Manager</a:t>
              </a:r>
            </a:p>
            <a:p>
              <a:pPr algn="r"/>
              <a:endParaRPr lang="fr-CA" sz="1050" b="1" dirty="0">
                <a:solidFill>
                  <a:srgbClr val="336699"/>
                </a:solidFill>
                <a:latin typeface="Cambria" pitchFamily="18" charset="0"/>
                <a:cs typeface="Arial" pitchFamily="34" charset="0"/>
              </a:endParaRPr>
            </a:p>
            <a:p>
              <a:pPr algn="r"/>
              <a:r>
                <a:rPr lang="fr-CA" sz="1400" b="1" dirty="0">
                  <a:solidFill>
                    <a:srgbClr val="336699"/>
                  </a:solidFill>
                  <a:latin typeface="Cambria" pitchFamily="18" charset="0"/>
                  <a:cs typeface="Arial" pitchFamily="34" charset="0"/>
                </a:rPr>
                <a:t>manos.trichas@iesl.forth.gr</a:t>
              </a:r>
            </a:p>
            <a:p>
              <a:pPr algn="r"/>
              <a:r>
                <a:rPr lang="fr-CA" sz="1400" b="1" dirty="0">
                  <a:solidFill>
                    <a:srgbClr val="336699"/>
                  </a:solidFill>
                  <a:latin typeface="Cambria" pitchFamily="18" charset="0"/>
                  <a:cs typeface="Arial" pitchFamily="34" charset="0"/>
                </a:rPr>
                <a:t>trichas.manos@gmail.com</a:t>
              </a:r>
              <a:endParaRPr lang="el-GR" sz="1400" b="1" dirty="0">
                <a:solidFill>
                  <a:srgbClr val="336699"/>
                </a:solidFill>
                <a:latin typeface="Cambria" pitchFamily="18" charset="0"/>
                <a:cs typeface="Arial" pitchFamily="34" charset="0"/>
              </a:endParaRP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343" y="874840"/>
              <a:ext cx="1995275" cy="45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: Rounded Corners 1">
              <a:extLst>
                <a:ext uri="{FF2B5EF4-FFF2-40B4-BE49-F238E27FC236}">
                  <a16:creationId xmlns:a16="http://schemas.microsoft.com/office/drawing/2014/main" id="{66D07E61-8121-4250-881F-96F79ADDB9C7}"/>
                </a:ext>
              </a:extLst>
            </p:cNvPr>
            <p:cNvSpPr/>
            <p:nvPr/>
          </p:nvSpPr>
          <p:spPr>
            <a:xfrm>
              <a:off x="372140" y="519822"/>
              <a:ext cx="8282961" cy="1496336"/>
            </a:xfrm>
            <a:prstGeom prst="roundRect">
              <a:avLst/>
            </a:prstGeom>
            <a:ln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: Rounded Corners 1">
            <a:extLst>
              <a:ext uri="{FF2B5EF4-FFF2-40B4-BE49-F238E27FC236}">
                <a16:creationId xmlns:a16="http://schemas.microsoft.com/office/drawing/2014/main" id="{66D07E61-8121-4250-881F-96F79ADDB9C7}"/>
              </a:ext>
            </a:extLst>
          </p:cNvPr>
          <p:cNvSpPr/>
          <p:nvPr/>
        </p:nvSpPr>
        <p:spPr>
          <a:xfrm>
            <a:off x="873944" y="2524632"/>
            <a:ext cx="8282961" cy="1105308"/>
          </a:xfrm>
          <a:prstGeom prst="roundRect">
            <a:avLst/>
          </a:prstGeom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5" name="Ορθογώνιο 11">
            <a:extLst>
              <a:ext uri="{FF2B5EF4-FFF2-40B4-BE49-F238E27FC236}">
                <a16:creationId xmlns:a16="http://schemas.microsoft.com/office/drawing/2014/main" id="{49279C77-95D8-4515-AEC2-F0D5BEF8FA6E}"/>
              </a:ext>
            </a:extLst>
          </p:cNvPr>
          <p:cNvSpPr/>
          <p:nvPr/>
        </p:nvSpPr>
        <p:spPr>
          <a:xfrm>
            <a:off x="5860614" y="2926880"/>
            <a:ext cx="981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E5E16"/>
                </a:solidFill>
              </a:rPr>
              <a:t>????</a:t>
            </a:r>
            <a:endParaRPr lang="el-GR" sz="1400" b="1" dirty="0">
              <a:solidFill>
                <a:srgbClr val="336699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66D07E61-8121-4250-881F-96F79ADDB9C7}"/>
              </a:ext>
            </a:extLst>
          </p:cNvPr>
          <p:cNvSpPr/>
          <p:nvPr/>
        </p:nvSpPr>
        <p:spPr>
          <a:xfrm>
            <a:off x="873945" y="3740282"/>
            <a:ext cx="8282961" cy="871176"/>
          </a:xfrm>
          <a:prstGeom prst="roundRect">
            <a:avLst/>
          </a:prstGeom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7" name="Ορθογώνιο 11">
            <a:extLst>
              <a:ext uri="{FF2B5EF4-FFF2-40B4-BE49-F238E27FC236}">
                <a16:creationId xmlns:a16="http://schemas.microsoft.com/office/drawing/2014/main" id="{49279C77-95D8-4515-AEC2-F0D5BEF8FA6E}"/>
              </a:ext>
            </a:extLst>
          </p:cNvPr>
          <p:cNvSpPr/>
          <p:nvPr/>
        </p:nvSpPr>
        <p:spPr>
          <a:xfrm>
            <a:off x="5860615" y="4004301"/>
            <a:ext cx="981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E5E16"/>
                </a:solidFill>
              </a:rPr>
              <a:t>????</a:t>
            </a:r>
            <a:endParaRPr lang="el-GR" sz="1400" b="1" dirty="0">
              <a:solidFill>
                <a:srgbClr val="336699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8" name="Rectangle: Rounded Corners 1">
            <a:extLst>
              <a:ext uri="{FF2B5EF4-FFF2-40B4-BE49-F238E27FC236}">
                <a16:creationId xmlns:a16="http://schemas.microsoft.com/office/drawing/2014/main" id="{66D07E61-8121-4250-881F-96F79ADDB9C7}"/>
              </a:ext>
            </a:extLst>
          </p:cNvPr>
          <p:cNvSpPr/>
          <p:nvPr/>
        </p:nvSpPr>
        <p:spPr>
          <a:xfrm>
            <a:off x="873943" y="4749882"/>
            <a:ext cx="8282961" cy="676952"/>
          </a:xfrm>
          <a:prstGeom prst="roundRect">
            <a:avLst/>
          </a:prstGeom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9" name="Ορθογώνιο 11">
            <a:extLst>
              <a:ext uri="{FF2B5EF4-FFF2-40B4-BE49-F238E27FC236}">
                <a16:creationId xmlns:a16="http://schemas.microsoft.com/office/drawing/2014/main" id="{49279C77-95D8-4515-AEC2-F0D5BEF8FA6E}"/>
              </a:ext>
            </a:extLst>
          </p:cNvPr>
          <p:cNvSpPr/>
          <p:nvPr/>
        </p:nvSpPr>
        <p:spPr>
          <a:xfrm>
            <a:off x="5860613" y="4918204"/>
            <a:ext cx="981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E5E16"/>
                </a:solidFill>
              </a:rPr>
              <a:t>????</a:t>
            </a:r>
            <a:endParaRPr lang="el-GR" sz="1400" b="1" dirty="0">
              <a:solidFill>
                <a:srgbClr val="336699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20" name="Rectangle: Rounded Corners 1">
            <a:extLst>
              <a:ext uri="{FF2B5EF4-FFF2-40B4-BE49-F238E27FC236}">
                <a16:creationId xmlns:a16="http://schemas.microsoft.com/office/drawing/2014/main" id="{66D07E61-8121-4250-881F-96F79ADDB9C7}"/>
              </a:ext>
            </a:extLst>
          </p:cNvPr>
          <p:cNvSpPr/>
          <p:nvPr/>
        </p:nvSpPr>
        <p:spPr>
          <a:xfrm>
            <a:off x="873945" y="5586322"/>
            <a:ext cx="8282961" cy="818500"/>
          </a:xfrm>
          <a:prstGeom prst="roundRect">
            <a:avLst/>
          </a:prstGeom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1" name="Ορθογώνιο 11">
            <a:extLst>
              <a:ext uri="{FF2B5EF4-FFF2-40B4-BE49-F238E27FC236}">
                <a16:creationId xmlns:a16="http://schemas.microsoft.com/office/drawing/2014/main" id="{49279C77-95D8-4515-AEC2-F0D5BEF8FA6E}"/>
              </a:ext>
            </a:extLst>
          </p:cNvPr>
          <p:cNvSpPr/>
          <p:nvPr/>
        </p:nvSpPr>
        <p:spPr>
          <a:xfrm>
            <a:off x="5860615" y="5896192"/>
            <a:ext cx="981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E5E16"/>
                </a:solidFill>
              </a:rPr>
              <a:t>????</a:t>
            </a:r>
            <a:endParaRPr lang="el-GR" sz="1400" b="1" dirty="0">
              <a:solidFill>
                <a:srgbClr val="336699"/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27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7">
            <a:extLst>
              <a:ext uri="{FF2B5EF4-FFF2-40B4-BE49-F238E27FC236}">
                <a16:creationId xmlns:a16="http://schemas.microsoft.com/office/drawing/2014/main" id="{B411B8D8-99A1-4EFD-9D6C-5D52962FFE5C}"/>
              </a:ext>
            </a:extLst>
          </p:cNvPr>
          <p:cNvSpPr/>
          <p:nvPr/>
        </p:nvSpPr>
        <p:spPr>
          <a:xfrm>
            <a:off x="4330702" y="3643922"/>
            <a:ext cx="3493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Questions ?</a:t>
            </a:r>
          </a:p>
        </p:txBody>
      </p:sp>
      <p:sp>
        <p:nvSpPr>
          <p:cNvPr id="6" name="Ορθογώνιο 11">
            <a:extLst>
              <a:ext uri="{FF2B5EF4-FFF2-40B4-BE49-F238E27FC236}">
                <a16:creationId xmlns:a16="http://schemas.microsoft.com/office/drawing/2014/main" id="{49279C77-95D8-4515-AEC2-F0D5BEF8FA6E}"/>
              </a:ext>
            </a:extLst>
          </p:cNvPr>
          <p:cNvSpPr/>
          <p:nvPr/>
        </p:nvSpPr>
        <p:spPr>
          <a:xfrm>
            <a:off x="4225245" y="5014899"/>
            <a:ext cx="37042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FE5E16"/>
                </a:solidFill>
              </a:rPr>
              <a:t>Dr</a:t>
            </a:r>
            <a:r>
              <a:rPr lang="el-GR" sz="1600" b="1" dirty="0">
                <a:solidFill>
                  <a:srgbClr val="FE5E16"/>
                </a:solidFill>
              </a:rPr>
              <a:t>. </a:t>
            </a:r>
            <a:r>
              <a:rPr lang="en-US" sz="1600" b="1" dirty="0">
                <a:solidFill>
                  <a:srgbClr val="FE5E16"/>
                </a:solidFill>
              </a:rPr>
              <a:t>Manos</a:t>
            </a:r>
            <a:r>
              <a:rPr lang="el-GR" sz="1600" b="1" dirty="0">
                <a:solidFill>
                  <a:srgbClr val="FE5E16"/>
                </a:solidFill>
              </a:rPr>
              <a:t> </a:t>
            </a:r>
            <a:r>
              <a:rPr lang="en-US" sz="1600" b="1" dirty="0">
                <a:solidFill>
                  <a:srgbClr val="FE5E16"/>
                </a:solidFill>
              </a:rPr>
              <a:t>TRICHAS</a:t>
            </a:r>
            <a:endParaRPr lang="el-GR" sz="1600" b="1" dirty="0">
              <a:solidFill>
                <a:srgbClr val="FE5E16"/>
              </a:solidFill>
            </a:endParaRPr>
          </a:p>
          <a:p>
            <a:pPr algn="ctr"/>
            <a:r>
              <a:rPr lang="el-GR" sz="200" dirty="0">
                <a:effectLst/>
              </a:rPr>
              <a:t>8</a:t>
            </a:r>
          </a:p>
          <a:p>
            <a:pPr algn="ctr"/>
            <a:endParaRPr lang="el-GR" sz="200" dirty="0">
              <a:effectLst/>
            </a:endParaRPr>
          </a:p>
          <a:p>
            <a:pPr algn="ctr"/>
            <a:r>
              <a:rPr lang="fr-CA" sz="1200" dirty="0">
                <a:solidFill>
                  <a:srgbClr val="336699"/>
                </a:solidFill>
                <a:latin typeface="Cambria" pitchFamily="18" charset="0"/>
                <a:cs typeface="Arial" pitchFamily="34" charset="0"/>
              </a:rPr>
              <a:t>Innovation Manager</a:t>
            </a:r>
          </a:p>
          <a:p>
            <a:pPr algn="ctr"/>
            <a:endParaRPr lang="fr-CA" sz="1000" b="1" dirty="0">
              <a:solidFill>
                <a:srgbClr val="336699"/>
              </a:solidFill>
              <a:latin typeface="Cambria" pitchFamily="18" charset="0"/>
              <a:cs typeface="Arial" pitchFamily="34" charset="0"/>
            </a:endParaRPr>
          </a:p>
          <a:p>
            <a:pPr algn="ctr"/>
            <a:r>
              <a:rPr lang="fr-CA" sz="1200" b="1" dirty="0">
                <a:solidFill>
                  <a:srgbClr val="336699"/>
                </a:solidFill>
                <a:latin typeface="Cambria" pitchFamily="18" charset="0"/>
                <a:cs typeface="Arial" pitchFamily="34" charset="0"/>
              </a:rPr>
              <a:t>manos.trichas@iesl.forth.gr</a:t>
            </a:r>
          </a:p>
          <a:p>
            <a:pPr algn="ctr"/>
            <a:r>
              <a:rPr lang="fr-CA" sz="1200" b="1" dirty="0">
                <a:solidFill>
                  <a:srgbClr val="336699"/>
                </a:solidFill>
                <a:latin typeface="Cambria" pitchFamily="18" charset="0"/>
                <a:cs typeface="Arial" pitchFamily="34" charset="0"/>
              </a:rPr>
              <a:t>trichas.manos@gmail.com</a:t>
            </a:r>
            <a:endParaRPr lang="el-GR" sz="1200" b="1" dirty="0">
              <a:solidFill>
                <a:srgbClr val="336699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Θέση αριθμού διαφάνειας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DF064-E14A-4DB9-8A97-C958697922E0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-1020768" y="951684"/>
            <a:ext cx="11274193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Thank you for your attention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Merci de votre attention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en-US" sz="5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	Gracias por su atención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altLang="en-US" sz="5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		Grazie per l'attenzione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altLang="en-US" sz="5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				           </a:t>
            </a:r>
            <a:r>
              <a:rPr lang="el-GR" altLang="en-US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Σας ευχαριστώ για την προσοχή σας 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it-IT" altLang="en-US" sz="1100" dirty="0">
              <a:solidFill>
                <a:srgbClr val="242A7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9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Rivalry Study – The Basis of Marketing Strategy</a:t>
            </a:r>
            <a:endParaRPr lang="el-GR" sz="2400" dirty="0"/>
          </a:p>
        </p:txBody>
      </p:sp>
      <p:sp>
        <p:nvSpPr>
          <p:cNvPr id="4" name="Στρογγυλεμένο ορθογώνιο 8">
            <a:extLst>
              <a:ext uri="{FF2B5EF4-FFF2-40B4-BE49-F238E27FC236}">
                <a16:creationId xmlns:a16="http://schemas.microsoft.com/office/drawing/2014/main" id="{CBAC5ECE-BE9B-4723-9D3D-1C0AE0EA79A4}"/>
              </a:ext>
            </a:extLst>
          </p:cNvPr>
          <p:cNvSpPr/>
          <p:nvPr/>
        </p:nvSpPr>
        <p:spPr>
          <a:xfrm>
            <a:off x="765549" y="3517251"/>
            <a:ext cx="3209085" cy="414005"/>
          </a:xfrm>
          <a:prstGeom prst="roundRect">
            <a:avLst/>
          </a:prstGeom>
          <a:solidFill>
            <a:srgbClr val="9933FF">
              <a:alpha val="74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0" algn="l"/>
                <a:tab pos="857250" algn="l"/>
              </a:tabLst>
            </a:pPr>
            <a:r>
              <a:rPr lang="en-US" b="1" dirty="0">
                <a:solidFill>
                  <a:schemeClr val="bg1"/>
                </a:solidFill>
              </a:rPr>
              <a:t>Rivalry</a:t>
            </a:r>
          </a:p>
        </p:txBody>
      </p:sp>
      <p:grpSp>
        <p:nvGrpSpPr>
          <p:cNvPr id="29" name="Ομάδα 28"/>
          <p:cNvGrpSpPr/>
          <p:nvPr/>
        </p:nvGrpSpPr>
        <p:grpSpPr>
          <a:xfrm>
            <a:off x="765549" y="915271"/>
            <a:ext cx="3209085" cy="5652512"/>
            <a:chOff x="765549" y="915271"/>
            <a:chExt cx="3209085" cy="565251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550" y="915271"/>
              <a:ext cx="3209084" cy="2435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549" y="4117799"/>
              <a:ext cx="3209084" cy="2449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48" name="Ομάδα 2047"/>
          <p:cNvGrpSpPr/>
          <p:nvPr/>
        </p:nvGrpSpPr>
        <p:grpSpPr>
          <a:xfrm>
            <a:off x="4125432" y="915271"/>
            <a:ext cx="2456121" cy="5652512"/>
            <a:chOff x="4125432" y="915271"/>
            <a:chExt cx="2456121" cy="5652512"/>
          </a:xfrm>
        </p:grpSpPr>
        <p:sp>
          <p:nvSpPr>
            <p:cNvPr id="5" name="Δεξιό άγκιστρο 4"/>
            <p:cNvSpPr/>
            <p:nvPr/>
          </p:nvSpPr>
          <p:spPr>
            <a:xfrm>
              <a:off x="4125432" y="915271"/>
              <a:ext cx="302755" cy="5652512"/>
            </a:xfrm>
            <a:prstGeom prst="rightBrace">
              <a:avLst>
                <a:gd name="adj1" fmla="val 8333"/>
                <a:gd name="adj2" fmla="val 21408"/>
              </a:avLst>
            </a:prstGeom>
            <a:ln w="9525" cmpd="sng">
              <a:solidFill>
                <a:srgbClr val="9933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363D54F6-663E-48DB-BCAC-7D3959F923ED}"/>
                </a:ext>
              </a:extLst>
            </p:cNvPr>
            <p:cNvSpPr/>
            <p:nvPr/>
          </p:nvSpPr>
          <p:spPr>
            <a:xfrm>
              <a:off x="4428187" y="1883168"/>
              <a:ext cx="21533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rPr>
                <a:t>Set of Old Technologies in equilibrium</a:t>
              </a:r>
              <a:endParaRPr lang="el-GR" sz="14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Ομάδα 27"/>
          <p:cNvGrpSpPr/>
          <p:nvPr/>
        </p:nvGrpSpPr>
        <p:grpSpPr>
          <a:xfrm>
            <a:off x="6125697" y="3052208"/>
            <a:ext cx="1526730" cy="2027088"/>
            <a:chOff x="6115064" y="3052208"/>
            <a:chExt cx="1526730" cy="2027088"/>
          </a:xfrm>
        </p:grpSpPr>
        <p:grpSp>
          <p:nvGrpSpPr>
            <p:cNvPr id="7" name="Ομάδα 6"/>
            <p:cNvGrpSpPr/>
            <p:nvPr/>
          </p:nvGrpSpPr>
          <p:grpSpPr>
            <a:xfrm>
              <a:off x="6247549" y="3052208"/>
              <a:ext cx="1261760" cy="1062924"/>
              <a:chOff x="4074654" y="1620749"/>
              <a:chExt cx="1261760" cy="1062924"/>
            </a:xfrm>
          </p:grpSpPr>
          <p:sp>
            <p:nvSpPr>
              <p:cNvPr id="8" name="Arrow: Right 35">
                <a:extLst>
                  <a:ext uri="{FF2B5EF4-FFF2-40B4-BE49-F238E27FC236}">
                    <a16:creationId xmlns:a16="http://schemas.microsoft.com/office/drawing/2014/main" id="{4DEB961C-0916-4F3D-8456-6544BEE026D9}"/>
                  </a:ext>
                </a:extLst>
              </p:cNvPr>
              <p:cNvSpPr/>
              <p:nvPr/>
            </p:nvSpPr>
            <p:spPr>
              <a:xfrm>
                <a:off x="4569805" y="2407801"/>
                <a:ext cx="271459" cy="275872"/>
              </a:xfrm>
              <a:prstGeom prst="rightArrow">
                <a:avLst/>
              </a:prstGeom>
              <a:solidFill>
                <a:srgbClr val="9933FF"/>
              </a:solidFill>
              <a:ln>
                <a:solidFill>
                  <a:srgbClr val="99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9" name="Rectangle 15">
                <a:extLst>
                  <a:ext uri="{FF2B5EF4-FFF2-40B4-BE49-F238E27FC236}">
                    <a16:creationId xmlns:a16="http://schemas.microsoft.com/office/drawing/2014/main" id="{363D54F6-663E-48DB-BCAC-7D3959F923ED}"/>
                  </a:ext>
                </a:extLst>
              </p:cNvPr>
              <p:cNvSpPr/>
              <p:nvPr/>
            </p:nvSpPr>
            <p:spPr>
              <a:xfrm>
                <a:off x="4074654" y="1620749"/>
                <a:ext cx="126176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9933FF"/>
                    </a:solidFill>
                    <a:latin typeface="Times New Roman" panose="02020603050405020304" pitchFamily="18" charset="0"/>
                  </a:rPr>
                  <a:t>New Technical</a:t>
                </a:r>
              </a:p>
              <a:p>
                <a:pPr algn="ctr"/>
                <a:r>
                  <a:rPr lang="en-US" sz="1400" b="1" dirty="0">
                    <a:solidFill>
                      <a:srgbClr val="9933FF"/>
                    </a:solidFill>
                    <a:latin typeface="Times New Roman" panose="02020603050405020304" pitchFamily="18" charset="0"/>
                  </a:rPr>
                  <a:t>Performances</a:t>
                </a:r>
              </a:p>
            </p:txBody>
          </p:sp>
        </p:grpSp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363D54F6-663E-48DB-BCAC-7D3959F923ED}"/>
                </a:ext>
              </a:extLst>
            </p:cNvPr>
            <p:cNvSpPr/>
            <p:nvPr/>
          </p:nvSpPr>
          <p:spPr>
            <a:xfrm>
              <a:off x="6115064" y="4125189"/>
              <a:ext cx="152673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9933FF"/>
                  </a:solidFill>
                  <a:latin typeface="Times New Roman" panose="02020603050405020304" pitchFamily="18" charset="0"/>
                </a:rPr>
                <a:t>Degree of Differentiation from the Competition</a:t>
              </a:r>
            </a:p>
          </p:txBody>
        </p:sp>
      </p:grpSp>
      <p:grpSp>
        <p:nvGrpSpPr>
          <p:cNvPr id="38" name="Ομάδα 37"/>
          <p:cNvGrpSpPr/>
          <p:nvPr/>
        </p:nvGrpSpPr>
        <p:grpSpPr>
          <a:xfrm>
            <a:off x="2120067" y="2796364"/>
            <a:ext cx="4096085" cy="2335704"/>
            <a:chOff x="2300828" y="2796364"/>
            <a:chExt cx="4096085" cy="2335704"/>
          </a:xfrm>
        </p:grpSpPr>
        <p:grpSp>
          <p:nvGrpSpPr>
            <p:cNvPr id="39" name="Ομάδα 38"/>
            <p:cNvGrpSpPr/>
            <p:nvPr/>
          </p:nvGrpSpPr>
          <p:grpSpPr>
            <a:xfrm>
              <a:off x="4844521" y="2796364"/>
              <a:ext cx="1552392" cy="2335704"/>
              <a:chOff x="5280456" y="3238896"/>
              <a:chExt cx="1552392" cy="2335704"/>
            </a:xfrm>
          </p:grpSpPr>
          <p:sp>
            <p:nvSpPr>
              <p:cNvPr id="45" name="Ορθογώνιο 44"/>
              <p:cNvSpPr/>
              <p:nvPr/>
            </p:nvSpPr>
            <p:spPr>
              <a:xfrm>
                <a:off x="5333621" y="4237471"/>
                <a:ext cx="14992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el-GR" sz="1600" b="1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Innovations</a:t>
                </a:r>
                <a:endParaRPr lang="en-US" sz="1600" b="1" dirty="0">
                  <a:solidFill>
                    <a:srgbClr val="9933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200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rPr>
                  <a:t>Disturb Equilibrium</a:t>
                </a:r>
                <a:endParaRPr lang="el-GR" sz="1200" dirty="0"/>
              </a:p>
            </p:txBody>
          </p:sp>
          <p:sp>
            <p:nvSpPr>
              <p:cNvPr id="46" name="Rectangle: Rounded Corners 58">
                <a:extLst>
                  <a:ext uri="{FF2B5EF4-FFF2-40B4-BE49-F238E27FC236}">
                    <a16:creationId xmlns:a16="http://schemas.microsoft.com/office/drawing/2014/main" id="{D20F3690-B8CA-44AB-8D94-9DAF0EDE1D2C}"/>
                  </a:ext>
                </a:extLst>
              </p:cNvPr>
              <p:cNvSpPr/>
              <p:nvPr/>
            </p:nvSpPr>
            <p:spPr>
              <a:xfrm>
                <a:off x="5280456" y="3238896"/>
                <a:ext cx="1499227" cy="2335704"/>
              </a:xfrm>
              <a:prstGeom prst="roundRect">
                <a:avLst/>
              </a:prstGeom>
              <a:noFill/>
              <a:ln w="6350">
                <a:solidFill>
                  <a:srgbClr val="9966FF">
                    <a:alpha val="5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40" name="Ομάδα 39"/>
            <p:cNvGrpSpPr/>
            <p:nvPr/>
          </p:nvGrpSpPr>
          <p:grpSpPr>
            <a:xfrm>
              <a:off x="2300828" y="3020145"/>
              <a:ext cx="3062166" cy="1860692"/>
              <a:chOff x="2300828" y="3020145"/>
              <a:chExt cx="3062166" cy="1860692"/>
            </a:xfrm>
          </p:grpSpPr>
          <p:sp>
            <p:nvSpPr>
              <p:cNvPr id="41" name="Στρογγυλεμένο ορθογώνιο 8">
                <a:extLst>
                  <a:ext uri="{FF2B5EF4-FFF2-40B4-BE49-F238E27FC236}">
                    <a16:creationId xmlns:a16="http://schemas.microsoft.com/office/drawing/2014/main" id="{74AEA78A-0EB6-4791-8CCC-CBAC1A5BCFDF}"/>
                  </a:ext>
                </a:extLst>
              </p:cNvPr>
              <p:cNvSpPr/>
              <p:nvPr/>
            </p:nvSpPr>
            <p:spPr>
              <a:xfrm>
                <a:off x="3169469" y="4260289"/>
                <a:ext cx="934698" cy="439320"/>
              </a:xfrm>
              <a:prstGeom prst="roundRect">
                <a:avLst/>
              </a:prstGeom>
              <a:solidFill>
                <a:srgbClr val="FF0000"/>
              </a:solidFill>
              <a:ln w="381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SMARTEC</a:t>
                </a:r>
              </a:p>
            </p:txBody>
          </p:sp>
          <p:cxnSp>
            <p:nvCxnSpPr>
              <p:cNvPr id="42" name="Straight Arrow Connector 5">
                <a:extLst>
                  <a:ext uri="{FF2B5EF4-FFF2-40B4-BE49-F238E27FC236}">
                    <a16:creationId xmlns:a16="http://schemas.microsoft.com/office/drawing/2014/main" id="{0411D460-B507-468E-8E4D-D64F57BEE1CD}"/>
                  </a:ext>
                </a:extLst>
              </p:cNvPr>
              <p:cNvCxnSpPr/>
              <p:nvPr/>
            </p:nvCxnSpPr>
            <p:spPr>
              <a:xfrm>
                <a:off x="4182256" y="4494521"/>
                <a:ext cx="887000" cy="0"/>
              </a:xfrm>
              <a:prstGeom prst="straightConnector1">
                <a:avLst/>
              </a:prstGeom>
              <a:ln w="25400">
                <a:solidFill>
                  <a:srgbClr val="99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5">
                <a:extLst>
                  <a:ext uri="{FF2B5EF4-FFF2-40B4-BE49-F238E27FC236}">
                    <a16:creationId xmlns:a16="http://schemas.microsoft.com/office/drawing/2014/main" id="{0411D460-B507-468E-8E4D-D64F57BEE1CD}"/>
                  </a:ext>
                </a:extLst>
              </p:cNvPr>
              <p:cNvCxnSpPr/>
              <p:nvPr/>
            </p:nvCxnSpPr>
            <p:spPr>
              <a:xfrm>
                <a:off x="3158842" y="4880837"/>
                <a:ext cx="2120698" cy="0"/>
              </a:xfrm>
              <a:prstGeom prst="straightConnector1">
                <a:avLst/>
              </a:prstGeom>
              <a:ln w="25400">
                <a:solidFill>
                  <a:srgbClr val="99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5">
                <a:extLst>
                  <a:ext uri="{FF2B5EF4-FFF2-40B4-BE49-F238E27FC236}">
                    <a16:creationId xmlns:a16="http://schemas.microsoft.com/office/drawing/2014/main" id="{0411D460-B507-468E-8E4D-D64F57BEE1CD}"/>
                  </a:ext>
                </a:extLst>
              </p:cNvPr>
              <p:cNvCxnSpPr/>
              <p:nvPr/>
            </p:nvCxnSpPr>
            <p:spPr>
              <a:xfrm>
                <a:off x="2300828" y="3020145"/>
                <a:ext cx="3062166" cy="0"/>
              </a:xfrm>
              <a:prstGeom prst="straightConnector1">
                <a:avLst/>
              </a:prstGeom>
              <a:ln w="25400">
                <a:solidFill>
                  <a:srgbClr val="99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53" name="Ομάδα 2052"/>
          <p:cNvGrpSpPr/>
          <p:nvPr/>
        </p:nvGrpSpPr>
        <p:grpSpPr>
          <a:xfrm>
            <a:off x="7583739" y="2622386"/>
            <a:ext cx="4087007" cy="2630097"/>
            <a:chOff x="7583739" y="2622386"/>
            <a:chExt cx="4087007" cy="2630097"/>
          </a:xfrm>
        </p:grpSpPr>
        <p:grpSp>
          <p:nvGrpSpPr>
            <p:cNvPr id="2052" name="Ομάδα 2051"/>
            <p:cNvGrpSpPr/>
            <p:nvPr/>
          </p:nvGrpSpPr>
          <p:grpSpPr>
            <a:xfrm>
              <a:off x="7583739" y="2622386"/>
              <a:ext cx="4087007" cy="2630097"/>
              <a:chOff x="7583739" y="2622386"/>
              <a:chExt cx="4087007" cy="2630097"/>
            </a:xfrm>
          </p:grpSpPr>
          <p:grpSp>
            <p:nvGrpSpPr>
              <p:cNvPr id="12" name="Ομάδα 11"/>
              <p:cNvGrpSpPr/>
              <p:nvPr/>
            </p:nvGrpSpPr>
            <p:grpSpPr>
              <a:xfrm>
                <a:off x="9034105" y="3051575"/>
                <a:ext cx="1261760" cy="1066224"/>
                <a:chOff x="6365151" y="1617449"/>
                <a:chExt cx="1261760" cy="1066224"/>
              </a:xfrm>
            </p:grpSpPr>
            <p:sp>
              <p:nvSpPr>
                <p:cNvPr id="13" name="Arrow: Right 35">
                  <a:extLst>
                    <a:ext uri="{FF2B5EF4-FFF2-40B4-BE49-F238E27FC236}">
                      <a16:creationId xmlns:a16="http://schemas.microsoft.com/office/drawing/2014/main" id="{4DEB961C-0916-4F3D-8456-6544BEE026D9}"/>
                    </a:ext>
                  </a:extLst>
                </p:cNvPr>
                <p:cNvSpPr/>
                <p:nvPr/>
              </p:nvSpPr>
              <p:spPr>
                <a:xfrm>
                  <a:off x="6847215" y="2407801"/>
                  <a:ext cx="286708" cy="275872"/>
                </a:xfrm>
                <a:prstGeom prst="rightArrow">
                  <a:avLst/>
                </a:prstGeom>
                <a:solidFill>
                  <a:srgbClr val="9933FF"/>
                </a:solidFill>
                <a:ln>
                  <a:solidFill>
                    <a:srgbClr val="9933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/>
                </a:p>
              </p:txBody>
            </p:sp>
            <p:sp>
              <p:nvSpPr>
                <p:cNvPr id="15" name="Rectangle 15">
                  <a:extLst>
                    <a:ext uri="{FF2B5EF4-FFF2-40B4-BE49-F238E27FC236}">
                      <a16:creationId xmlns:a16="http://schemas.microsoft.com/office/drawing/2014/main" id="{363D54F6-663E-48DB-BCAC-7D3959F923ED}"/>
                    </a:ext>
                  </a:extLst>
                </p:cNvPr>
                <p:cNvSpPr/>
                <p:nvPr/>
              </p:nvSpPr>
              <p:spPr>
                <a:xfrm>
                  <a:off x="6365151" y="1617449"/>
                  <a:ext cx="1261760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9933FF"/>
                      </a:solidFill>
                      <a:latin typeface="Times New Roman" panose="02020603050405020304" pitchFamily="18" charset="0"/>
                    </a:rPr>
                    <a:t>New Value Propositions &amp; Products</a:t>
                  </a:r>
                  <a:endParaRPr lang="el-GR" sz="1400" b="1" dirty="0">
                    <a:solidFill>
                      <a:srgbClr val="9933FF"/>
                    </a:solidFill>
                  </a:endParaRPr>
                </a:p>
              </p:txBody>
            </p:sp>
          </p:grpSp>
          <p:sp>
            <p:nvSpPr>
              <p:cNvPr id="32" name="Στρογγυλεμένο ορθογώνιο 8">
                <a:extLst>
                  <a:ext uri="{FF2B5EF4-FFF2-40B4-BE49-F238E27FC236}">
                    <a16:creationId xmlns:a16="http://schemas.microsoft.com/office/drawing/2014/main" id="{CBAC5ECE-BE9B-4723-9D3D-1C0AE0EA79A4}"/>
                  </a:ext>
                </a:extLst>
              </p:cNvPr>
              <p:cNvSpPr/>
              <p:nvPr/>
            </p:nvSpPr>
            <p:spPr>
              <a:xfrm>
                <a:off x="10344678" y="3762228"/>
                <a:ext cx="1326068" cy="414005"/>
              </a:xfrm>
              <a:prstGeom prst="roundRect">
                <a:avLst/>
              </a:prstGeom>
              <a:solidFill>
                <a:srgbClr val="9933FF">
                  <a:alpha val="74000"/>
                </a:srgbClr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tabLst>
                    <a:tab pos="0" algn="l"/>
                    <a:tab pos="857250" algn="l"/>
                  </a:tabLst>
                </a:pPr>
                <a:r>
                  <a:rPr lang="en-US" b="1" dirty="0">
                    <a:solidFill>
                      <a:schemeClr val="bg1"/>
                    </a:solidFill>
                  </a:rPr>
                  <a:t>Markets</a:t>
                </a:r>
              </a:p>
            </p:txBody>
          </p:sp>
          <p:grpSp>
            <p:nvGrpSpPr>
              <p:cNvPr id="2049" name="Ομάδα 2048"/>
              <p:cNvGrpSpPr/>
              <p:nvPr/>
            </p:nvGrpSpPr>
            <p:grpSpPr>
              <a:xfrm>
                <a:off x="7583739" y="2622386"/>
                <a:ext cx="1450366" cy="2630097"/>
                <a:chOff x="7583739" y="2622386"/>
                <a:chExt cx="1450366" cy="2630097"/>
              </a:xfrm>
            </p:grpSpPr>
            <p:sp>
              <p:nvSpPr>
                <p:cNvPr id="33" name="Rectangle: Rounded Corners 58">
                  <a:extLst>
                    <a:ext uri="{FF2B5EF4-FFF2-40B4-BE49-F238E27FC236}">
                      <a16:creationId xmlns:a16="http://schemas.microsoft.com/office/drawing/2014/main" id="{D20F3690-B8CA-44AB-8D94-9DAF0EDE1D2C}"/>
                    </a:ext>
                  </a:extLst>
                </p:cNvPr>
                <p:cNvSpPr/>
                <p:nvPr/>
              </p:nvSpPr>
              <p:spPr>
                <a:xfrm>
                  <a:off x="7583739" y="2622386"/>
                  <a:ext cx="1450366" cy="2630097"/>
                </a:xfrm>
                <a:prstGeom prst="roundRect">
                  <a:avLst/>
                </a:prstGeom>
                <a:noFill/>
                <a:ln w="6350">
                  <a:solidFill>
                    <a:srgbClr val="9966FF">
                      <a:alpha val="59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36" name="Ορθογώνιο 35"/>
                <p:cNvSpPr/>
                <p:nvPr/>
              </p:nvSpPr>
              <p:spPr>
                <a:xfrm>
                  <a:off x="7583739" y="3687475"/>
                  <a:ext cx="1450366" cy="14465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l-GR" sz="1600" b="1" dirty="0">
                      <a:solidFill>
                        <a:srgbClr val="9933FF"/>
                      </a:solidFill>
                      <a:latin typeface="Times New Roman" pitchFamily="18" charset="0"/>
                      <a:cs typeface="Times New Roman" pitchFamily="18" charset="0"/>
                    </a:rPr>
                    <a:t>Competitive</a:t>
                  </a:r>
                </a:p>
                <a:p>
                  <a:pPr algn="ctr"/>
                  <a:r>
                    <a:rPr lang="en-US" sz="1600" b="1" dirty="0">
                      <a:solidFill>
                        <a:srgbClr val="9933FF"/>
                      </a:solidFill>
                      <a:latin typeface="Times New Roman" pitchFamily="18" charset="0"/>
                      <a:cs typeface="Times New Roman" pitchFamily="18" charset="0"/>
                    </a:rPr>
                    <a:t>Advantage</a:t>
                  </a:r>
                </a:p>
                <a:p>
                  <a:pPr algn="ctr"/>
                  <a:endParaRPr lang="en-US" sz="1600" b="1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600" b="1" dirty="0">
                    <a:solidFill>
                      <a:srgbClr val="9933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en-US" sz="1200" dirty="0">
                      <a:solidFill>
                        <a:srgbClr val="9933FF"/>
                      </a:solidFill>
                      <a:latin typeface="Times New Roman" pitchFamily="18" charset="0"/>
                      <a:cs typeface="Times New Roman" pitchFamily="18" charset="0"/>
                    </a:rPr>
                    <a:t>Comparison </a:t>
                  </a:r>
                </a:p>
                <a:p>
                  <a:pPr algn="ctr"/>
                  <a:r>
                    <a:rPr lang="en-US" sz="1200" dirty="0">
                      <a:solidFill>
                        <a:srgbClr val="9933FF"/>
                      </a:solidFill>
                      <a:latin typeface="Times New Roman" pitchFamily="18" charset="0"/>
                      <a:cs typeface="Times New Roman" pitchFamily="18" charset="0"/>
                    </a:rPr>
                    <a:t>with Rivalry</a:t>
                  </a:r>
                  <a:endParaRPr lang="el-GR" sz="1200" dirty="0"/>
                </a:p>
              </p:txBody>
            </p:sp>
          </p:grpSp>
        </p:grpSp>
        <p:sp>
          <p:nvSpPr>
            <p:cNvPr id="50" name="Arrow: Right 35">
              <a:extLst>
                <a:ext uri="{FF2B5EF4-FFF2-40B4-BE49-F238E27FC236}">
                  <a16:creationId xmlns:a16="http://schemas.microsoft.com/office/drawing/2014/main" id="{4DEB961C-0916-4F3D-8456-6544BEE026D9}"/>
                </a:ext>
              </a:extLst>
            </p:cNvPr>
            <p:cNvSpPr/>
            <p:nvPr/>
          </p:nvSpPr>
          <p:spPr>
            <a:xfrm rot="10800000">
              <a:off x="9516169" y="4204077"/>
              <a:ext cx="271459" cy="275872"/>
            </a:xfrm>
            <a:prstGeom prst="rightArrow">
              <a:avLst/>
            </a:prstGeom>
            <a:solidFill>
              <a:srgbClr val="00FF00"/>
            </a:solidFill>
            <a:ln>
              <a:solidFill>
                <a:srgbClr val="99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51" name="Rectangle 15">
              <a:extLst>
                <a:ext uri="{FF2B5EF4-FFF2-40B4-BE49-F238E27FC236}">
                  <a16:creationId xmlns:a16="http://schemas.microsoft.com/office/drawing/2014/main" id="{363D54F6-663E-48DB-BCAC-7D3959F923ED}"/>
                </a:ext>
              </a:extLst>
            </p:cNvPr>
            <p:cNvSpPr/>
            <p:nvPr/>
          </p:nvSpPr>
          <p:spPr>
            <a:xfrm>
              <a:off x="9159821" y="4514966"/>
              <a:ext cx="10068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2FBB2F"/>
                  </a:solidFill>
                  <a:latin typeface="Times New Roman" panose="02020603050405020304" pitchFamily="18" charset="0"/>
                </a:rPr>
                <a:t>Markets’ Needs</a:t>
              </a:r>
              <a:endParaRPr lang="el-GR" sz="1400" b="1" dirty="0">
                <a:solidFill>
                  <a:srgbClr val="2FBB2F"/>
                </a:solidFill>
              </a:endParaRPr>
            </a:p>
          </p:txBody>
        </p:sp>
      </p:grpSp>
      <p:grpSp>
        <p:nvGrpSpPr>
          <p:cNvPr id="2054" name="Ομάδα 2053"/>
          <p:cNvGrpSpPr/>
          <p:nvPr/>
        </p:nvGrpSpPr>
        <p:grpSpPr>
          <a:xfrm>
            <a:off x="7506585" y="2064199"/>
            <a:ext cx="4292366" cy="3443466"/>
            <a:chOff x="7506585" y="2064199"/>
            <a:chExt cx="4292366" cy="3443466"/>
          </a:xfrm>
        </p:grpSpPr>
        <p:sp>
          <p:nvSpPr>
            <p:cNvPr id="53" name="Rectangle 2">
              <a:extLst>
                <a:ext uri="{FF2B5EF4-FFF2-40B4-BE49-F238E27FC236}">
                  <a16:creationId xmlns:a16="http://schemas.microsoft.com/office/drawing/2014/main" id="{F1C3E19C-08B3-40D4-B7C3-D93C161DD978}"/>
                </a:ext>
              </a:extLst>
            </p:cNvPr>
            <p:cNvSpPr/>
            <p:nvPr/>
          </p:nvSpPr>
          <p:spPr>
            <a:xfrm>
              <a:off x="7506585" y="2064199"/>
              <a:ext cx="42923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WP4: Marketing &amp; Business Development </a:t>
              </a:r>
            </a:p>
          </p:txBody>
        </p:sp>
        <p:sp>
          <p:nvSpPr>
            <p:cNvPr id="54" name="Rectangle: Rounded Corners 18">
              <a:extLst>
                <a:ext uri="{FF2B5EF4-FFF2-40B4-BE49-F238E27FC236}">
                  <a16:creationId xmlns:a16="http://schemas.microsoft.com/office/drawing/2014/main" id="{AE0E7DE7-129E-492B-96D5-7E8990F002E0}"/>
                </a:ext>
              </a:extLst>
            </p:cNvPr>
            <p:cNvSpPr/>
            <p:nvPr/>
          </p:nvSpPr>
          <p:spPr>
            <a:xfrm>
              <a:off x="7506586" y="2406388"/>
              <a:ext cx="4292365" cy="3101277"/>
            </a:xfrm>
            <a:prstGeom prst="roundRect">
              <a:avLst/>
            </a:prstGeom>
            <a:ln w="9525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55" name="Ομάδα 2054"/>
          <p:cNvGrpSpPr/>
          <p:nvPr/>
        </p:nvGrpSpPr>
        <p:grpSpPr>
          <a:xfrm>
            <a:off x="152629" y="821337"/>
            <a:ext cx="8881475" cy="5845277"/>
            <a:chOff x="152630" y="821337"/>
            <a:chExt cx="7353956" cy="5845277"/>
          </a:xfrm>
        </p:grpSpPr>
        <p:sp>
          <p:nvSpPr>
            <p:cNvPr id="57" name="Rectangle: Rounded Corners 18">
              <a:extLst>
                <a:ext uri="{FF2B5EF4-FFF2-40B4-BE49-F238E27FC236}">
                  <a16:creationId xmlns:a16="http://schemas.microsoft.com/office/drawing/2014/main" id="{AE0E7DE7-129E-492B-96D5-7E8990F002E0}"/>
                </a:ext>
              </a:extLst>
            </p:cNvPr>
            <p:cNvSpPr/>
            <p:nvPr/>
          </p:nvSpPr>
          <p:spPr>
            <a:xfrm>
              <a:off x="152630" y="821337"/>
              <a:ext cx="7353956" cy="5845277"/>
            </a:xfrm>
            <a:prstGeom prst="roundRect">
              <a:avLst/>
            </a:prstGeom>
            <a:ln w="9525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2">
              <a:extLst>
                <a:ext uri="{FF2B5EF4-FFF2-40B4-BE49-F238E27FC236}">
                  <a16:creationId xmlns:a16="http://schemas.microsoft.com/office/drawing/2014/main" id="{F1C3E19C-08B3-40D4-B7C3-D93C161DD978}"/>
                </a:ext>
              </a:extLst>
            </p:cNvPr>
            <p:cNvSpPr/>
            <p:nvPr/>
          </p:nvSpPr>
          <p:spPr>
            <a:xfrm>
              <a:off x="4305579" y="915271"/>
              <a:ext cx="239858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Study of Rivalry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03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/>
              <a:t>GaN</a:t>
            </a:r>
            <a:r>
              <a:rPr lang="en-US" sz="2800" dirty="0"/>
              <a:t> &amp; Non-</a:t>
            </a:r>
            <a:r>
              <a:rPr lang="en-US" sz="2800" dirty="0" err="1"/>
              <a:t>GaN</a:t>
            </a:r>
            <a:r>
              <a:rPr lang="el-GR" sz="2800" dirty="0"/>
              <a:t> RF </a:t>
            </a:r>
            <a:r>
              <a:rPr lang="el-GR" sz="2800" dirty="0" err="1"/>
              <a:t>Power</a:t>
            </a:r>
            <a:r>
              <a:rPr lang="el-GR" sz="2800" dirty="0"/>
              <a:t> </a:t>
            </a:r>
            <a:r>
              <a:rPr lang="el-GR" sz="2800" dirty="0" err="1"/>
              <a:t>Industry</a:t>
            </a:r>
            <a:r>
              <a:rPr lang="el-GR" sz="2800" dirty="0"/>
              <a:t> </a:t>
            </a:r>
            <a:r>
              <a:rPr lang="el-GR" sz="2800" dirty="0" err="1"/>
              <a:t>Value</a:t>
            </a:r>
            <a:r>
              <a:rPr lang="el-GR" sz="2800" dirty="0"/>
              <a:t> </a:t>
            </a:r>
            <a:r>
              <a:rPr lang="el-GR" sz="2800" dirty="0" err="1"/>
              <a:t>Chain</a:t>
            </a:r>
            <a:endParaRPr lang="el-GR" sz="2800" dirty="0"/>
          </a:p>
        </p:txBody>
      </p:sp>
      <p:grpSp>
        <p:nvGrpSpPr>
          <p:cNvPr id="4" name="Ομάδα 3"/>
          <p:cNvGrpSpPr/>
          <p:nvPr/>
        </p:nvGrpSpPr>
        <p:grpSpPr>
          <a:xfrm>
            <a:off x="3004890" y="1299031"/>
            <a:ext cx="2731880" cy="3438036"/>
            <a:chOff x="2003928" y="932427"/>
            <a:chExt cx="2731880" cy="3438036"/>
          </a:xfrm>
        </p:grpSpPr>
        <p:sp>
          <p:nvSpPr>
            <p:cNvPr id="5" name="Στρογγυλεμένο ορθογώνιο 8">
              <a:extLst>
                <a:ext uri="{FF2B5EF4-FFF2-40B4-BE49-F238E27FC236}">
                  <a16:creationId xmlns:a16="http://schemas.microsoft.com/office/drawing/2014/main" id="{4CDFDD6C-1FD8-43EB-A223-C37F0BD7F957}"/>
                </a:ext>
              </a:extLst>
            </p:cNvPr>
            <p:cNvSpPr/>
            <p:nvPr/>
          </p:nvSpPr>
          <p:spPr>
            <a:xfrm>
              <a:off x="2689513" y="3699914"/>
              <a:ext cx="1360713" cy="670549"/>
            </a:xfrm>
            <a:prstGeom prst="roundRect">
              <a:avLst/>
            </a:prstGeom>
            <a:solidFill>
              <a:srgbClr val="FF66FF">
                <a:alpha val="41961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tabLst>
                  <a:tab pos="0" algn="l"/>
                </a:tabLst>
              </a:pPr>
              <a:endParaRPr lang="en-US" sz="1100" b="1" dirty="0">
                <a:solidFill>
                  <a:srgbClr val="0070C0"/>
                </a:solidFill>
              </a:endParaRPr>
            </a:p>
            <a:p>
              <a:pPr algn="ctr">
                <a:tabLst>
                  <a:tab pos="0" algn="l"/>
                </a:tabLst>
              </a:pPr>
              <a:r>
                <a:rPr lang="en-US" sz="1400" b="1" dirty="0">
                  <a:solidFill>
                    <a:srgbClr val="0070C0"/>
                  </a:solidFill>
                </a:rPr>
                <a:t>Design Houses</a:t>
              </a:r>
              <a:endParaRPr lang="en-US" sz="1200" b="1" dirty="0">
                <a:solidFill>
                  <a:srgbClr val="0070C0"/>
                </a:solidFill>
              </a:endParaRPr>
            </a:p>
            <a:p>
              <a:pPr marL="115888" indent="-115888" algn="ctr">
                <a:buFont typeface="Arial" panose="020B0604020202020204" pitchFamily="34" charset="0"/>
                <a:buChar char="•"/>
                <a:tabLst>
                  <a:tab pos="0" algn="l"/>
                </a:tabLst>
              </a:pPr>
              <a:endParaRPr lang="en-US" sz="1050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Στρογγυλεμένο ορθογώνιο 8">
              <a:extLst>
                <a:ext uri="{FF2B5EF4-FFF2-40B4-BE49-F238E27FC236}">
                  <a16:creationId xmlns:a16="http://schemas.microsoft.com/office/drawing/2014/main" id="{0B6B6906-2B54-45CF-9338-76058D15EE2A}"/>
                </a:ext>
              </a:extLst>
            </p:cNvPr>
            <p:cNvSpPr/>
            <p:nvPr/>
          </p:nvSpPr>
          <p:spPr>
            <a:xfrm>
              <a:off x="2689513" y="1327669"/>
              <a:ext cx="1360713" cy="2201361"/>
            </a:xfrm>
            <a:prstGeom prst="roundRect">
              <a:avLst/>
            </a:prstGeom>
            <a:solidFill>
              <a:srgbClr val="D7AFFF">
                <a:alpha val="42000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tabLst>
                  <a:tab pos="0" algn="l"/>
                </a:tabLst>
              </a:pPr>
              <a:endParaRPr lang="en-US" sz="1200" b="1" dirty="0">
                <a:solidFill>
                  <a:srgbClr val="0070C0"/>
                </a:solidFill>
              </a:endParaRPr>
            </a:p>
            <a:p>
              <a:pPr algn="ctr">
                <a:tabLst>
                  <a:tab pos="0" algn="l"/>
                </a:tabLst>
              </a:pPr>
              <a:r>
                <a:rPr lang="en-US" sz="1700" b="1" dirty="0">
                  <a:solidFill>
                    <a:srgbClr val="0070C0"/>
                  </a:solidFill>
                </a:rPr>
                <a:t>Foundries</a:t>
              </a:r>
            </a:p>
            <a:p>
              <a:pPr algn="ctr">
                <a:tabLst>
                  <a:tab pos="0" algn="l"/>
                </a:tabLst>
              </a:pPr>
              <a:endParaRPr lang="en-US" sz="1600" b="1" dirty="0">
                <a:solidFill>
                  <a:srgbClr val="0070C0"/>
                </a:solidFill>
              </a:endParaRPr>
            </a:p>
            <a:p>
              <a:pPr marL="285750" indent="-104775">
                <a:buFont typeface="Arial" pitchFamily="34" charset="0"/>
                <a:buChar char="•"/>
                <a:tabLst>
                  <a:tab pos="0" algn="l"/>
                </a:tabLst>
              </a:pPr>
              <a:r>
                <a:rPr lang="en-US" sz="1200" b="1" dirty="0">
                  <a:solidFill>
                    <a:srgbClr val="0070C0"/>
                  </a:solidFill>
                </a:rPr>
                <a:t>IDM</a:t>
              </a:r>
            </a:p>
            <a:p>
              <a:pPr marL="285750" indent="-104775">
                <a:buFont typeface="Arial" pitchFamily="34" charset="0"/>
                <a:buChar char="•"/>
                <a:tabLst>
                  <a:tab pos="0" algn="l"/>
                </a:tabLst>
              </a:pPr>
              <a:r>
                <a:rPr lang="en-US" sz="1200" b="1" dirty="0">
                  <a:solidFill>
                    <a:srgbClr val="0070C0"/>
                  </a:solidFill>
                </a:rPr>
                <a:t>Pure Play</a:t>
              </a:r>
            </a:p>
            <a:p>
              <a:pPr marL="285750" indent="-104775">
                <a:buFont typeface="Arial" pitchFamily="34" charset="0"/>
                <a:buChar char="•"/>
                <a:tabLst>
                  <a:tab pos="0" algn="l"/>
                </a:tabLst>
              </a:pPr>
              <a:r>
                <a:rPr lang="en-US" sz="1200" b="1" dirty="0">
                  <a:solidFill>
                    <a:srgbClr val="0070C0"/>
                  </a:solidFill>
                </a:rPr>
                <a:t>Front-end</a:t>
              </a:r>
            </a:p>
            <a:p>
              <a:pPr marL="285750" indent="-104775">
                <a:buFont typeface="Arial" pitchFamily="34" charset="0"/>
                <a:buChar char="•"/>
                <a:tabLst>
                  <a:tab pos="0" algn="l"/>
                </a:tabLst>
              </a:pPr>
              <a:r>
                <a:rPr lang="en-US" sz="1200" b="1" dirty="0">
                  <a:solidFill>
                    <a:srgbClr val="0070C0"/>
                  </a:solidFill>
                </a:rPr>
                <a:t>Back-end</a:t>
              </a:r>
              <a:endParaRPr lang="en-US" sz="1600" b="1" dirty="0">
                <a:solidFill>
                  <a:srgbClr val="0070C0"/>
                </a:solidFill>
              </a:endParaRPr>
            </a:p>
            <a:p>
              <a:pPr algn="ctr">
                <a:tabLst>
                  <a:tab pos="0" algn="l"/>
                </a:tabLst>
              </a:pPr>
              <a:endParaRPr lang="en-US" sz="1600" b="1" dirty="0">
                <a:solidFill>
                  <a:srgbClr val="0070C0"/>
                </a:solidFill>
              </a:endParaRPr>
            </a:p>
            <a:p>
              <a:pPr algn="ctr">
                <a:tabLst>
                  <a:tab pos="0" algn="l"/>
                </a:tabLst>
              </a:pPr>
              <a:endParaRPr lang="en-US" sz="1600" b="1" dirty="0">
                <a:solidFill>
                  <a:srgbClr val="0070C0"/>
                </a:solidFill>
              </a:endParaRPr>
            </a:p>
            <a:p>
              <a:pPr marL="115888" indent="-115888" algn="ctr">
                <a:buFont typeface="Arial" panose="020B0604020202020204" pitchFamily="34" charset="0"/>
                <a:buChar char="•"/>
                <a:tabLst>
                  <a:tab pos="0" algn="l"/>
                </a:tabLst>
              </a:pPr>
              <a:endParaRPr lang="en-US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Στρογγυλεμένο ορθογώνιο 8">
              <a:extLst>
                <a:ext uri="{FF2B5EF4-FFF2-40B4-BE49-F238E27FC236}">
                  <a16:creationId xmlns:a16="http://schemas.microsoft.com/office/drawing/2014/main" id="{74AEA78A-0EB6-4791-8CCC-CBAC1A5BCFDF}"/>
                </a:ext>
              </a:extLst>
            </p:cNvPr>
            <p:cNvSpPr/>
            <p:nvPr/>
          </p:nvSpPr>
          <p:spPr>
            <a:xfrm>
              <a:off x="2902519" y="3198209"/>
              <a:ext cx="934698" cy="259523"/>
            </a:xfrm>
            <a:prstGeom prst="roundRect">
              <a:avLst/>
            </a:prstGeom>
            <a:solidFill>
              <a:srgbClr val="FF0000"/>
            </a:solidFill>
            <a:ln w="381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SMARTEC</a:t>
              </a:r>
            </a:p>
          </p:txBody>
        </p:sp>
        <p:sp>
          <p:nvSpPr>
            <p:cNvPr id="8" name="Rectangle 40">
              <a:extLst>
                <a:ext uri="{FF2B5EF4-FFF2-40B4-BE49-F238E27FC236}">
                  <a16:creationId xmlns:a16="http://schemas.microsoft.com/office/drawing/2014/main" id="{F0CB4525-6DAE-477B-A047-53C6BEE9F26E}"/>
                </a:ext>
              </a:extLst>
            </p:cNvPr>
            <p:cNvSpPr/>
            <p:nvPr/>
          </p:nvSpPr>
          <p:spPr>
            <a:xfrm>
              <a:off x="2003928" y="932427"/>
              <a:ext cx="27318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1082675" algn="l"/>
                </a:tabLst>
              </a:pPr>
              <a:r>
                <a:rPr lang="en-US" sz="1200" b="1" dirty="0" err="1">
                  <a:solidFill>
                    <a:srgbClr val="9900CC"/>
                  </a:solidFill>
                </a:rPr>
                <a:t>GaN</a:t>
              </a:r>
              <a:r>
                <a:rPr lang="en-US" sz="1200" b="1" dirty="0">
                  <a:solidFill>
                    <a:srgbClr val="9900CC"/>
                  </a:solidFill>
                </a:rPr>
                <a:t> Chip Manufacturing Rivalry</a:t>
              </a:r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1351924" y="1283808"/>
            <a:ext cx="1416433" cy="3453258"/>
            <a:chOff x="82609" y="917204"/>
            <a:chExt cx="1416433" cy="3453258"/>
          </a:xfrm>
        </p:grpSpPr>
        <p:sp>
          <p:nvSpPr>
            <p:cNvPr id="10" name="Στρογγυλεμένο ορθογώνιο 8">
              <a:extLst>
                <a:ext uri="{FF2B5EF4-FFF2-40B4-BE49-F238E27FC236}">
                  <a16:creationId xmlns:a16="http://schemas.microsoft.com/office/drawing/2014/main" id="{37F42A73-4B87-4A4E-A8E4-D537E3CDAAD6}"/>
                </a:ext>
              </a:extLst>
            </p:cNvPr>
            <p:cNvSpPr/>
            <p:nvPr/>
          </p:nvSpPr>
          <p:spPr>
            <a:xfrm>
              <a:off x="92856" y="3699913"/>
              <a:ext cx="1282425" cy="670549"/>
            </a:xfrm>
            <a:prstGeom prst="roundRect">
              <a:avLst/>
            </a:prstGeom>
            <a:solidFill>
              <a:srgbClr val="D7AFFF">
                <a:alpha val="42000"/>
              </a:srgbClr>
            </a:solidFill>
            <a:ln w="381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1082675" algn="l"/>
                </a:tabLst>
              </a:pPr>
              <a:r>
                <a:rPr lang="en-US" sz="1100" b="1" dirty="0">
                  <a:solidFill>
                    <a:srgbClr val="0070C0"/>
                  </a:solidFill>
                </a:rPr>
                <a:t>EDA Tools</a:t>
              </a:r>
            </a:p>
          </p:txBody>
        </p:sp>
        <p:sp>
          <p:nvSpPr>
            <p:cNvPr id="11" name="Στρογγυλεμένο ορθογώνιο 8">
              <a:extLst>
                <a:ext uri="{FF2B5EF4-FFF2-40B4-BE49-F238E27FC236}">
                  <a16:creationId xmlns:a16="http://schemas.microsoft.com/office/drawing/2014/main" id="{26BD21B5-24BC-4A2A-A8A7-B1B746BFEFC6}"/>
                </a:ext>
              </a:extLst>
            </p:cNvPr>
            <p:cNvSpPr/>
            <p:nvPr/>
          </p:nvSpPr>
          <p:spPr>
            <a:xfrm>
              <a:off x="92857" y="1327669"/>
              <a:ext cx="1273606" cy="883031"/>
            </a:xfrm>
            <a:prstGeom prst="roundRect">
              <a:avLst/>
            </a:prstGeom>
            <a:solidFill>
              <a:srgbClr val="D7AFFF">
                <a:alpha val="42000"/>
              </a:srgbClr>
            </a:solidFill>
            <a:ln w="381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1082675" algn="l"/>
                </a:tabLst>
              </a:pPr>
              <a:r>
                <a:rPr lang="en-US" sz="1100" b="1" dirty="0">
                  <a:solidFill>
                    <a:srgbClr val="0070C0"/>
                  </a:solidFill>
                </a:rPr>
                <a:t>Processing Equipment</a:t>
              </a:r>
              <a:endParaRPr lang="el-GR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2" name="Στρογγυλεμένο ορθογώνιο 8">
              <a:extLst>
                <a:ext uri="{FF2B5EF4-FFF2-40B4-BE49-F238E27FC236}">
                  <a16:creationId xmlns:a16="http://schemas.microsoft.com/office/drawing/2014/main" id="{0086D7EB-CC17-4DEB-A363-F96587A04139}"/>
                </a:ext>
              </a:extLst>
            </p:cNvPr>
            <p:cNvSpPr/>
            <p:nvPr/>
          </p:nvSpPr>
          <p:spPr>
            <a:xfrm>
              <a:off x="82609" y="2511110"/>
              <a:ext cx="1416433" cy="896731"/>
            </a:xfrm>
            <a:prstGeom prst="roundRect">
              <a:avLst/>
            </a:prstGeom>
            <a:solidFill>
              <a:srgbClr val="D7AFFF">
                <a:alpha val="42000"/>
              </a:srgbClr>
            </a:solidFill>
            <a:ln w="381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1082675" algn="l"/>
                </a:tabLst>
              </a:pPr>
              <a:r>
                <a:rPr lang="en-US" sz="1100" b="1" dirty="0">
                  <a:solidFill>
                    <a:srgbClr val="0070C0"/>
                  </a:solidFill>
                </a:rPr>
                <a:t>Measurement &amp; Quality Control Equipment</a:t>
              </a:r>
              <a:endParaRPr lang="el-GR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3" name="Rectangle 40">
              <a:extLst>
                <a:ext uri="{FF2B5EF4-FFF2-40B4-BE49-F238E27FC236}">
                  <a16:creationId xmlns:a16="http://schemas.microsoft.com/office/drawing/2014/main" id="{F0CB4525-6DAE-477B-A047-53C6BEE9F26E}"/>
                </a:ext>
              </a:extLst>
            </p:cNvPr>
            <p:cNvSpPr/>
            <p:nvPr/>
          </p:nvSpPr>
          <p:spPr>
            <a:xfrm>
              <a:off x="92856" y="917204"/>
              <a:ext cx="127217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1082675" algn="l"/>
                </a:tabLst>
              </a:pPr>
              <a:r>
                <a:rPr lang="en-US" sz="1200" b="1" dirty="0">
                  <a:solidFill>
                    <a:srgbClr val="9900CC"/>
                  </a:solidFill>
                </a:rPr>
                <a:t>Our Suppliers</a:t>
              </a:r>
            </a:p>
          </p:txBody>
        </p:sp>
      </p:grpSp>
      <p:grpSp>
        <p:nvGrpSpPr>
          <p:cNvPr id="14" name="Ομάδα 13"/>
          <p:cNvGrpSpPr/>
          <p:nvPr/>
        </p:nvGrpSpPr>
        <p:grpSpPr>
          <a:xfrm>
            <a:off x="2509362" y="1724791"/>
            <a:ext cx="1267055" cy="1739356"/>
            <a:chOff x="1379193" y="1706052"/>
            <a:chExt cx="1267055" cy="1739356"/>
          </a:xfrm>
        </p:grpSpPr>
        <p:sp>
          <p:nvSpPr>
            <p:cNvPr id="15" name="Arrow: Right 35">
              <a:extLst>
                <a:ext uri="{FF2B5EF4-FFF2-40B4-BE49-F238E27FC236}">
                  <a16:creationId xmlns:a16="http://schemas.microsoft.com/office/drawing/2014/main" id="{4DEB961C-0916-4F3D-8456-6544BEE026D9}"/>
                </a:ext>
              </a:extLst>
            </p:cNvPr>
            <p:cNvSpPr/>
            <p:nvPr/>
          </p:nvSpPr>
          <p:spPr>
            <a:xfrm>
              <a:off x="1944001" y="2407801"/>
              <a:ext cx="271459" cy="275872"/>
            </a:xfrm>
            <a:prstGeom prst="rightArrow">
              <a:avLst/>
            </a:prstGeom>
            <a:solidFill>
              <a:srgbClr val="9933FF"/>
            </a:solidFill>
            <a:ln>
              <a:solidFill>
                <a:srgbClr val="99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3D54F6-663E-48DB-BCAC-7D3959F923ED}"/>
                </a:ext>
              </a:extLst>
            </p:cNvPr>
            <p:cNvSpPr/>
            <p:nvPr/>
          </p:nvSpPr>
          <p:spPr>
            <a:xfrm>
              <a:off x="1379193" y="1706052"/>
              <a:ext cx="126705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9933FF"/>
                  </a:solidFill>
                  <a:latin typeface="Times New Roman" panose="02020603050405020304" pitchFamily="18" charset="0"/>
                </a:rPr>
                <a:t> Manufacturing </a:t>
              </a:r>
            </a:p>
            <a:p>
              <a:pPr algn="ctr"/>
              <a:r>
                <a:rPr lang="en-US" sz="1100" b="1" dirty="0">
                  <a:solidFill>
                    <a:srgbClr val="9933FF"/>
                  </a:solidFill>
                  <a:latin typeface="Times New Roman" panose="02020603050405020304" pitchFamily="18" charset="0"/>
                </a:rPr>
                <a:t>&amp; Design  </a:t>
              </a:r>
            </a:p>
            <a:p>
              <a:pPr algn="ctr"/>
              <a:r>
                <a:rPr lang="en-US" sz="1100" b="1" dirty="0">
                  <a:solidFill>
                    <a:srgbClr val="9933FF"/>
                  </a:solidFill>
                  <a:latin typeface="Times New Roman" panose="02020603050405020304" pitchFamily="18" charset="0"/>
                </a:rPr>
                <a:t>Capacity</a:t>
              </a:r>
              <a:endParaRPr lang="el-GR" sz="1100" b="1" dirty="0">
                <a:solidFill>
                  <a:srgbClr val="9933FF"/>
                </a:solidFill>
              </a:endParaRPr>
            </a:p>
          </p:txBody>
        </p:sp>
        <p:sp>
          <p:nvSpPr>
            <p:cNvPr id="17" name="Arrow: Right 35">
              <a:extLst>
                <a:ext uri="{FF2B5EF4-FFF2-40B4-BE49-F238E27FC236}">
                  <a16:creationId xmlns:a16="http://schemas.microsoft.com/office/drawing/2014/main" id="{4DEB961C-0916-4F3D-8456-6544BEE026D9}"/>
                </a:ext>
              </a:extLst>
            </p:cNvPr>
            <p:cNvSpPr/>
            <p:nvPr/>
          </p:nvSpPr>
          <p:spPr>
            <a:xfrm rot="10800000">
              <a:off x="1898895" y="2852361"/>
              <a:ext cx="271459" cy="275872"/>
            </a:xfrm>
            <a:prstGeom prst="rightArrow">
              <a:avLst/>
            </a:prstGeom>
            <a:solidFill>
              <a:srgbClr val="00FF00"/>
            </a:solidFill>
            <a:ln>
              <a:solidFill>
                <a:srgbClr val="99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363D54F6-663E-48DB-BCAC-7D3959F923ED}"/>
                </a:ext>
              </a:extLst>
            </p:cNvPr>
            <p:cNvSpPr/>
            <p:nvPr/>
          </p:nvSpPr>
          <p:spPr>
            <a:xfrm>
              <a:off x="1638188" y="3183798"/>
              <a:ext cx="78674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2FBB2F"/>
                  </a:solidFill>
                  <a:latin typeface="Times New Roman" panose="02020603050405020304" pitchFamily="18" charset="0"/>
                </a:rPr>
                <a:t> Costs</a:t>
              </a:r>
              <a:endParaRPr lang="el-GR" sz="1100" b="1" dirty="0">
                <a:solidFill>
                  <a:srgbClr val="2FBB2F"/>
                </a:solidFill>
              </a:endParaRPr>
            </a:p>
          </p:txBody>
        </p:sp>
      </p:grpSp>
      <p:grpSp>
        <p:nvGrpSpPr>
          <p:cNvPr id="19" name="Ομάδα 18"/>
          <p:cNvGrpSpPr/>
          <p:nvPr/>
        </p:nvGrpSpPr>
        <p:grpSpPr>
          <a:xfrm>
            <a:off x="4898118" y="1673420"/>
            <a:ext cx="1261760" cy="1770179"/>
            <a:chOff x="4085997" y="1654681"/>
            <a:chExt cx="1261760" cy="1770179"/>
          </a:xfrm>
        </p:grpSpPr>
        <p:sp>
          <p:nvSpPr>
            <p:cNvPr id="20" name="Arrow: Right 35">
              <a:extLst>
                <a:ext uri="{FF2B5EF4-FFF2-40B4-BE49-F238E27FC236}">
                  <a16:creationId xmlns:a16="http://schemas.microsoft.com/office/drawing/2014/main" id="{4DEB961C-0916-4F3D-8456-6544BEE026D9}"/>
                </a:ext>
              </a:extLst>
            </p:cNvPr>
            <p:cNvSpPr/>
            <p:nvPr/>
          </p:nvSpPr>
          <p:spPr>
            <a:xfrm>
              <a:off x="4569805" y="2407801"/>
              <a:ext cx="271459" cy="275872"/>
            </a:xfrm>
            <a:prstGeom prst="rightArrow">
              <a:avLst/>
            </a:prstGeom>
            <a:solidFill>
              <a:srgbClr val="9933FF"/>
            </a:solidFill>
            <a:ln>
              <a:solidFill>
                <a:srgbClr val="99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363D54F6-663E-48DB-BCAC-7D3959F923ED}"/>
                </a:ext>
              </a:extLst>
            </p:cNvPr>
            <p:cNvSpPr/>
            <p:nvPr/>
          </p:nvSpPr>
          <p:spPr>
            <a:xfrm>
              <a:off x="4085997" y="1654681"/>
              <a:ext cx="126176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9933FF"/>
                  </a:solidFill>
                  <a:latin typeface="Times New Roman" panose="02020603050405020304" pitchFamily="18" charset="0"/>
                </a:rPr>
                <a:t>New Performances</a:t>
              </a:r>
            </a:p>
            <a:p>
              <a:pPr algn="ctr"/>
              <a:r>
                <a:rPr lang="en-US" sz="1100" b="1" dirty="0">
                  <a:solidFill>
                    <a:srgbClr val="9933FF"/>
                  </a:solidFill>
                  <a:latin typeface="Times New Roman" panose="02020603050405020304" pitchFamily="18" charset="0"/>
                </a:rPr>
                <a:t>&amp; Products</a:t>
              </a:r>
              <a:endParaRPr lang="el-GR" sz="1100" b="1" dirty="0">
                <a:solidFill>
                  <a:srgbClr val="9933FF"/>
                </a:solidFill>
              </a:endParaRPr>
            </a:p>
          </p:txBody>
        </p:sp>
        <p:sp>
          <p:nvSpPr>
            <p:cNvPr id="22" name="Arrow: Right 35">
              <a:extLst>
                <a:ext uri="{FF2B5EF4-FFF2-40B4-BE49-F238E27FC236}">
                  <a16:creationId xmlns:a16="http://schemas.microsoft.com/office/drawing/2014/main" id="{4DEB961C-0916-4F3D-8456-6544BEE026D9}"/>
                </a:ext>
              </a:extLst>
            </p:cNvPr>
            <p:cNvSpPr/>
            <p:nvPr/>
          </p:nvSpPr>
          <p:spPr>
            <a:xfrm rot="10800000">
              <a:off x="4569803" y="2852361"/>
              <a:ext cx="271459" cy="275872"/>
            </a:xfrm>
            <a:prstGeom prst="rightArrow">
              <a:avLst/>
            </a:prstGeom>
            <a:solidFill>
              <a:srgbClr val="00FF00"/>
            </a:solidFill>
            <a:ln>
              <a:solidFill>
                <a:srgbClr val="99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363D54F6-663E-48DB-BCAC-7D3959F923ED}"/>
                </a:ext>
              </a:extLst>
            </p:cNvPr>
            <p:cNvSpPr/>
            <p:nvPr/>
          </p:nvSpPr>
          <p:spPr>
            <a:xfrm>
              <a:off x="4300825" y="3163250"/>
              <a:ext cx="83210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2FBB2F"/>
                  </a:solidFill>
                  <a:latin typeface="Times New Roman" panose="02020603050405020304" pitchFamily="18" charset="0"/>
                </a:rPr>
                <a:t>Revenues</a:t>
              </a:r>
              <a:endParaRPr lang="el-GR" sz="1100" b="1" dirty="0">
                <a:solidFill>
                  <a:srgbClr val="2FBB2F"/>
                </a:solidFill>
              </a:endParaRPr>
            </a:p>
          </p:txBody>
        </p:sp>
      </p:grpSp>
      <p:grpSp>
        <p:nvGrpSpPr>
          <p:cNvPr id="24" name="Ομάδα 23"/>
          <p:cNvGrpSpPr/>
          <p:nvPr/>
        </p:nvGrpSpPr>
        <p:grpSpPr>
          <a:xfrm>
            <a:off x="7777005" y="1923279"/>
            <a:ext cx="1261760" cy="1550085"/>
            <a:chOff x="6365151" y="1904540"/>
            <a:chExt cx="1261760" cy="1550085"/>
          </a:xfrm>
        </p:grpSpPr>
        <p:sp>
          <p:nvSpPr>
            <p:cNvPr id="25" name="Arrow: Right 35">
              <a:extLst>
                <a:ext uri="{FF2B5EF4-FFF2-40B4-BE49-F238E27FC236}">
                  <a16:creationId xmlns:a16="http://schemas.microsoft.com/office/drawing/2014/main" id="{4DEB961C-0916-4F3D-8456-6544BEE026D9}"/>
                </a:ext>
              </a:extLst>
            </p:cNvPr>
            <p:cNvSpPr/>
            <p:nvPr/>
          </p:nvSpPr>
          <p:spPr>
            <a:xfrm>
              <a:off x="6948513" y="2407801"/>
              <a:ext cx="185410" cy="275872"/>
            </a:xfrm>
            <a:prstGeom prst="rightArrow">
              <a:avLst/>
            </a:prstGeom>
            <a:solidFill>
              <a:srgbClr val="9933FF"/>
            </a:solidFill>
            <a:ln>
              <a:solidFill>
                <a:srgbClr val="99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6" name="Arrow: Right 35">
              <a:extLst>
                <a:ext uri="{FF2B5EF4-FFF2-40B4-BE49-F238E27FC236}">
                  <a16:creationId xmlns:a16="http://schemas.microsoft.com/office/drawing/2014/main" id="{4DEB961C-0916-4F3D-8456-6544BEE026D9}"/>
                </a:ext>
              </a:extLst>
            </p:cNvPr>
            <p:cNvSpPr/>
            <p:nvPr/>
          </p:nvSpPr>
          <p:spPr>
            <a:xfrm rot="10800000">
              <a:off x="6918694" y="2852361"/>
              <a:ext cx="185410" cy="275872"/>
            </a:xfrm>
            <a:prstGeom prst="rightArrow">
              <a:avLst/>
            </a:prstGeom>
            <a:solidFill>
              <a:srgbClr val="00FF00"/>
            </a:solidFill>
            <a:ln>
              <a:solidFill>
                <a:srgbClr val="99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363D54F6-663E-48DB-BCAC-7D3959F923ED}"/>
                </a:ext>
              </a:extLst>
            </p:cNvPr>
            <p:cNvSpPr/>
            <p:nvPr/>
          </p:nvSpPr>
          <p:spPr>
            <a:xfrm>
              <a:off x="6365151" y="1904540"/>
              <a:ext cx="12617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9933FF"/>
                  </a:solidFill>
                  <a:latin typeface="Times New Roman" panose="02020603050405020304" pitchFamily="18" charset="0"/>
                </a:rPr>
                <a:t>New Value Propositions</a:t>
              </a:r>
              <a:endParaRPr lang="el-GR" sz="1100" b="1" dirty="0">
                <a:solidFill>
                  <a:srgbClr val="9933FF"/>
                </a:solidFill>
              </a:endParaRPr>
            </a:p>
          </p:txBody>
        </p:sp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363D54F6-663E-48DB-BCAC-7D3959F923ED}"/>
                </a:ext>
              </a:extLst>
            </p:cNvPr>
            <p:cNvSpPr/>
            <p:nvPr/>
          </p:nvSpPr>
          <p:spPr>
            <a:xfrm>
              <a:off x="6595347" y="3193015"/>
              <a:ext cx="83210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2FBB2F"/>
                  </a:solidFill>
                  <a:latin typeface="Times New Roman" panose="02020603050405020304" pitchFamily="18" charset="0"/>
                </a:rPr>
                <a:t>Revenues</a:t>
              </a:r>
              <a:endParaRPr lang="el-GR" sz="1100" b="1" dirty="0">
                <a:solidFill>
                  <a:srgbClr val="2FBB2F"/>
                </a:solidFill>
              </a:endParaRPr>
            </a:p>
          </p:txBody>
        </p:sp>
      </p:grpSp>
      <p:grpSp>
        <p:nvGrpSpPr>
          <p:cNvPr id="29" name="Ομάδα 28"/>
          <p:cNvGrpSpPr/>
          <p:nvPr/>
        </p:nvGrpSpPr>
        <p:grpSpPr>
          <a:xfrm>
            <a:off x="6092419" y="1022586"/>
            <a:ext cx="4556993" cy="5098781"/>
            <a:chOff x="4650748" y="1172810"/>
            <a:chExt cx="4556993" cy="5098781"/>
          </a:xfrm>
        </p:grpSpPr>
        <p:grpSp>
          <p:nvGrpSpPr>
            <p:cNvPr id="30" name="Ομάδα 29"/>
            <p:cNvGrpSpPr/>
            <p:nvPr/>
          </p:nvGrpSpPr>
          <p:grpSpPr>
            <a:xfrm>
              <a:off x="4703107" y="1449255"/>
              <a:ext cx="1919421" cy="3346559"/>
              <a:chOff x="5299447" y="932427"/>
              <a:chExt cx="1919421" cy="3346559"/>
            </a:xfrm>
          </p:grpSpPr>
          <p:sp>
            <p:nvSpPr>
              <p:cNvPr id="35" name="Rectangle: Rounded Corners 58">
                <a:extLst>
                  <a:ext uri="{FF2B5EF4-FFF2-40B4-BE49-F238E27FC236}">
                    <a16:creationId xmlns:a16="http://schemas.microsoft.com/office/drawing/2014/main" id="{D20F3690-B8CA-44AB-8D94-9DAF0EDE1D2C}"/>
                  </a:ext>
                </a:extLst>
              </p:cNvPr>
              <p:cNvSpPr/>
              <p:nvPr/>
            </p:nvSpPr>
            <p:spPr>
              <a:xfrm>
                <a:off x="5299447" y="1362445"/>
                <a:ext cx="1826902" cy="2166584"/>
              </a:xfrm>
              <a:prstGeom prst="roundRect">
                <a:avLst/>
              </a:prstGeom>
              <a:noFill/>
              <a:ln w="6350">
                <a:solidFill>
                  <a:srgbClr val="9966FF">
                    <a:alpha val="5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6" name="Στρογγυλεμένο ορθογώνιο 8">
                <a:extLst>
                  <a:ext uri="{FF2B5EF4-FFF2-40B4-BE49-F238E27FC236}">
                    <a16:creationId xmlns:a16="http://schemas.microsoft.com/office/drawing/2014/main" id="{B77A14E6-F021-4A40-9309-D1C7ABDE5EEE}"/>
                  </a:ext>
                </a:extLst>
              </p:cNvPr>
              <p:cNvSpPr/>
              <p:nvPr/>
            </p:nvSpPr>
            <p:spPr>
              <a:xfrm>
                <a:off x="5299447" y="1362445"/>
                <a:ext cx="1826902" cy="2166584"/>
              </a:xfrm>
              <a:prstGeom prst="roundRect">
                <a:avLst/>
              </a:prstGeom>
              <a:solidFill>
                <a:srgbClr val="F5EBFF">
                  <a:alpha val="41961"/>
                </a:srgbClr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15888" indent="-115888"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endParaRPr lang="en-US" sz="1200" b="1" dirty="0">
                  <a:solidFill>
                    <a:srgbClr val="0070C0"/>
                  </a:solidFill>
                </a:endParaRPr>
              </a:p>
              <a:p>
                <a:pPr marL="115888" indent="-115888"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1200" b="1" dirty="0">
                    <a:solidFill>
                      <a:srgbClr val="0070C0"/>
                    </a:solidFill>
                  </a:rPr>
                  <a:t>Commercial Systems Manufacturers</a:t>
                </a:r>
              </a:p>
              <a:p>
                <a:pPr marL="115888" indent="-115888"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endParaRPr lang="en-US" sz="1200" b="1" dirty="0">
                  <a:solidFill>
                    <a:srgbClr val="0070C0"/>
                  </a:solidFill>
                </a:endParaRPr>
              </a:p>
              <a:p>
                <a:pPr marL="115888" indent="-115888"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endParaRPr lang="en-US" sz="1200" b="1" dirty="0">
                  <a:solidFill>
                    <a:srgbClr val="0070C0"/>
                  </a:solidFill>
                </a:endParaRPr>
              </a:p>
              <a:p>
                <a:pPr marL="115888" indent="-115888"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endParaRPr lang="en-US" sz="1200" b="1" dirty="0">
                  <a:solidFill>
                    <a:srgbClr val="0070C0"/>
                  </a:solidFill>
                </a:endParaRPr>
              </a:p>
              <a:p>
                <a:pPr marL="115888" indent="-115888"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endParaRPr lang="en-US" sz="1200" b="1" dirty="0">
                  <a:solidFill>
                    <a:srgbClr val="0070C0"/>
                  </a:solidFill>
                </a:endParaRPr>
              </a:p>
              <a:p>
                <a:pPr marL="115888" indent="-115888"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endParaRPr lang="en-US" sz="1200" b="1" dirty="0">
                  <a:solidFill>
                    <a:srgbClr val="0070C0"/>
                  </a:solidFill>
                </a:endParaRPr>
              </a:p>
              <a:p>
                <a:pPr marL="115888" indent="-115888"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endParaRPr lang="en-US" sz="1200" b="1" dirty="0">
                  <a:solidFill>
                    <a:srgbClr val="0070C0"/>
                  </a:solidFill>
                </a:endParaRPr>
              </a:p>
              <a:p>
                <a:pPr marL="115888" indent="-115888"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endParaRPr lang="en-US" sz="1200" b="1" dirty="0">
                  <a:solidFill>
                    <a:srgbClr val="0070C0"/>
                  </a:solidFill>
                </a:endParaRPr>
              </a:p>
              <a:p>
                <a:pPr marL="115888" indent="-115888"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endParaRPr lang="en-US" sz="1200" b="1" dirty="0">
                  <a:solidFill>
                    <a:srgbClr val="0070C0"/>
                  </a:solidFill>
                </a:endParaRPr>
              </a:p>
              <a:p>
                <a:pPr marL="115888" indent="-115888"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endParaRPr lang="en-US" sz="12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7" name="Στρογγυλεμένο ορθογώνιο 8">
                <a:extLst>
                  <a:ext uri="{FF2B5EF4-FFF2-40B4-BE49-F238E27FC236}">
                    <a16:creationId xmlns:a16="http://schemas.microsoft.com/office/drawing/2014/main" id="{A65F7150-9F32-40B6-93F5-49FEC0DEB4F4}"/>
                  </a:ext>
                </a:extLst>
              </p:cNvPr>
              <p:cNvSpPr/>
              <p:nvPr/>
            </p:nvSpPr>
            <p:spPr>
              <a:xfrm>
                <a:off x="5359081" y="2083760"/>
                <a:ext cx="1676706" cy="1324081"/>
              </a:xfrm>
              <a:prstGeom prst="roundRect">
                <a:avLst/>
              </a:prstGeom>
              <a:solidFill>
                <a:srgbClr val="D7AFFF">
                  <a:alpha val="42000"/>
                </a:srgbClr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15888" indent="-115888"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1200" b="1" dirty="0">
                    <a:solidFill>
                      <a:srgbClr val="0070C0"/>
                    </a:solidFill>
                  </a:rPr>
                  <a:t>Modules</a:t>
                </a:r>
              </a:p>
              <a:p>
                <a:pPr>
                  <a:tabLst>
                    <a:tab pos="0" algn="l"/>
                  </a:tabLst>
                </a:pPr>
                <a:r>
                  <a:rPr lang="en-US" sz="1200" b="1" dirty="0">
                    <a:solidFill>
                      <a:srgbClr val="0070C0"/>
                    </a:solidFill>
                  </a:rPr>
                  <a:t>Manufacturers</a:t>
                </a:r>
              </a:p>
              <a:p>
                <a:pPr marL="115888" indent="-115888"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endParaRPr lang="en-US" sz="1200" b="1" dirty="0">
                  <a:solidFill>
                    <a:srgbClr val="0070C0"/>
                  </a:solidFill>
                </a:endParaRPr>
              </a:p>
              <a:p>
                <a:pPr marL="115888" indent="-115888"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endParaRPr lang="en-US" sz="1200" b="1" dirty="0">
                  <a:solidFill>
                    <a:srgbClr val="0070C0"/>
                  </a:solidFill>
                </a:endParaRPr>
              </a:p>
              <a:p>
                <a:pPr marL="115888" indent="-115888"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endParaRPr lang="en-US" sz="12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8" name="Στρογγυλεμένο ορθογώνιο 8">
                <a:extLst>
                  <a:ext uri="{FF2B5EF4-FFF2-40B4-BE49-F238E27FC236}">
                    <a16:creationId xmlns:a16="http://schemas.microsoft.com/office/drawing/2014/main" id="{7D2C6ADA-E1DD-4D16-8924-E435298F51B2}"/>
                  </a:ext>
                </a:extLst>
              </p:cNvPr>
              <p:cNvSpPr/>
              <p:nvPr/>
            </p:nvSpPr>
            <p:spPr>
              <a:xfrm>
                <a:off x="5463081" y="2774599"/>
                <a:ext cx="1335284" cy="470025"/>
              </a:xfrm>
              <a:prstGeom prst="roundRect">
                <a:avLst/>
              </a:prstGeom>
              <a:solidFill>
                <a:srgbClr val="AB57FF">
                  <a:alpha val="41961"/>
                </a:srgbClr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15888" indent="-115888">
                  <a:buFont typeface="Arial" panose="020B0604020202020204" pitchFamily="34" charset="0"/>
                  <a:buChar char="•"/>
                </a:pPr>
                <a:r>
                  <a:rPr lang="en-US" sz="1200" b="1" dirty="0">
                    <a:solidFill>
                      <a:srgbClr val="0070C0"/>
                    </a:solidFill>
                  </a:rPr>
                  <a:t>Subsystems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</a:rPr>
                  <a:t>manufacturers</a:t>
                </a:r>
              </a:p>
            </p:txBody>
          </p:sp>
          <p:sp>
            <p:nvSpPr>
              <p:cNvPr id="39" name="Στρογγυλεμένο ορθογώνιο 8">
                <a:extLst>
                  <a:ext uri="{FF2B5EF4-FFF2-40B4-BE49-F238E27FC236}">
                    <a16:creationId xmlns:a16="http://schemas.microsoft.com/office/drawing/2014/main" id="{92C5014D-118F-43CF-88C6-D8FA2C726076}"/>
                  </a:ext>
                </a:extLst>
              </p:cNvPr>
              <p:cNvSpPr/>
              <p:nvPr/>
            </p:nvSpPr>
            <p:spPr>
              <a:xfrm>
                <a:off x="5299448" y="3791388"/>
                <a:ext cx="1919420" cy="487598"/>
              </a:xfrm>
              <a:prstGeom prst="roundRect">
                <a:avLst/>
              </a:prstGeom>
              <a:solidFill>
                <a:srgbClr val="D7AFFF">
                  <a:alpha val="42000"/>
                </a:srgbClr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15888" indent="-115888" algn="ctr"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lang="en-US" sz="1200" b="1" dirty="0">
                    <a:solidFill>
                      <a:srgbClr val="0070C0"/>
                    </a:solidFill>
                  </a:rPr>
                  <a:t>Distributor / Traders  /  Vendors  /  Dealers</a:t>
                </a:r>
              </a:p>
            </p:txBody>
          </p:sp>
          <p:sp>
            <p:nvSpPr>
              <p:cNvPr id="40" name="Rectangle 40">
                <a:extLst>
                  <a:ext uri="{FF2B5EF4-FFF2-40B4-BE49-F238E27FC236}">
                    <a16:creationId xmlns:a16="http://schemas.microsoft.com/office/drawing/2014/main" id="{F0CB4525-6DAE-477B-A047-53C6BEE9F26E}"/>
                  </a:ext>
                </a:extLst>
              </p:cNvPr>
              <p:cNvSpPr/>
              <p:nvPr/>
            </p:nvSpPr>
            <p:spPr>
              <a:xfrm>
                <a:off x="5299448" y="932427"/>
                <a:ext cx="182690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tabLst>
                    <a:tab pos="1082675" algn="l"/>
                  </a:tabLst>
                </a:pPr>
                <a:r>
                  <a:rPr lang="en-US" sz="1200" b="1" dirty="0">
                    <a:solidFill>
                      <a:srgbClr val="9900CC"/>
                    </a:solidFill>
                  </a:rPr>
                  <a:t>Our Customers</a:t>
                </a:r>
              </a:p>
            </p:txBody>
          </p:sp>
        </p:grpSp>
        <p:grpSp>
          <p:nvGrpSpPr>
            <p:cNvPr id="31" name="Ομάδα 30"/>
            <p:cNvGrpSpPr/>
            <p:nvPr/>
          </p:nvGrpSpPr>
          <p:grpSpPr>
            <a:xfrm>
              <a:off x="7396619" y="1449255"/>
              <a:ext cx="1717564" cy="2934066"/>
              <a:chOff x="7426436" y="932427"/>
              <a:chExt cx="1717564" cy="2934066"/>
            </a:xfrm>
          </p:grpSpPr>
          <p:pic>
            <p:nvPicPr>
              <p:cNvPr id="33" name="Picture 11" descr="A screen shot of a clock&#10;&#10;Description automatically generated">
                <a:extLst>
                  <a:ext uri="{FF2B5EF4-FFF2-40B4-BE49-F238E27FC236}">
                    <a16:creationId xmlns:a16="http://schemas.microsoft.com/office/drawing/2014/main" id="{5212BCDC-73C4-48E8-9D11-70019AE2B4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56"/>
              <a:stretch/>
            </p:blipFill>
            <p:spPr>
              <a:xfrm>
                <a:off x="7426436" y="1605624"/>
                <a:ext cx="1717564" cy="2260869"/>
              </a:xfrm>
              <a:prstGeom prst="rect">
                <a:avLst/>
              </a:prstGeom>
            </p:spPr>
          </p:pic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D6793A33-CC85-48D5-844B-DC871C4B47EB}"/>
                  </a:ext>
                </a:extLst>
              </p:cNvPr>
              <p:cNvSpPr/>
              <p:nvPr/>
            </p:nvSpPr>
            <p:spPr>
              <a:xfrm>
                <a:off x="7426437" y="932427"/>
                <a:ext cx="171756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082675" algn="l"/>
                  </a:tabLst>
                </a:pPr>
                <a:r>
                  <a:rPr lang="en-US" sz="1200" b="1" dirty="0">
                    <a:solidFill>
                      <a:srgbClr val="9900CC"/>
                    </a:solidFill>
                  </a:rPr>
                  <a:t>Applications &amp; Markets</a:t>
                </a:r>
              </a:p>
            </p:txBody>
          </p:sp>
        </p:grpSp>
        <p:sp>
          <p:nvSpPr>
            <p:cNvPr id="32" name="Rectangle: Rounded Corners 58">
              <a:extLst>
                <a:ext uri="{FF2B5EF4-FFF2-40B4-BE49-F238E27FC236}">
                  <a16:creationId xmlns:a16="http://schemas.microsoft.com/office/drawing/2014/main" id="{D20F3690-B8CA-44AB-8D94-9DAF0EDE1D2C}"/>
                </a:ext>
              </a:extLst>
            </p:cNvPr>
            <p:cNvSpPr/>
            <p:nvPr/>
          </p:nvSpPr>
          <p:spPr>
            <a:xfrm>
              <a:off x="4650748" y="1172810"/>
              <a:ext cx="4556993" cy="5098781"/>
            </a:xfrm>
            <a:prstGeom prst="roundRect">
              <a:avLst/>
            </a:prstGeom>
            <a:noFill/>
            <a:ln w="6350">
              <a:solidFill>
                <a:srgbClr val="9966FF">
                  <a:alpha val="5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41" name="Straight Arrow Connector 5">
            <a:extLst>
              <a:ext uri="{FF2B5EF4-FFF2-40B4-BE49-F238E27FC236}">
                <a16:creationId xmlns:a16="http://schemas.microsoft.com/office/drawing/2014/main" id="{0411D460-B507-468E-8E4D-D64F57BEE1CD}"/>
              </a:ext>
            </a:extLst>
          </p:cNvPr>
          <p:cNvCxnSpPr/>
          <p:nvPr/>
        </p:nvCxnSpPr>
        <p:spPr>
          <a:xfrm>
            <a:off x="4936329" y="3682805"/>
            <a:ext cx="341540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Αριστερό-δεξιό βέλος 1"/>
          <p:cNvSpPr/>
          <p:nvPr/>
        </p:nvSpPr>
        <p:spPr>
          <a:xfrm>
            <a:off x="1351924" y="5968643"/>
            <a:ext cx="8315956" cy="569485"/>
          </a:xfrm>
          <a:prstGeom prst="leftRightArrow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Span across the entire range of industry</a:t>
            </a:r>
            <a:endParaRPr lang="el-GR" sz="1600" dirty="0"/>
          </a:p>
        </p:txBody>
      </p:sp>
      <p:grpSp>
        <p:nvGrpSpPr>
          <p:cNvPr id="47" name="Ομάδα 46"/>
          <p:cNvGrpSpPr/>
          <p:nvPr/>
        </p:nvGrpSpPr>
        <p:grpSpPr>
          <a:xfrm>
            <a:off x="341578" y="4878192"/>
            <a:ext cx="9326302" cy="1074195"/>
            <a:chOff x="341578" y="4878192"/>
            <a:chExt cx="9326302" cy="1074195"/>
          </a:xfrm>
        </p:grpSpPr>
        <p:grpSp>
          <p:nvGrpSpPr>
            <p:cNvPr id="42" name="Ομάδα 41"/>
            <p:cNvGrpSpPr/>
            <p:nvPr/>
          </p:nvGrpSpPr>
          <p:grpSpPr>
            <a:xfrm>
              <a:off x="1346852" y="4878192"/>
              <a:ext cx="8321028" cy="1074195"/>
              <a:chOff x="27842" y="5028416"/>
              <a:chExt cx="8321028" cy="1074195"/>
            </a:xfrm>
          </p:grpSpPr>
          <p:sp>
            <p:nvSpPr>
              <p:cNvPr id="43" name="Στρογγυλεμένο ορθογώνιο 8">
                <a:extLst>
                  <a:ext uri="{FF2B5EF4-FFF2-40B4-BE49-F238E27FC236}">
                    <a16:creationId xmlns:a16="http://schemas.microsoft.com/office/drawing/2014/main" id="{CBAC5ECE-BE9B-4723-9D3D-1C0AE0EA79A4}"/>
                  </a:ext>
                </a:extLst>
              </p:cNvPr>
              <p:cNvSpPr/>
              <p:nvPr/>
            </p:nvSpPr>
            <p:spPr>
              <a:xfrm>
                <a:off x="43162" y="5601572"/>
                <a:ext cx="8305708" cy="501039"/>
              </a:xfrm>
              <a:prstGeom prst="roundRect">
                <a:avLst/>
              </a:prstGeom>
              <a:solidFill>
                <a:srgbClr val="9933FF">
                  <a:alpha val="74000"/>
                </a:srgbClr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032125" indent="-171450">
                  <a:buFont typeface="Arial" panose="020B0604020202020204" pitchFamily="34" charset="0"/>
                  <a:buChar char="•"/>
                  <a:tabLst>
                    <a:tab pos="857250" algn="l"/>
                    <a:tab pos="1082675" algn="l"/>
                  </a:tabLst>
                </a:pPr>
                <a:r>
                  <a:rPr lang="en-US" sz="1300" b="1" dirty="0">
                    <a:solidFill>
                      <a:schemeClr val="bg1"/>
                    </a:solidFill>
                  </a:rPr>
                  <a:t>IPs &amp; </a:t>
                </a:r>
              </a:p>
              <a:p>
                <a:pPr marL="3032125" indent="-171450">
                  <a:buFont typeface="Arial" panose="020B0604020202020204" pitchFamily="34" charset="0"/>
                  <a:buChar char="•"/>
                  <a:tabLst>
                    <a:tab pos="857250" algn="l"/>
                    <a:tab pos="1082675" algn="l"/>
                  </a:tabLst>
                </a:pPr>
                <a:r>
                  <a:rPr lang="en-US" sz="1300" b="1" dirty="0">
                    <a:solidFill>
                      <a:schemeClr val="bg1"/>
                    </a:solidFill>
                  </a:rPr>
                  <a:t>Industry Standards</a:t>
                </a:r>
              </a:p>
            </p:txBody>
          </p:sp>
          <p:sp>
            <p:nvSpPr>
              <p:cNvPr id="44" name="Στρογγυλεμένο ορθογώνιο 8">
                <a:extLst>
                  <a:ext uri="{FF2B5EF4-FFF2-40B4-BE49-F238E27FC236}">
                    <a16:creationId xmlns:a16="http://schemas.microsoft.com/office/drawing/2014/main" id="{CBAC5ECE-BE9B-4723-9D3D-1C0AE0EA79A4}"/>
                  </a:ext>
                </a:extLst>
              </p:cNvPr>
              <p:cNvSpPr/>
              <p:nvPr/>
            </p:nvSpPr>
            <p:spPr>
              <a:xfrm>
                <a:off x="27842" y="5028416"/>
                <a:ext cx="3704336" cy="501039"/>
              </a:xfrm>
              <a:prstGeom prst="roundRect">
                <a:avLst/>
              </a:prstGeom>
              <a:solidFill>
                <a:srgbClr val="9933FF">
                  <a:alpha val="74000"/>
                </a:srgbClr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252538" indent="-171450">
                  <a:buFont typeface="Arial" panose="020B0604020202020204" pitchFamily="34" charset="0"/>
                  <a:buChar char="•"/>
                  <a:tabLst>
                    <a:tab pos="857250" algn="l"/>
                    <a:tab pos="1082675" algn="l"/>
                  </a:tabLst>
                </a:pPr>
                <a:r>
                  <a:rPr lang="en-US" sz="1300" b="1" dirty="0">
                    <a:solidFill>
                      <a:schemeClr val="bg1"/>
                    </a:solidFill>
                  </a:rPr>
                  <a:t>Design Rules</a:t>
                </a:r>
              </a:p>
              <a:p>
                <a:pPr marL="1252538" indent="-171450">
                  <a:buFont typeface="Arial" panose="020B0604020202020204" pitchFamily="34" charset="0"/>
                  <a:buChar char="•"/>
                  <a:tabLst>
                    <a:tab pos="857250" algn="l"/>
                    <a:tab pos="1082675" algn="l"/>
                  </a:tabLst>
                </a:pPr>
                <a:r>
                  <a:rPr lang="en-US" sz="1300" b="1" dirty="0">
                    <a:solidFill>
                      <a:schemeClr val="bg1"/>
                    </a:solidFill>
                  </a:rPr>
                  <a:t>Extraction Models</a:t>
                </a:r>
              </a:p>
            </p:txBody>
          </p:sp>
        </p:grpSp>
        <p:sp>
          <p:nvSpPr>
            <p:cNvPr id="46" name="Rectangle 2">
              <a:extLst>
                <a:ext uri="{FF2B5EF4-FFF2-40B4-BE49-F238E27FC236}">
                  <a16:creationId xmlns:a16="http://schemas.microsoft.com/office/drawing/2014/main" id="{F1C3E19C-08B3-40D4-B7C3-D93C161DD978}"/>
                </a:ext>
              </a:extLst>
            </p:cNvPr>
            <p:cNvSpPr/>
            <p:nvPr/>
          </p:nvSpPr>
          <p:spPr>
            <a:xfrm>
              <a:off x="341578" y="5178647"/>
              <a:ext cx="100527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Intangible Assets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923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Understand the </a:t>
            </a:r>
            <a:r>
              <a:rPr lang="el-GR" sz="2600" dirty="0" err="1"/>
              <a:t>GaN</a:t>
            </a:r>
            <a:r>
              <a:rPr lang="en-US" sz="2600" dirty="0"/>
              <a:t> Chip Manufacturing Rivalry</a:t>
            </a:r>
            <a:endParaRPr lang="el-GR" sz="26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5ACCA3-97A8-493D-A47F-5D073460B8F0}"/>
              </a:ext>
            </a:extLst>
          </p:cNvPr>
          <p:cNvSpPr/>
          <p:nvPr/>
        </p:nvSpPr>
        <p:spPr>
          <a:xfrm>
            <a:off x="448043" y="2123447"/>
            <a:ext cx="798154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altLang="el-GR" sz="17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Find out who are they and where they sell ? </a:t>
            </a:r>
          </a:p>
          <a:p>
            <a:pPr marL="342900" indent="-342900">
              <a:buAutoNum type="arabicParenR"/>
            </a:pPr>
            <a:endParaRPr lang="en-US" altLang="el-GR" sz="17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en-US" altLang="el-GR" sz="17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Understand the dominant Foundry Business Models in the market</a:t>
            </a:r>
          </a:p>
          <a:p>
            <a:endParaRPr lang="en-US" altLang="el-GR" sz="17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 startAt="3"/>
            </a:pPr>
            <a:r>
              <a:rPr lang="en-US" altLang="el-GR" sz="17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Find out their Alliances, Mergers &amp; Acquisitions</a:t>
            </a:r>
          </a:p>
          <a:p>
            <a:pPr marL="342900" indent="-342900">
              <a:buAutoNum type="arabicParenR" startAt="3"/>
            </a:pPr>
            <a:endParaRPr lang="en-US" altLang="el-GR" sz="17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3"/>
            </a:pPr>
            <a:r>
              <a:rPr lang="en-US" altLang="el-GR" sz="17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Find out their Market Power &amp; Dominant Positions in Specific Markets</a:t>
            </a:r>
          </a:p>
          <a:p>
            <a:pPr marL="342900" indent="-342900">
              <a:buAutoNum type="arabicParenR" startAt="3"/>
            </a:pPr>
            <a:endParaRPr lang="en-US" altLang="el-GR" sz="17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3"/>
            </a:pPr>
            <a:r>
              <a:rPr lang="en-US" altLang="el-GR" sz="17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Understand their Technology &amp; Product Portfolio</a:t>
            </a:r>
          </a:p>
          <a:p>
            <a:pPr marL="342900" indent="-342900">
              <a:buAutoNum type="arabicParenR" startAt="3"/>
            </a:pPr>
            <a:endParaRPr lang="en-US" altLang="el-GR" sz="17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3"/>
            </a:pPr>
            <a:r>
              <a:rPr lang="en-US" altLang="el-GR" sz="17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Understand Pilot’s Technological Competitive Advantage over rivalry         </a:t>
            </a:r>
          </a:p>
          <a:p>
            <a:r>
              <a:rPr lang="en-US" altLang="el-GR" sz="17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     →  How Different we are… .  </a:t>
            </a:r>
          </a:p>
          <a:p>
            <a:pPr marL="342900" indent="-342900">
              <a:buAutoNum type="arabicParenR" startAt="3"/>
            </a:pPr>
            <a:endParaRPr lang="en-US" altLang="el-GR" sz="17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3"/>
            </a:pPr>
            <a:r>
              <a:rPr lang="en-US" altLang="el-GR" sz="17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Do we need their technology to commercialize ours?</a:t>
            </a:r>
          </a:p>
          <a:p>
            <a:pPr marL="342900" indent="-342900">
              <a:buAutoNum type="arabicParenR" startAt="3"/>
            </a:pPr>
            <a:endParaRPr lang="en-US" altLang="el-GR" sz="17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 startAt="3"/>
            </a:pPr>
            <a:r>
              <a:rPr lang="en-US" altLang="el-GR" sz="17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Do we need anyone to become a Strategic Partner?  </a:t>
            </a:r>
            <a:endParaRPr lang="el-GR" altLang="el-GR" sz="17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6A81C333-3045-40AC-BBFD-ECED1A750826}"/>
              </a:ext>
            </a:extLst>
          </p:cNvPr>
          <p:cNvSpPr/>
          <p:nvPr/>
        </p:nvSpPr>
        <p:spPr>
          <a:xfrm>
            <a:off x="559554" y="1081743"/>
            <a:ext cx="974464" cy="670232"/>
          </a:xfrm>
          <a:prstGeom prst="round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Why ?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DFB21F0-7354-4E9A-BD34-6EA1FBF9611B}"/>
              </a:ext>
            </a:extLst>
          </p:cNvPr>
          <p:cNvSpPr/>
          <p:nvPr/>
        </p:nvSpPr>
        <p:spPr>
          <a:xfrm>
            <a:off x="1935126" y="1044089"/>
            <a:ext cx="1025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rgbClr val="FE5E16"/>
                </a:solidFill>
                <a:latin typeface="Times New Roman" panose="02020603050405020304" pitchFamily="18" charset="0"/>
              </a:rPr>
              <a:t>Find out SMARTEC’s Competitive Advantage  &amp;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rgbClr val="FE5E16"/>
                </a:solidFill>
                <a:latin typeface="Times New Roman" panose="02020603050405020304" pitchFamily="18" charset="0"/>
              </a:rPr>
              <a:t>How Pilot is going to position itself in Rivalry</a:t>
            </a:r>
            <a:endParaRPr lang="el-GR" sz="2000" b="1" dirty="0">
              <a:solidFill>
                <a:srgbClr val="FE5E1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5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2948868"/>
            <a:ext cx="12192000" cy="5909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5718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What we have done already ?</a:t>
            </a:r>
            <a:endParaRPr lang="el-GR" sz="3600" b="1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617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Start understanding </a:t>
            </a:r>
            <a:r>
              <a:rPr lang="el-GR" sz="2400" dirty="0" err="1"/>
              <a:t>GaN</a:t>
            </a:r>
            <a:r>
              <a:rPr lang="el-GR" sz="2400" dirty="0"/>
              <a:t> </a:t>
            </a:r>
            <a:r>
              <a:rPr lang="en-US" sz="2400" dirty="0"/>
              <a:t>&amp; Non-</a:t>
            </a:r>
            <a:r>
              <a:rPr lang="en-US" sz="2400" dirty="0" err="1"/>
              <a:t>GaN</a:t>
            </a:r>
            <a:r>
              <a:rPr lang="en-US" sz="2400" dirty="0"/>
              <a:t> </a:t>
            </a:r>
            <a:r>
              <a:rPr lang="el-GR" sz="2400" dirty="0"/>
              <a:t>RF </a:t>
            </a:r>
            <a:r>
              <a:rPr lang="el-GR" sz="2400" dirty="0" err="1"/>
              <a:t>Power</a:t>
            </a:r>
            <a:r>
              <a:rPr lang="el-GR" sz="2400" dirty="0"/>
              <a:t> </a:t>
            </a:r>
            <a:br>
              <a:rPr lang="en-US" sz="2400" dirty="0"/>
            </a:br>
            <a:r>
              <a:rPr lang="el-GR" sz="2400" dirty="0" err="1"/>
              <a:t>Industry</a:t>
            </a:r>
            <a:r>
              <a:rPr lang="el-GR" sz="2400" dirty="0"/>
              <a:t> </a:t>
            </a:r>
            <a:r>
              <a:rPr lang="el-GR" sz="2400" dirty="0" err="1"/>
              <a:t>Value</a:t>
            </a:r>
            <a:r>
              <a:rPr lang="el-GR" sz="2400" dirty="0"/>
              <a:t> </a:t>
            </a:r>
            <a:r>
              <a:rPr lang="el-GR" sz="2400" dirty="0" err="1"/>
              <a:t>Chain</a:t>
            </a:r>
            <a:endParaRPr lang="el-GR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2" r="9348" b="1557"/>
          <a:stretch/>
        </p:blipFill>
        <p:spPr>
          <a:xfrm>
            <a:off x="834153" y="746869"/>
            <a:ext cx="8905461" cy="5795588"/>
          </a:xfrm>
          <a:prstGeom prst="rect">
            <a:avLst/>
          </a:prstGeom>
        </p:spPr>
      </p:pic>
      <p:grpSp>
        <p:nvGrpSpPr>
          <p:cNvPr id="5" name="Ομάδα 4"/>
          <p:cNvGrpSpPr/>
          <p:nvPr/>
        </p:nvGrpSpPr>
        <p:grpSpPr>
          <a:xfrm>
            <a:off x="7560523" y="880681"/>
            <a:ext cx="3996739" cy="1383017"/>
            <a:chOff x="5018049" y="679172"/>
            <a:chExt cx="3996739" cy="1383017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DFB21F0-7354-4E9A-BD34-6EA1FBF9611B}"/>
                </a:ext>
              </a:extLst>
            </p:cNvPr>
            <p:cNvSpPr/>
            <p:nvPr/>
          </p:nvSpPr>
          <p:spPr>
            <a:xfrm>
              <a:off x="5957403" y="679172"/>
              <a:ext cx="30573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Is “</a:t>
              </a:r>
              <a:r>
                <a:rPr lang="en-US" sz="1400" b="1" i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TEC’s integration in the Package</a:t>
              </a:r>
              <a:r>
                <a:rPr lang="en-US" sz="1400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” an Innovation in the Industry?</a:t>
              </a:r>
              <a:endParaRPr lang="el-GR" sz="1400" b="1" dirty="0">
                <a:solidFill>
                  <a:srgbClr val="FE5E16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7" name="Straight Arrow Connector 22">
              <a:extLst>
                <a:ext uri="{FF2B5EF4-FFF2-40B4-BE49-F238E27FC236}">
                  <a16:creationId xmlns:a16="http://schemas.microsoft.com/office/drawing/2014/main" id="{BE80F871-EE21-4D6D-96EE-0AB6F298C3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8049" y="1202393"/>
              <a:ext cx="1956909" cy="859796"/>
            </a:xfrm>
            <a:prstGeom prst="straightConnector1">
              <a:avLst/>
            </a:prstGeom>
            <a:ln w="9525">
              <a:solidFill>
                <a:srgbClr val="FF6600"/>
              </a:solidFill>
              <a:prstDash val="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Βέλος προς τα κάτω 7"/>
            <p:cNvSpPr/>
            <p:nvPr/>
          </p:nvSpPr>
          <p:spPr>
            <a:xfrm>
              <a:off x="8197702" y="1202392"/>
              <a:ext cx="202018" cy="179841"/>
            </a:xfrm>
            <a:prstGeom prst="downArrow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2DFB21F0-7354-4E9A-BD34-6EA1FBF9611B}"/>
                </a:ext>
              </a:extLst>
            </p:cNvPr>
            <p:cNvSpPr/>
            <p:nvPr/>
          </p:nvSpPr>
          <p:spPr>
            <a:xfrm>
              <a:off x="7304567" y="1373767"/>
              <a:ext cx="16995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New Inventive Step ?</a:t>
              </a:r>
            </a:p>
            <a:p>
              <a:pPr algn="r"/>
              <a:r>
                <a:rPr lang="en-US" sz="1200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New Patent ?</a:t>
              </a:r>
              <a:endParaRPr lang="el-GR" sz="1200" b="1" dirty="0">
                <a:solidFill>
                  <a:srgbClr val="FE5E16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71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Understanding Semiconductor Industry Business Models</a:t>
            </a:r>
            <a:endParaRPr lang="el-GR" sz="2400" dirty="0"/>
          </a:p>
        </p:txBody>
      </p:sp>
      <p:pic>
        <p:nvPicPr>
          <p:cNvPr id="5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4E5F2AF5-DAC7-494A-BC8C-18F4032109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5" t="18882" r="21671" b="3633"/>
          <a:stretch/>
        </p:blipFill>
        <p:spPr>
          <a:xfrm>
            <a:off x="1955328" y="1036320"/>
            <a:ext cx="6173363" cy="5197021"/>
          </a:xfrm>
          <a:prstGeom prst="rect">
            <a:avLst/>
          </a:prstGeom>
        </p:spPr>
      </p:pic>
      <p:grpSp>
        <p:nvGrpSpPr>
          <p:cNvPr id="6" name="Group 25">
            <a:extLst>
              <a:ext uri="{FF2B5EF4-FFF2-40B4-BE49-F238E27FC236}">
                <a16:creationId xmlns:a16="http://schemas.microsoft.com/office/drawing/2014/main" id="{48D355AD-9380-436A-A2FB-2E3BBE063882}"/>
              </a:ext>
            </a:extLst>
          </p:cNvPr>
          <p:cNvGrpSpPr/>
          <p:nvPr/>
        </p:nvGrpSpPr>
        <p:grpSpPr>
          <a:xfrm>
            <a:off x="2209595" y="779625"/>
            <a:ext cx="8381733" cy="1252375"/>
            <a:chOff x="325387" y="779625"/>
            <a:chExt cx="8381733" cy="1252375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F1C3E19C-08B3-40D4-B7C3-D93C161DD978}"/>
                </a:ext>
              </a:extLst>
            </p:cNvPr>
            <p:cNvSpPr/>
            <p:nvPr/>
          </p:nvSpPr>
          <p:spPr>
            <a:xfrm>
              <a:off x="4490720" y="779625"/>
              <a:ext cx="4216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Integrated Device Manufacturers (IDMs)</a:t>
              </a:r>
            </a:p>
            <a:p>
              <a:pPr algn="r"/>
              <a:r>
                <a:rPr lang="en-US" sz="1400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(they produce their own products)</a:t>
              </a:r>
              <a:endParaRPr lang="el-GR" sz="1400" b="1" dirty="0">
                <a:solidFill>
                  <a:srgbClr val="FE5E16"/>
                </a:solidFill>
              </a:endParaRPr>
            </a:p>
          </p:txBody>
        </p:sp>
        <p:sp>
          <p:nvSpPr>
            <p:cNvPr id="8" name="Rectangle: Rounded Corners 18">
              <a:extLst>
                <a:ext uri="{FF2B5EF4-FFF2-40B4-BE49-F238E27FC236}">
                  <a16:creationId xmlns:a16="http://schemas.microsoft.com/office/drawing/2014/main" id="{AE0E7DE7-129E-492B-96D5-7E8990F002E0}"/>
                </a:ext>
              </a:extLst>
            </p:cNvPr>
            <p:cNvSpPr/>
            <p:nvPr/>
          </p:nvSpPr>
          <p:spPr>
            <a:xfrm>
              <a:off x="325387" y="1436899"/>
              <a:ext cx="3677654" cy="595101"/>
            </a:xfrm>
            <a:prstGeom prst="roundRect">
              <a:avLst/>
            </a:prstGeom>
            <a:ln w="317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20">
              <a:extLst>
                <a:ext uri="{FF2B5EF4-FFF2-40B4-BE49-F238E27FC236}">
                  <a16:creationId xmlns:a16="http://schemas.microsoft.com/office/drawing/2014/main" id="{BDF79A83-C59E-4399-AABF-0A52075DF511}"/>
                </a:ext>
              </a:extLst>
            </p:cNvPr>
            <p:cNvCxnSpPr/>
            <p:nvPr/>
          </p:nvCxnSpPr>
          <p:spPr>
            <a:xfrm flipV="1">
              <a:off x="4089400" y="1148957"/>
              <a:ext cx="802639" cy="287942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" name="Group 26">
            <a:extLst>
              <a:ext uri="{FF2B5EF4-FFF2-40B4-BE49-F238E27FC236}">
                <a16:creationId xmlns:a16="http://schemas.microsoft.com/office/drawing/2014/main" id="{4C071119-3430-42D0-BD0A-BDF549B22582}"/>
              </a:ext>
            </a:extLst>
          </p:cNvPr>
          <p:cNvGrpSpPr/>
          <p:nvPr/>
        </p:nvGrpSpPr>
        <p:grpSpPr>
          <a:xfrm>
            <a:off x="4807299" y="2506796"/>
            <a:ext cx="5959600" cy="2037275"/>
            <a:chOff x="2923091" y="2506796"/>
            <a:chExt cx="5959600" cy="2037275"/>
          </a:xfrm>
        </p:grpSpPr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2DFB21F0-7354-4E9A-BD34-6EA1FBF9611B}"/>
                </a:ext>
              </a:extLst>
            </p:cNvPr>
            <p:cNvSpPr/>
            <p:nvPr/>
          </p:nvSpPr>
          <p:spPr>
            <a:xfrm>
              <a:off x="6244483" y="2506796"/>
              <a:ext cx="2638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“Pure-Play” Foundries</a:t>
              </a:r>
              <a:endParaRPr lang="el-GR" b="1" dirty="0">
                <a:solidFill>
                  <a:srgbClr val="FE5E1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Rectangle: Rounded Corners 21">
              <a:extLst>
                <a:ext uri="{FF2B5EF4-FFF2-40B4-BE49-F238E27FC236}">
                  <a16:creationId xmlns:a16="http://schemas.microsoft.com/office/drawing/2014/main" id="{E1B7D927-6820-4D56-BF60-8B1AAEA86644}"/>
                </a:ext>
              </a:extLst>
            </p:cNvPr>
            <p:cNvSpPr/>
            <p:nvPr/>
          </p:nvSpPr>
          <p:spPr>
            <a:xfrm>
              <a:off x="2923091" y="3187128"/>
              <a:ext cx="1039309" cy="1356943"/>
            </a:xfrm>
            <a:prstGeom prst="roundRect">
              <a:avLst/>
            </a:prstGeom>
            <a:ln w="317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22">
              <a:extLst>
                <a:ext uri="{FF2B5EF4-FFF2-40B4-BE49-F238E27FC236}">
                  <a16:creationId xmlns:a16="http://schemas.microsoft.com/office/drawing/2014/main" id="{BE80F871-EE21-4D6D-96EE-0AB6F298C3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3041" y="2876129"/>
              <a:ext cx="2392679" cy="435045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33">
            <a:extLst>
              <a:ext uri="{FF2B5EF4-FFF2-40B4-BE49-F238E27FC236}">
                <a16:creationId xmlns:a16="http://schemas.microsoft.com/office/drawing/2014/main" id="{1DD61C62-DE20-4F16-8B33-9B60E82DF614}"/>
              </a:ext>
            </a:extLst>
          </p:cNvPr>
          <p:cNvGrpSpPr/>
          <p:nvPr/>
        </p:nvGrpSpPr>
        <p:grpSpPr>
          <a:xfrm>
            <a:off x="2194271" y="3350573"/>
            <a:ext cx="8691697" cy="2828052"/>
            <a:chOff x="310063" y="3350573"/>
            <a:chExt cx="8691697" cy="2828052"/>
          </a:xfrm>
        </p:grpSpPr>
        <p:sp>
          <p:nvSpPr>
            <p:cNvPr id="15" name="Rectangle: Rounded Corners 27">
              <a:extLst>
                <a:ext uri="{FF2B5EF4-FFF2-40B4-BE49-F238E27FC236}">
                  <a16:creationId xmlns:a16="http://schemas.microsoft.com/office/drawing/2014/main" id="{2F6EFAAB-BF7B-4EE1-966A-CE3355DA58AB}"/>
                </a:ext>
              </a:extLst>
            </p:cNvPr>
            <p:cNvSpPr/>
            <p:nvPr/>
          </p:nvSpPr>
          <p:spPr>
            <a:xfrm rot="20804451">
              <a:off x="310063" y="3350573"/>
              <a:ext cx="4165333" cy="2828052"/>
            </a:xfrm>
            <a:prstGeom prst="roundRect">
              <a:avLst/>
            </a:prstGeom>
            <a:ln w="31750">
              <a:solidFill>
                <a:srgbClr val="666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29">
              <a:extLst>
                <a:ext uri="{FF2B5EF4-FFF2-40B4-BE49-F238E27FC236}">
                  <a16:creationId xmlns:a16="http://schemas.microsoft.com/office/drawing/2014/main" id="{46BF17DF-1D28-4F32-80C7-B5BC53CADB79}"/>
                </a:ext>
              </a:extLst>
            </p:cNvPr>
            <p:cNvCxnSpPr>
              <a:cxnSpLocks/>
            </p:cNvCxnSpPr>
            <p:nvPr/>
          </p:nvCxnSpPr>
          <p:spPr>
            <a:xfrm>
              <a:off x="4774047" y="4894586"/>
              <a:ext cx="1916801" cy="8512"/>
            </a:xfrm>
            <a:prstGeom prst="straightConnector1">
              <a:avLst/>
            </a:prstGeom>
            <a:ln w="25400">
              <a:solidFill>
                <a:srgbClr val="6666FF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Rectangle 32">
              <a:extLst>
                <a:ext uri="{FF2B5EF4-FFF2-40B4-BE49-F238E27FC236}">
                  <a16:creationId xmlns:a16="http://schemas.microsoft.com/office/drawing/2014/main" id="{EF15FE13-1369-4CEC-994C-425A5BC9DAE0}"/>
                </a:ext>
              </a:extLst>
            </p:cNvPr>
            <p:cNvSpPr/>
            <p:nvPr/>
          </p:nvSpPr>
          <p:spPr>
            <a:xfrm>
              <a:off x="6598920" y="4571421"/>
              <a:ext cx="24028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6666FF"/>
                  </a:solidFill>
                  <a:latin typeface="Times New Roman" panose="02020603050405020304" pitchFamily="18" charset="0"/>
                </a:rPr>
                <a:t>“Fabless – Foundry” Alliance Model</a:t>
              </a:r>
              <a:endParaRPr lang="el-GR" b="1" dirty="0">
                <a:solidFill>
                  <a:srgbClr val="6666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8" name="Group 38">
            <a:extLst>
              <a:ext uri="{FF2B5EF4-FFF2-40B4-BE49-F238E27FC236}">
                <a16:creationId xmlns:a16="http://schemas.microsoft.com/office/drawing/2014/main" id="{C46DA7A4-AD2D-44A8-9F3F-6C872376C42D}"/>
              </a:ext>
            </a:extLst>
          </p:cNvPr>
          <p:cNvGrpSpPr/>
          <p:nvPr/>
        </p:nvGrpSpPr>
        <p:grpSpPr>
          <a:xfrm>
            <a:off x="167265" y="4734560"/>
            <a:ext cx="4677226" cy="1498781"/>
            <a:chOff x="-1415866" y="4734560"/>
            <a:chExt cx="4677226" cy="1498781"/>
          </a:xfrm>
        </p:grpSpPr>
        <p:sp>
          <p:nvSpPr>
            <p:cNvPr id="19" name="Rectangle: Rounded Corners 34">
              <a:extLst>
                <a:ext uri="{FF2B5EF4-FFF2-40B4-BE49-F238E27FC236}">
                  <a16:creationId xmlns:a16="http://schemas.microsoft.com/office/drawing/2014/main" id="{9ACA87E7-ABD6-482C-A4FE-FA97B6F0AAAD}"/>
                </a:ext>
              </a:extLst>
            </p:cNvPr>
            <p:cNvSpPr/>
            <p:nvPr/>
          </p:nvSpPr>
          <p:spPr>
            <a:xfrm>
              <a:off x="190499" y="4734560"/>
              <a:ext cx="3070861" cy="1498781"/>
            </a:xfrm>
            <a:prstGeom prst="roundRect">
              <a:avLst/>
            </a:prstGeom>
            <a:ln w="317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35">
              <a:extLst>
                <a:ext uri="{FF2B5EF4-FFF2-40B4-BE49-F238E27FC236}">
                  <a16:creationId xmlns:a16="http://schemas.microsoft.com/office/drawing/2014/main" id="{EA4C7FD8-F8F2-4796-925C-63C7ECACBA6D}"/>
                </a:ext>
              </a:extLst>
            </p:cNvPr>
            <p:cNvSpPr/>
            <p:nvPr/>
          </p:nvSpPr>
          <p:spPr>
            <a:xfrm>
              <a:off x="-1415866" y="4906416"/>
              <a:ext cx="13760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FE5E16"/>
                  </a:solidFill>
                  <a:latin typeface="Times New Roman" panose="02020603050405020304" pitchFamily="18" charset="0"/>
                </a:rPr>
                <a:t>Fabless</a:t>
              </a:r>
              <a:endParaRPr lang="el-GR" b="1" dirty="0">
                <a:solidFill>
                  <a:srgbClr val="FE5E16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21" name="Straight Arrow Connector 36">
              <a:extLst>
                <a:ext uri="{FF2B5EF4-FFF2-40B4-BE49-F238E27FC236}">
                  <a16:creationId xmlns:a16="http://schemas.microsoft.com/office/drawing/2014/main" id="{5A0074F7-9B55-4519-AAB2-9F02B57F17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512617" y="5275748"/>
              <a:ext cx="573577" cy="246025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156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_anglais_16_9">
  <a:themeElements>
    <a:clrScheme name="Thales NEW">
      <a:dk1>
        <a:srgbClr val="242A75"/>
      </a:dk1>
      <a:lt1>
        <a:srgbClr val="FFFFFF"/>
      </a:lt1>
      <a:dk2>
        <a:srgbClr val="242A75"/>
      </a:dk2>
      <a:lt2>
        <a:srgbClr val="309DB5"/>
      </a:lt2>
      <a:accent1>
        <a:srgbClr val="B42573"/>
      </a:accent1>
      <a:accent2>
        <a:srgbClr val="7D7EAB"/>
      </a:accent2>
      <a:accent3>
        <a:srgbClr val="69A3B9"/>
      </a:accent3>
      <a:accent4>
        <a:srgbClr val="253746"/>
      </a:accent4>
      <a:accent5>
        <a:srgbClr val="C3D600"/>
      </a:accent5>
      <a:accent6>
        <a:srgbClr val="E1CD00"/>
      </a:accent6>
      <a:hlink>
        <a:srgbClr val="242A75"/>
      </a:hlink>
      <a:folHlink>
        <a:srgbClr val="242A7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23" id="{72344226-B95F-3A49-8C7D-0EEDA1B0D97F}" vid="{491DDD7D-C24C-E84A-A743-68B6F37741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2034</Words>
  <Application>Microsoft Office PowerPoint</Application>
  <PresentationFormat>Widescreen</PresentationFormat>
  <Paragraphs>509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Cambria</vt:lpstr>
      <vt:lpstr>Century Gothic</vt:lpstr>
      <vt:lpstr>Times New Roman</vt:lpstr>
      <vt:lpstr>Wingdings</vt:lpstr>
      <vt:lpstr>Wingdings 2</vt:lpstr>
      <vt:lpstr>Wingdings 3</vt:lpstr>
      <vt:lpstr>presentation_anglais_16_9</vt:lpstr>
      <vt:lpstr>First Steps of Pilot’s Business Development   WP4 - Actions to establish the Marketing Strategy of the Consortium </vt:lpstr>
      <vt:lpstr> SMARTEC WP4</vt:lpstr>
      <vt:lpstr>Tasks 4.2 &amp; 4.3 – GANTT Diagram</vt:lpstr>
      <vt:lpstr>Rivalry Study – The Basis of Marketing Strategy</vt:lpstr>
      <vt:lpstr>GaN &amp; Non-GaN RF Power Industry Value Chain</vt:lpstr>
      <vt:lpstr>Understand the GaN Chip Manufacturing Rivalry</vt:lpstr>
      <vt:lpstr>PowerPoint Presentation</vt:lpstr>
      <vt:lpstr>Start understanding GaN &amp; Non-GaN RF Power  Industry Value Chain</vt:lpstr>
      <vt:lpstr>Understanding Semiconductor Industry Business Models</vt:lpstr>
      <vt:lpstr>Understanding Semiconductor Industry Business Models</vt:lpstr>
      <vt:lpstr>Testing</vt:lpstr>
      <vt:lpstr>The Importance of IP –  Started tracing out Competing Products</vt:lpstr>
      <vt:lpstr>Global Mapping of our Rivalry</vt:lpstr>
      <vt:lpstr> Study the IP Landscape for Rivalry Technology Monitoring  &amp; Understand Our Inventive Steps  </vt:lpstr>
      <vt:lpstr> Search for Patents &amp; Classification </vt:lpstr>
      <vt:lpstr>What we need to Discuss ?</vt:lpstr>
      <vt:lpstr>Our Product as an IP &amp; Technology Transfer Input Set</vt:lpstr>
      <vt:lpstr>Our Product as a “Set of Inventive Steps”</vt:lpstr>
      <vt:lpstr>Technology Transfer according to Proposal</vt:lpstr>
      <vt:lpstr>                   Patent Portfolio</vt:lpstr>
      <vt:lpstr>Packaging Standards – The most important ones</vt:lpstr>
      <vt:lpstr>Help from SMARTEC Partners is needed in …</vt:lpstr>
      <vt:lpstr>Focus Actions for better Marketing Strategy</vt:lpstr>
      <vt:lpstr>PowerPoint Presentation</vt:lpstr>
      <vt:lpstr>SMARTEC’s Business Model according to Proposal</vt:lpstr>
      <vt:lpstr> Task 4.2: Marketing segmentation &amp; appraisal </vt:lpstr>
      <vt:lpstr>Milestones of M12 - WP4</vt:lpstr>
      <vt:lpstr>Milestone MS 4.3</vt:lpstr>
      <vt:lpstr>Post-SMARTEC Non-Linear Extraction Model –  a quasi Industry Standard</vt:lpstr>
      <vt:lpstr>Post-SMARTEC: IP,  Tech Transfer &amp; Standards &amp; Business Model affect  “Who Sells to Whom” &amp; Profit Margins</vt:lpstr>
      <vt:lpstr>Investment (or Costs) Trade-off in Tangible &amp; Intangible Assets</vt:lpstr>
      <vt:lpstr>Post-SMARTEC “Who does What” – “Who Sells to Whom” - Shippings</vt:lpstr>
      <vt:lpstr>PowerPoint Presentation</vt:lpstr>
      <vt:lpstr>What are the Business Contacts from each Partner 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2.1</dc:title>
  <dc:creator>GStav</dc:creator>
  <cp:lastModifiedBy>Loukas Michalas</cp:lastModifiedBy>
  <cp:revision>278</cp:revision>
  <dcterms:created xsi:type="dcterms:W3CDTF">2020-07-06T11:26:18Z</dcterms:created>
  <dcterms:modified xsi:type="dcterms:W3CDTF">2020-07-17T12:02:03Z</dcterms:modified>
</cp:coreProperties>
</file>