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8" r:id="rId2"/>
    <p:sldId id="368" r:id="rId3"/>
    <p:sldId id="413" r:id="rId4"/>
    <p:sldId id="371" r:id="rId5"/>
    <p:sldId id="367" r:id="rId6"/>
    <p:sldId id="412" r:id="rId7"/>
    <p:sldId id="374" r:id="rId8"/>
    <p:sldId id="375" r:id="rId9"/>
    <p:sldId id="376" r:id="rId10"/>
    <p:sldId id="377" r:id="rId11"/>
    <p:sldId id="378" r:id="rId12"/>
    <p:sldId id="379" r:id="rId13"/>
    <p:sldId id="380" r:id="rId14"/>
    <p:sldId id="381" r:id="rId15"/>
    <p:sldId id="382" r:id="rId16"/>
    <p:sldId id="384" r:id="rId17"/>
    <p:sldId id="424" r:id="rId18"/>
    <p:sldId id="383" r:id="rId19"/>
    <p:sldId id="418" r:id="rId20"/>
    <p:sldId id="419" r:id="rId21"/>
    <p:sldId id="417" r:id="rId22"/>
    <p:sldId id="420" r:id="rId23"/>
    <p:sldId id="422" r:id="rId24"/>
    <p:sldId id="423" r:id="rId25"/>
    <p:sldId id="386" r:id="rId26"/>
    <p:sldId id="387" r:id="rId27"/>
    <p:sldId id="425" r:id="rId28"/>
    <p:sldId id="427" r:id="rId29"/>
    <p:sldId id="428" r:id="rId30"/>
    <p:sldId id="438" r:id="rId31"/>
    <p:sldId id="389" r:id="rId32"/>
    <p:sldId id="390" r:id="rId33"/>
    <p:sldId id="391" r:id="rId34"/>
    <p:sldId id="429" r:id="rId35"/>
    <p:sldId id="430" r:id="rId36"/>
    <p:sldId id="431" r:id="rId37"/>
    <p:sldId id="432" r:id="rId38"/>
    <p:sldId id="433" r:id="rId39"/>
    <p:sldId id="434" r:id="rId40"/>
    <p:sldId id="435" r:id="rId41"/>
    <p:sldId id="436" r:id="rId42"/>
    <p:sldId id="437" r:id="rId43"/>
    <p:sldId id="393" r:id="rId44"/>
    <p:sldId id="396" r:id="rId45"/>
    <p:sldId id="394" r:id="rId46"/>
    <p:sldId id="395" r:id="rId47"/>
    <p:sldId id="397" r:id="rId48"/>
    <p:sldId id="398" r:id="rId49"/>
    <p:sldId id="399" r:id="rId50"/>
    <p:sldId id="400" r:id="rId51"/>
    <p:sldId id="426" r:id="rId52"/>
    <p:sldId id="450" r:id="rId53"/>
    <p:sldId id="452" r:id="rId54"/>
    <p:sldId id="457" r:id="rId55"/>
    <p:sldId id="453" r:id="rId56"/>
    <p:sldId id="454" r:id="rId57"/>
    <p:sldId id="455" r:id="rId58"/>
    <p:sldId id="456" r:id="rId59"/>
    <p:sldId id="451" r:id="rId60"/>
    <p:sldId id="458" r:id="rId61"/>
    <p:sldId id="441" r:id="rId62"/>
    <p:sldId id="447" r:id="rId63"/>
    <p:sldId id="442" r:id="rId64"/>
    <p:sldId id="448" r:id="rId65"/>
  </p:sldIdLst>
  <p:sldSz cx="9144000" cy="5143500" type="screen16x9"/>
  <p:notesSz cx="6858000" cy="9144000"/>
  <p:custDataLst>
    <p:tags r:id="rId68"/>
  </p:custDataLst>
  <p:defaultTextStyle>
    <a:defPPr>
      <a:defRPr lang="fr-FR"/>
    </a:defPPr>
    <a:lvl1pPr algn="l" defTabSz="457200" rtl="0" fontAlgn="base">
      <a:spcBef>
        <a:spcPct val="0"/>
      </a:spcBef>
      <a:spcAft>
        <a:spcPct val="0"/>
      </a:spcAft>
      <a:defRPr kern="1200">
        <a:solidFill>
          <a:schemeClr val="tx1"/>
        </a:solidFill>
        <a:latin typeface="Century Gothic"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entury Gothic"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entury Gothic"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entury Gothic"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entury Gothic" pitchFamily="34" charset="0"/>
        <a:ea typeface="+mn-ea"/>
        <a:cs typeface="Arial" pitchFamily="34" charset="0"/>
      </a:defRPr>
    </a:lvl5pPr>
    <a:lvl6pPr marL="2286000" algn="l" defTabSz="914400" rtl="0" eaLnBrk="1" latinLnBrk="0" hangingPunct="1">
      <a:defRPr kern="1200">
        <a:solidFill>
          <a:schemeClr val="tx1"/>
        </a:solidFill>
        <a:latin typeface="Century Gothic" pitchFamily="34" charset="0"/>
        <a:ea typeface="+mn-ea"/>
        <a:cs typeface="Arial" pitchFamily="34" charset="0"/>
      </a:defRPr>
    </a:lvl6pPr>
    <a:lvl7pPr marL="2743200" algn="l" defTabSz="914400" rtl="0" eaLnBrk="1" latinLnBrk="0" hangingPunct="1">
      <a:defRPr kern="1200">
        <a:solidFill>
          <a:schemeClr val="tx1"/>
        </a:solidFill>
        <a:latin typeface="Century Gothic" pitchFamily="34" charset="0"/>
        <a:ea typeface="+mn-ea"/>
        <a:cs typeface="Arial" pitchFamily="34" charset="0"/>
      </a:defRPr>
    </a:lvl7pPr>
    <a:lvl8pPr marL="3200400" algn="l" defTabSz="914400" rtl="0" eaLnBrk="1" latinLnBrk="0" hangingPunct="1">
      <a:defRPr kern="1200">
        <a:solidFill>
          <a:schemeClr val="tx1"/>
        </a:solidFill>
        <a:latin typeface="Century Gothic" pitchFamily="34" charset="0"/>
        <a:ea typeface="+mn-ea"/>
        <a:cs typeface="Arial" pitchFamily="34" charset="0"/>
      </a:defRPr>
    </a:lvl8pPr>
    <a:lvl9pPr marL="3657600" algn="l" defTabSz="914400" rtl="0" eaLnBrk="1" latinLnBrk="0" hangingPunct="1">
      <a:defRPr kern="1200">
        <a:solidFill>
          <a:schemeClr val="tx1"/>
        </a:solidFill>
        <a:latin typeface="Century Gothic"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INS Paolo" initials="M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746"/>
    <a:srgbClr val="252B75"/>
    <a:srgbClr val="272D7D"/>
    <a:srgbClr val="2A318A"/>
    <a:srgbClr val="6C73D2"/>
    <a:srgbClr val="AAAEE4"/>
    <a:srgbClr val="3B45C3"/>
    <a:srgbClr val="922604"/>
    <a:srgbClr val="000000"/>
    <a:srgbClr val="588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1" autoAdjust="0"/>
    <p:restoredTop sz="99884" autoAdjust="0"/>
  </p:normalViewPr>
  <p:slideViewPr>
    <p:cSldViewPr snapToGrid="0" snapToObjects="1">
      <p:cViewPr>
        <p:scale>
          <a:sx n="125" d="100"/>
          <a:sy n="125" d="100"/>
        </p:scale>
        <p:origin x="-1398" y="-51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85" d="100"/>
          <a:sy n="85" d="100"/>
        </p:scale>
        <p:origin x="-37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532C1C-0B70-4C73-BB62-BC33722C209C}" type="datetimeFigureOut">
              <a:rPr lang="fr-FR" smtClean="0"/>
              <a:t>21/10/2020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01A4ED-124D-4523-8AAF-A51EE4B951D1}" type="slidenum">
              <a:rPr lang="fr-FR" smtClean="0"/>
              <a:t>‹N°›</a:t>
            </a:fld>
            <a:endParaRPr lang="fr-FR"/>
          </a:p>
        </p:txBody>
      </p:sp>
    </p:spTree>
    <p:extLst>
      <p:ext uri="{BB962C8B-B14F-4D97-AF65-F5344CB8AC3E}">
        <p14:creationId xmlns:p14="http://schemas.microsoft.com/office/powerpoint/2010/main" val="2168321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E8E8D0-B90A-40F8-8826-4BA1A3A276E5}" type="datetimeFigureOut">
              <a:rPr lang="fr-FR" smtClean="0"/>
              <a:t>21/10/2020</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083DE-0B6E-41FB-8670-55DD3BEE1D94}" type="slidenum">
              <a:rPr lang="fr-FR" smtClean="0"/>
              <a:t>‹N°›</a:t>
            </a:fld>
            <a:endParaRPr lang="fr-FR"/>
          </a:p>
        </p:txBody>
      </p:sp>
    </p:spTree>
    <p:extLst>
      <p:ext uri="{BB962C8B-B14F-4D97-AF65-F5344CB8AC3E}">
        <p14:creationId xmlns:p14="http://schemas.microsoft.com/office/powerpoint/2010/main" val="214281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9E083DE-0B6E-41FB-8670-55DD3BEE1D94}" type="slidenum">
              <a:rPr lang="fr-FR" smtClean="0"/>
              <a:t>1</a:t>
            </a:fld>
            <a:endParaRPr lang="fr-FR"/>
          </a:p>
        </p:txBody>
      </p:sp>
    </p:spTree>
    <p:extLst>
      <p:ext uri="{BB962C8B-B14F-4D97-AF65-F5344CB8AC3E}">
        <p14:creationId xmlns:p14="http://schemas.microsoft.com/office/powerpoint/2010/main" val="1235909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lide Title - Group">
    <p:spTree>
      <p:nvGrpSpPr>
        <p:cNvPr id="1" name=""/>
        <p:cNvGrpSpPr/>
        <p:nvPr/>
      </p:nvGrpSpPr>
      <p:grpSpPr>
        <a:xfrm>
          <a:off x="0" y="0"/>
          <a:ext cx="0" cy="0"/>
          <a:chOff x="0" y="0"/>
          <a:chExt cx="0" cy="0"/>
        </a:xfrm>
      </p:grpSpPr>
      <p:sp>
        <p:nvSpPr>
          <p:cNvPr id="19" name="Parallélogramme 18"/>
          <p:cNvSpPr/>
          <p:nvPr userDrawn="1"/>
        </p:nvSpPr>
        <p:spPr>
          <a:xfrm>
            <a:off x="4137658" y="-14518"/>
            <a:ext cx="5013961" cy="5165637"/>
          </a:xfrm>
          <a:prstGeom prst="parallelogram">
            <a:avLst>
              <a:gd name="adj" fmla="val 77865"/>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5846" name="Picture 6"/>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087"/>
          <a:stretch/>
        </p:blipFill>
        <p:spPr bwMode="auto">
          <a:xfrm flipH="1">
            <a:off x="4136571" y="-20638"/>
            <a:ext cx="5007428" cy="5181601"/>
          </a:xfrm>
          <a:prstGeom prst="r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30"/>
          <p:cNvSpPr>
            <a:spLocks noChangeArrowheads="1"/>
          </p:cNvSpPr>
          <p:nvPr/>
        </p:nvSpPr>
        <p:spPr bwMode="auto">
          <a:xfrm>
            <a:off x="1485899" y="4948183"/>
            <a:ext cx="2644139" cy="19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entury Gothic" pitchFamily="34" charset="0"/>
                <a:cs typeface="Arial" pitchFamily="34" charset="0"/>
              </a:defRPr>
            </a:lvl9pPr>
          </a:lstStyle>
          <a:p>
            <a:pPr algn="ctr" eaLnBrk="1" hangingPunct="1">
              <a:defRPr/>
            </a:pPr>
            <a:r>
              <a:rPr lang="en-AU" altLang="fr-FR" sz="1100" b="1" dirty="0" smtClean="0">
                <a:solidFill>
                  <a:srgbClr val="003399"/>
                </a:solidFill>
              </a:rPr>
              <a:t>https://project-smartec.com/</a:t>
            </a:r>
          </a:p>
        </p:txBody>
      </p:sp>
      <p:sp>
        <p:nvSpPr>
          <p:cNvPr id="6" name="Demi-cadre 5"/>
          <p:cNvSpPr/>
          <p:nvPr/>
        </p:nvSpPr>
        <p:spPr bwMode="auto">
          <a:xfrm>
            <a:off x="301626" y="1529393"/>
            <a:ext cx="387350" cy="395288"/>
          </a:xfrm>
          <a:prstGeom prst="halfFrame">
            <a:avLst>
              <a:gd name="adj1" fmla="val 12269"/>
              <a:gd name="adj2" fmla="val 100000"/>
            </a:avLst>
          </a:prstGeom>
          <a:solidFill>
            <a:srgbClr val="AC0000"/>
          </a:solidFill>
          <a:ln>
            <a:noFill/>
          </a:ln>
        </p:spPr>
        <p:txBody>
          <a:bodyPr/>
          <a:lstStyle/>
          <a:p>
            <a:pPr algn="ctr" fontAlgn="auto">
              <a:spcBef>
                <a:spcPts val="0"/>
              </a:spcBef>
              <a:spcAft>
                <a:spcPts val="0"/>
              </a:spcAft>
              <a:defRPr/>
            </a:pPr>
            <a:endParaRPr lang="fr-FR">
              <a:latin typeface="+mn-lt"/>
              <a:cs typeface="+mn-cs"/>
            </a:endParaRPr>
          </a:p>
        </p:txBody>
      </p:sp>
      <p:sp>
        <p:nvSpPr>
          <p:cNvPr id="2" name="Titre 1"/>
          <p:cNvSpPr>
            <a:spLocks noGrp="1"/>
          </p:cNvSpPr>
          <p:nvPr>
            <p:ph type="ctrTitle" hasCustomPrompt="1"/>
          </p:nvPr>
        </p:nvSpPr>
        <p:spPr>
          <a:xfrm>
            <a:off x="301626" y="1529393"/>
            <a:ext cx="4553313" cy="1687026"/>
          </a:xfrm>
        </p:spPr>
        <p:txBody>
          <a:bodyPr/>
          <a:lstStyle>
            <a:lvl1pPr marL="266700" indent="0" algn="l">
              <a:tabLst>
                <a:tab pos="4486275" algn="l"/>
              </a:tabLst>
              <a:defRPr sz="2600" cap="all" baseline="0">
                <a:solidFill>
                  <a:srgbClr val="AC0000"/>
                </a:solidFill>
              </a:defRPr>
            </a:lvl1pPr>
          </a:lstStyle>
          <a:p>
            <a:r>
              <a:rPr lang="en-US" noProof="0" dirty="0" smtClean="0"/>
              <a:t>Title</a:t>
            </a:r>
            <a:endParaRPr lang="en-US" noProof="0" dirty="0"/>
          </a:p>
        </p:txBody>
      </p:sp>
      <p:sp>
        <p:nvSpPr>
          <p:cNvPr id="32" name="Sous-titre 2"/>
          <p:cNvSpPr>
            <a:spLocks noGrp="1"/>
          </p:cNvSpPr>
          <p:nvPr>
            <p:ph type="subTitle" idx="1" hasCustomPrompt="1"/>
          </p:nvPr>
        </p:nvSpPr>
        <p:spPr>
          <a:xfrm>
            <a:off x="329800" y="3442602"/>
            <a:ext cx="4525140" cy="307777"/>
          </a:xfrm>
        </p:spPr>
        <p:txBody>
          <a:bodyPr wrap="square">
            <a:spAutoFit/>
          </a:bodyPr>
          <a:lstStyle>
            <a:lvl1pPr marL="0" indent="0" algn="l">
              <a:lnSpc>
                <a:spcPct val="100000"/>
              </a:lnSpc>
              <a:spcBef>
                <a:spcPts val="0"/>
              </a:spcBef>
              <a:spcAft>
                <a:spcPts val="0"/>
              </a:spcAft>
              <a:buNone/>
              <a:defRPr sz="1400" b="1" cap="none" baseline="0">
                <a:solidFill>
                  <a:srgbClr val="00339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noProof="0" dirty="0" smtClean="0"/>
              <a:t>Subtile</a:t>
            </a:r>
            <a:endParaRPr lang="en-GB" noProof="0" dirty="0"/>
          </a:p>
        </p:txBody>
      </p:sp>
      <p:pic>
        <p:nvPicPr>
          <p:cNvPr id="35843" name="Picture 3" descr="Y:\LTCA\Thématique Microsystems et fonctions RF\Projet SMARTEC\Kick-off Meeting\Imags\IMG_6533.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2701" t="7461" r="16742" b="4980"/>
          <a:stretch/>
        </p:blipFill>
        <p:spPr bwMode="auto">
          <a:xfrm flipH="1">
            <a:off x="4562475" y="-22137"/>
            <a:ext cx="4580094" cy="5178425"/>
          </a:xfrm>
          <a:prstGeom prst="rtTriangle">
            <a:avLst/>
          </a:prstGeom>
          <a:noFill/>
          <a:extLst>
            <a:ext uri="{909E8E84-426E-40DD-AFC4-6F175D3DCCD1}">
              <a14:hiddenFill xmlns:a14="http://schemas.microsoft.com/office/drawing/2010/main">
                <a:solidFill>
                  <a:srgbClr val="FFFFFF"/>
                </a:solidFill>
              </a14:hiddenFill>
            </a:ext>
          </a:extLst>
        </p:spPr>
      </p:pic>
      <p:pic>
        <p:nvPicPr>
          <p:cNvPr id="35849" name="Picture 1"/>
          <p:cNvPicPr>
            <a:picLocks noChangeAspect="1" noChangeArrowheads="1"/>
          </p:cNvPicPr>
          <p:nvPr userDrawn="1"/>
        </p:nvPicPr>
        <p:blipFill>
          <a:blip r:embed="rId4">
            <a:extLst>
              <a:ext uri="{28A0092B-C50C-407E-A947-70E740481C1C}">
                <a14:useLocalDpi xmlns:a14="http://schemas.microsoft.com/office/drawing/2010/main" val="0"/>
              </a:ext>
            </a:extLst>
          </a:blip>
          <a:srcRect l="14519" r="12413"/>
          <a:stretch>
            <a:fillRect/>
          </a:stretch>
        </p:blipFill>
        <p:spPr bwMode="auto">
          <a:xfrm>
            <a:off x="31367" y="64465"/>
            <a:ext cx="1620695" cy="11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Imag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7875" y="64465"/>
            <a:ext cx="3526677" cy="114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Demi-cadre 22"/>
          <p:cNvSpPr/>
          <p:nvPr userDrawn="1"/>
        </p:nvSpPr>
        <p:spPr bwMode="auto">
          <a:xfrm flipH="1" flipV="1">
            <a:off x="4467589" y="2821131"/>
            <a:ext cx="387350" cy="395288"/>
          </a:xfrm>
          <a:prstGeom prst="halfFrame">
            <a:avLst>
              <a:gd name="adj1" fmla="val 12269"/>
              <a:gd name="adj2" fmla="val 100000"/>
            </a:avLst>
          </a:prstGeom>
          <a:solidFill>
            <a:srgbClr val="AC0000"/>
          </a:solidFill>
          <a:ln>
            <a:noFill/>
          </a:ln>
        </p:spPr>
        <p:txBody>
          <a:bodyPr/>
          <a:lstStyle/>
          <a:p>
            <a:pPr algn="ctr" fontAlgn="auto">
              <a:spcBef>
                <a:spcPts val="0"/>
              </a:spcBef>
              <a:spcAft>
                <a:spcPts val="0"/>
              </a:spcAft>
              <a:defRPr/>
            </a:pPr>
            <a:endParaRPr lang="fr-FR">
              <a:latin typeface="+mn-lt"/>
              <a:cs typeface="+mn-cs"/>
            </a:endParaRPr>
          </a:p>
        </p:txBody>
      </p:sp>
      <p:pic>
        <p:nvPicPr>
          <p:cNvPr id="38915"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953000" y="4215548"/>
            <a:ext cx="4046888" cy="826298"/>
          </a:xfrm>
          <a:prstGeom prst="rect">
            <a:avLst/>
          </a:prstGeom>
          <a:noFill/>
          <a:ln w="28575">
            <a:solidFill>
              <a:srgbClr val="003399"/>
            </a:solidFill>
            <a:miter lim="800000"/>
            <a:headEnd/>
            <a:tailEnd/>
          </a:ln>
          <a:effectLst>
            <a:outerShdw blurRad="50800" dist="1524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8" name="Connecteur droit 7"/>
          <p:cNvCxnSpPr>
            <a:endCxn id="5" idx="1"/>
          </p:cNvCxnSpPr>
          <p:nvPr userDrawn="1"/>
        </p:nvCxnSpPr>
        <p:spPr>
          <a:xfrm>
            <a:off x="0" y="5045842"/>
            <a:ext cx="1485899" cy="0"/>
          </a:xfrm>
          <a:prstGeom prst="line">
            <a:avLst/>
          </a:prstGeom>
          <a:ln w="28575" cmpd="sng">
            <a:solidFill>
              <a:srgbClr val="003399"/>
            </a:solidFill>
          </a:ln>
          <a:effectLst/>
        </p:spPr>
        <p:style>
          <a:lnRef idx="2">
            <a:schemeClr val="accent1"/>
          </a:lnRef>
          <a:fillRef idx="0">
            <a:schemeClr val="accent1"/>
          </a:fillRef>
          <a:effectRef idx="1">
            <a:schemeClr val="accent1"/>
          </a:effectRef>
          <a:fontRef idx="minor">
            <a:schemeClr val="tx1"/>
          </a:fontRef>
        </p:style>
      </p:cxnSp>
      <p:sp>
        <p:nvSpPr>
          <p:cNvPr id="24" name="Rectangle 51"/>
          <p:cNvSpPr>
            <a:spLocks noGrp="1" noChangeArrowheads="1"/>
          </p:cNvSpPr>
          <p:nvPr>
            <p:ph type="dt" sz="half" idx="10"/>
          </p:nvPr>
        </p:nvSpPr>
        <p:spPr bwMode="auto">
          <a:xfrm rot="10801490">
            <a:off x="-22067" y="1529446"/>
            <a:ext cx="242888" cy="2686050"/>
          </a:xfrm>
          <a:prstGeom prst="rect">
            <a:avLst/>
          </a:prstGeom>
          <a:ln>
            <a:miter lim="800000"/>
            <a:headEnd/>
            <a:tailEnd/>
          </a:ln>
        </p:spPr>
        <p:txBody>
          <a:bodyPr vert="eaVert" wrap="square" lIns="91440" tIns="0" rIns="91440" bIns="45720" numCol="1" anchor="b" anchorCtr="0" compatLnSpc="1">
            <a:prstTxWarp prst="textNoShape">
              <a:avLst/>
            </a:prstTxWarp>
          </a:bodyPr>
          <a:lstStyle>
            <a:lvl1pPr algn="ctr" eaLnBrk="0" hangingPunct="0">
              <a:spcBef>
                <a:spcPct val="0"/>
              </a:spcBef>
              <a:defRPr sz="900" b="0">
                <a:solidFill>
                  <a:srgbClr val="003399"/>
                </a:solidFill>
                <a:latin typeface="Arial" charset="0"/>
                <a:cs typeface="Arial" charset="0"/>
              </a:defRPr>
            </a:lvl1pPr>
          </a:lstStyle>
          <a:p>
            <a:pPr>
              <a:defRPr/>
            </a:pPr>
            <a:r>
              <a:rPr lang="de-DE" dirty="0" smtClean="0"/>
              <a:t>xxx </a:t>
            </a:r>
            <a:r>
              <a:rPr lang="de-DE" dirty="0" err="1" smtClean="0"/>
              <a:t>xxx</a:t>
            </a:r>
            <a:r>
              <a:rPr lang="de-DE" dirty="0" smtClean="0"/>
              <a:t> Meeting | xx.xx.2019</a:t>
            </a:r>
            <a:endParaRPr lang="en-US" dirty="0"/>
          </a:p>
        </p:txBody>
      </p:sp>
    </p:spTree>
    <p:extLst>
      <p:ext uri="{BB962C8B-B14F-4D97-AF65-F5344CB8AC3E}">
        <p14:creationId xmlns:p14="http://schemas.microsoft.com/office/powerpoint/2010/main" val="5994763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Espace réservé du texte 2"/>
          <p:cNvSpPr>
            <a:spLocks noGrp="1"/>
          </p:cNvSpPr>
          <p:nvPr>
            <p:ph idx="1"/>
          </p:nvPr>
        </p:nvSpPr>
        <p:spPr bwMode="auto">
          <a:xfrm>
            <a:off x="179388" y="696913"/>
            <a:ext cx="87614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noProof="0" dirty="0" smtClean="0"/>
              <a:t>Click to edit Master text styles </a:t>
            </a:r>
          </a:p>
          <a:p>
            <a:pPr lvl="1"/>
            <a:r>
              <a:rPr lang="en-US" altLang="fr-FR" noProof="0" dirty="0" smtClean="0"/>
              <a:t>Second level</a:t>
            </a:r>
          </a:p>
          <a:p>
            <a:pPr lvl="2"/>
            <a:r>
              <a:rPr lang="en-US" altLang="fr-FR" noProof="0" dirty="0" smtClean="0"/>
              <a:t>Third level</a:t>
            </a:r>
          </a:p>
        </p:txBody>
      </p:sp>
      <p:sp>
        <p:nvSpPr>
          <p:cNvPr id="5" name="Espace réservé du titre 1"/>
          <p:cNvSpPr>
            <a:spLocks noGrp="1"/>
          </p:cNvSpPr>
          <p:nvPr>
            <p:ph type="title"/>
          </p:nvPr>
        </p:nvSpPr>
        <p:spPr bwMode="auto">
          <a:xfrm>
            <a:off x="266700" y="0"/>
            <a:ext cx="86741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smtClean="0"/>
              <a:t>Click to </a:t>
            </a:r>
            <a:r>
              <a:rPr lang="fr-FR" altLang="fr-FR" dirty="0" err="1" smtClean="0"/>
              <a:t>edit</a:t>
            </a:r>
            <a:r>
              <a:rPr lang="fr-FR" altLang="fr-FR" dirty="0" smtClean="0"/>
              <a:t> Master </a:t>
            </a:r>
            <a:r>
              <a:rPr lang="fr-FR" altLang="fr-FR" dirty="0" err="1" smtClean="0"/>
              <a:t>text</a:t>
            </a:r>
            <a:r>
              <a:rPr lang="fr-FR" altLang="fr-FR" dirty="0" smtClean="0"/>
              <a:t> styles</a:t>
            </a:r>
          </a:p>
        </p:txBody>
      </p:sp>
    </p:spTree>
    <p:extLst>
      <p:ext uri="{BB962C8B-B14F-4D97-AF65-F5344CB8AC3E}">
        <p14:creationId xmlns:p14="http://schemas.microsoft.com/office/powerpoint/2010/main" val="3532464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3399"/>
                </a:solidFill>
              </a:defRPr>
            </a:lvl1pPr>
          </a:lstStyle>
          <a:p>
            <a:r>
              <a:rPr lang="fr-FR" noProof="0" dirty="0" smtClean="0"/>
              <a:t>Modifiez le style du titre</a:t>
            </a:r>
            <a:endParaRPr lang="en-GB" noProof="0" dirty="0"/>
          </a:p>
        </p:txBody>
      </p:sp>
      <p:sp>
        <p:nvSpPr>
          <p:cNvPr id="3" name="Espace réservé du contenu 2"/>
          <p:cNvSpPr>
            <a:spLocks noGrp="1"/>
          </p:cNvSpPr>
          <p:nvPr>
            <p:ph idx="1"/>
          </p:nvPr>
        </p:nvSpPr>
        <p:spPr/>
        <p:txBody>
          <a:bodyPr/>
          <a:lstStyle>
            <a:lvl1pPr>
              <a:spcBef>
                <a:spcPts val="450"/>
              </a:spcBef>
              <a:spcAft>
                <a:spcPts val="525"/>
              </a:spcAft>
              <a:defRPr/>
            </a:lvl1pPr>
          </a:lstStyle>
          <a:p>
            <a:pPr lvl="0"/>
            <a:r>
              <a:rPr lang="fr-FR" noProof="0" dirty="0" smtClean="0"/>
              <a:t>Modifiez les styles du texte du masque</a:t>
            </a:r>
          </a:p>
          <a:p>
            <a:pPr lvl="1"/>
            <a:r>
              <a:rPr lang="fr-FR" noProof="0" dirty="0" smtClean="0"/>
              <a:t>Deuxième niveau</a:t>
            </a:r>
          </a:p>
          <a:p>
            <a:pPr lvl="2"/>
            <a:r>
              <a:rPr lang="fr-FR" noProof="0" dirty="0" smtClean="0"/>
              <a:t>Troisième niveau</a:t>
            </a:r>
          </a:p>
        </p:txBody>
      </p:sp>
    </p:spTree>
    <p:extLst>
      <p:ext uri="{BB962C8B-B14F-4D97-AF65-F5344CB8AC3E}">
        <p14:creationId xmlns:p14="http://schemas.microsoft.com/office/powerpoint/2010/main" val="5477372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riangle rectangle 16"/>
          <p:cNvSpPr/>
          <p:nvPr/>
        </p:nvSpPr>
        <p:spPr>
          <a:xfrm>
            <a:off x="57150" y="4659917"/>
            <a:ext cx="495300" cy="426166"/>
          </a:xfrm>
          <a:prstGeom prst="rtTriangle">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0" y="39618"/>
            <a:ext cx="2362200" cy="48231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026" name="Espace réservé du titre 1"/>
          <p:cNvSpPr>
            <a:spLocks noGrp="1"/>
          </p:cNvSpPr>
          <p:nvPr>
            <p:ph type="title"/>
          </p:nvPr>
        </p:nvSpPr>
        <p:spPr bwMode="auto">
          <a:xfrm>
            <a:off x="266700" y="0"/>
            <a:ext cx="86741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smtClean="0"/>
              <a:t>Click to </a:t>
            </a:r>
            <a:r>
              <a:rPr lang="fr-FR" altLang="fr-FR" dirty="0" err="1" smtClean="0"/>
              <a:t>edit</a:t>
            </a:r>
            <a:r>
              <a:rPr lang="fr-FR" altLang="fr-FR" dirty="0" smtClean="0"/>
              <a:t> Master </a:t>
            </a:r>
            <a:r>
              <a:rPr lang="fr-FR" altLang="fr-FR" dirty="0" err="1" smtClean="0"/>
              <a:t>text</a:t>
            </a:r>
            <a:r>
              <a:rPr lang="fr-FR" altLang="fr-FR" dirty="0" smtClean="0"/>
              <a:t> styles</a:t>
            </a:r>
          </a:p>
        </p:txBody>
      </p:sp>
      <p:sp>
        <p:nvSpPr>
          <p:cNvPr id="1027" name="Espace réservé du texte 2"/>
          <p:cNvSpPr>
            <a:spLocks noGrp="1"/>
          </p:cNvSpPr>
          <p:nvPr>
            <p:ph type="body" idx="1"/>
          </p:nvPr>
        </p:nvSpPr>
        <p:spPr bwMode="auto">
          <a:xfrm>
            <a:off x="179388" y="696913"/>
            <a:ext cx="87614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noProof="0" dirty="0" smtClean="0"/>
              <a:t>Click to edit Master text styles </a:t>
            </a:r>
          </a:p>
          <a:p>
            <a:pPr lvl="1"/>
            <a:r>
              <a:rPr lang="en-US" altLang="fr-FR" noProof="0" dirty="0" smtClean="0"/>
              <a:t>Second level</a:t>
            </a:r>
          </a:p>
          <a:p>
            <a:pPr lvl="2"/>
            <a:r>
              <a:rPr lang="en-US" altLang="fr-FR" noProof="0" dirty="0" smtClean="0"/>
              <a:t>Third level</a:t>
            </a:r>
          </a:p>
        </p:txBody>
      </p:sp>
      <p:sp>
        <p:nvSpPr>
          <p:cNvPr id="21" name="Espace réservé du numéro de diapositive 5"/>
          <p:cNvSpPr txBox="1">
            <a:spLocks/>
          </p:cNvSpPr>
          <p:nvPr/>
        </p:nvSpPr>
        <p:spPr>
          <a:xfrm>
            <a:off x="38100" y="4785009"/>
            <a:ext cx="392906" cy="274637"/>
          </a:xfrm>
          <a:prstGeom prst="rect">
            <a:avLst/>
          </a:prstGeom>
          <a:ln>
            <a:noFill/>
          </a:ln>
        </p:spPr>
        <p:txBody>
          <a:bodyPr lIns="68580" tIns="34290" rIns="68580" bIns="3429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82787D4C-86DD-405A-9EDA-5D4861A811CF}" type="slidenum">
              <a:rPr lang="fr-FR" sz="900" b="1" smtClean="0">
                <a:solidFill>
                  <a:schemeClr val="bg1"/>
                </a:solidFill>
              </a:rPr>
              <a:pPr algn="l" fontAlgn="auto">
                <a:spcBef>
                  <a:spcPts val="0"/>
                </a:spcBef>
                <a:spcAft>
                  <a:spcPts val="0"/>
                </a:spcAft>
                <a:defRPr/>
              </a:pPr>
              <a:t>‹N°›</a:t>
            </a:fld>
            <a:endParaRPr lang="fr-FR" sz="900" b="1" dirty="0">
              <a:solidFill>
                <a:schemeClr val="bg1"/>
              </a:solidFill>
            </a:endParaRPr>
          </a:p>
        </p:txBody>
      </p:sp>
      <p:cxnSp>
        <p:nvCxnSpPr>
          <p:cNvPr id="13" name="Straight Connector 3"/>
          <p:cNvCxnSpPr/>
          <p:nvPr/>
        </p:nvCxnSpPr>
        <p:spPr bwMode="auto">
          <a:xfrm>
            <a:off x="-4763" y="563563"/>
            <a:ext cx="9148763" cy="0"/>
          </a:xfrm>
          <a:prstGeom prst="line">
            <a:avLst/>
          </a:prstGeom>
          <a:noFill/>
          <a:ln w="19050" cap="flat" cmpd="sng" algn="ctr">
            <a:solidFill>
              <a:srgbClr val="003399"/>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1" name="Rectangle 18"/>
          <p:cNvSpPr>
            <a:spLocks noChangeArrowheads="1"/>
          </p:cNvSpPr>
          <p:nvPr/>
        </p:nvSpPr>
        <p:spPr bwMode="auto">
          <a:xfrm>
            <a:off x="-1588" y="-14288"/>
            <a:ext cx="179388" cy="576263"/>
          </a:xfrm>
          <a:prstGeom prst="rect">
            <a:avLst/>
          </a:prstGeom>
          <a:solidFill>
            <a:srgbClr val="003399"/>
          </a:solidFill>
          <a:ln>
            <a:noFill/>
          </a:ln>
          <a:extLst/>
        </p:spPr>
        <p:txBody>
          <a:bodyPr anchor="ctr">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algn="ctr" defTabSz="914400">
              <a:defRPr/>
            </a:pPr>
            <a:endParaRPr lang="en-AU" altLang="fr-FR" sz="1400" smtClean="0">
              <a:solidFill>
                <a:srgbClr val="323265"/>
              </a:solidFill>
              <a:latin typeface="Arial" pitchFamily="34" charset="0"/>
            </a:endParaRPr>
          </a:p>
        </p:txBody>
      </p:sp>
      <p:pic>
        <p:nvPicPr>
          <p:cNvPr id="12" name="Picture 1"/>
          <p:cNvPicPr>
            <a:picLocks noChangeAspect="1" noChangeArrowheads="1"/>
          </p:cNvPicPr>
          <p:nvPr/>
        </p:nvPicPr>
        <p:blipFill>
          <a:blip r:embed="rId6">
            <a:extLst>
              <a:ext uri="{28A0092B-C50C-407E-A947-70E740481C1C}">
                <a14:useLocalDpi xmlns:a14="http://schemas.microsoft.com/office/drawing/2010/main" val="0"/>
              </a:ext>
            </a:extLst>
          </a:blip>
          <a:srcRect l="14519" r="12413"/>
          <a:stretch>
            <a:fillRect/>
          </a:stretch>
        </p:blipFill>
        <p:spPr bwMode="auto">
          <a:xfrm>
            <a:off x="7283741" y="4731070"/>
            <a:ext cx="515617" cy="3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850" y="4731070"/>
            <a:ext cx="1181100" cy="38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030"/>
          <p:cNvSpPr>
            <a:spLocks noChangeArrowheads="1"/>
          </p:cNvSpPr>
          <p:nvPr/>
        </p:nvSpPr>
        <p:spPr bwMode="auto">
          <a:xfrm>
            <a:off x="3550921" y="4957390"/>
            <a:ext cx="2301240" cy="2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t"/>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entury Gothic" pitchFamily="34" charset="0"/>
                <a:cs typeface="Arial" pitchFamily="34" charset="0"/>
              </a:defRPr>
            </a:lvl9pPr>
          </a:lstStyle>
          <a:p>
            <a:pPr algn="ctr" eaLnBrk="1" hangingPunct="1">
              <a:defRPr/>
            </a:pPr>
            <a:r>
              <a:rPr lang="en-AU" altLang="fr-FR" sz="1000" b="1" dirty="0" smtClean="0">
                <a:solidFill>
                  <a:srgbClr val="003399"/>
                </a:solidFill>
              </a:rPr>
              <a:t>https://project-smartec.com/</a:t>
            </a:r>
          </a:p>
        </p:txBody>
      </p:sp>
      <p:sp>
        <p:nvSpPr>
          <p:cNvPr id="20" name="Rectangle 40"/>
          <p:cNvSpPr>
            <a:spLocks noChangeArrowheads="1"/>
          </p:cNvSpPr>
          <p:nvPr/>
        </p:nvSpPr>
        <p:spPr bwMode="auto">
          <a:xfrm>
            <a:off x="8940800" y="1398587"/>
            <a:ext cx="2032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tIns="0" anchor="ctr"/>
          <a:lstStyle/>
          <a:p>
            <a:pPr algn="ctr" eaLnBrk="0" hangingPunct="0"/>
            <a:r>
              <a:rPr lang="en-GB" sz="800" b="0" dirty="0">
                <a:solidFill>
                  <a:schemeClr val="bg2">
                    <a:lumMod val="25000"/>
                  </a:schemeClr>
                </a:solidFill>
              </a:rPr>
              <a:t>- Consortium restricted -</a:t>
            </a:r>
          </a:p>
        </p:txBody>
      </p:sp>
      <p:cxnSp>
        <p:nvCxnSpPr>
          <p:cNvPr id="30" name="Connecteur droit 29"/>
          <p:cNvCxnSpPr>
            <a:stCxn id="16" idx="3"/>
          </p:cNvCxnSpPr>
          <p:nvPr/>
        </p:nvCxnSpPr>
        <p:spPr>
          <a:xfrm>
            <a:off x="5852161" y="5084550"/>
            <a:ext cx="1074419" cy="0"/>
          </a:xfrm>
          <a:prstGeom prst="line">
            <a:avLst/>
          </a:prstGeom>
          <a:ln w="19050" cmpd="sng">
            <a:solidFill>
              <a:srgbClr val="003399"/>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a:stCxn id="17" idx="2"/>
            <a:endCxn id="16" idx="1"/>
          </p:cNvCxnSpPr>
          <p:nvPr/>
        </p:nvCxnSpPr>
        <p:spPr>
          <a:xfrm flipV="1">
            <a:off x="57150" y="5084550"/>
            <a:ext cx="3493771" cy="1533"/>
          </a:xfrm>
          <a:prstGeom prst="line">
            <a:avLst/>
          </a:prstGeom>
          <a:ln w="19050" cmpd="sng">
            <a:solidFill>
              <a:srgbClr val="003399"/>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97" r:id="rId1"/>
    <p:sldLayoutId id="2147483894" r:id="rId2"/>
    <p:sldLayoutId id="2147483898" r:id="rId3"/>
  </p:sldLayoutIdLst>
  <p:timing>
    <p:tnLst>
      <p:par>
        <p:cTn id="1" dur="indefinite" restart="never" nodeType="tmRoot"/>
      </p:par>
    </p:tnLst>
  </p:timing>
  <p:txStyles>
    <p:titleStyle>
      <a:lvl1pPr algn="l" defTabSz="342900" rtl="0" eaLnBrk="1" fontAlgn="base" hangingPunct="1">
        <a:lnSpc>
          <a:spcPct val="90000"/>
        </a:lnSpc>
        <a:spcBef>
          <a:spcPct val="0"/>
        </a:spcBef>
        <a:spcAft>
          <a:spcPct val="0"/>
        </a:spcAft>
        <a:defRPr sz="2000" b="1" kern="1200">
          <a:solidFill>
            <a:srgbClr val="003399"/>
          </a:solidFill>
          <a:latin typeface="+mj-lt"/>
          <a:ea typeface="+mj-ea"/>
          <a:cs typeface="+mj-cs"/>
        </a:defRPr>
      </a:lvl1pPr>
      <a:lvl2pPr algn="l" defTabSz="342900" rtl="0" eaLnBrk="1" fontAlgn="base" hangingPunct="1">
        <a:lnSpc>
          <a:spcPct val="90000"/>
        </a:lnSpc>
        <a:spcBef>
          <a:spcPct val="0"/>
        </a:spcBef>
        <a:spcAft>
          <a:spcPct val="0"/>
        </a:spcAft>
        <a:defRPr sz="2000" b="1">
          <a:solidFill>
            <a:schemeClr val="tx1"/>
          </a:solidFill>
          <a:latin typeface="Century Gothic" pitchFamily="34" charset="0"/>
        </a:defRPr>
      </a:lvl2pPr>
      <a:lvl3pPr algn="l" defTabSz="342900" rtl="0" eaLnBrk="1" fontAlgn="base" hangingPunct="1">
        <a:lnSpc>
          <a:spcPct val="90000"/>
        </a:lnSpc>
        <a:spcBef>
          <a:spcPct val="0"/>
        </a:spcBef>
        <a:spcAft>
          <a:spcPct val="0"/>
        </a:spcAft>
        <a:defRPr sz="2000" b="1">
          <a:solidFill>
            <a:schemeClr val="tx1"/>
          </a:solidFill>
          <a:latin typeface="Century Gothic" pitchFamily="34" charset="0"/>
        </a:defRPr>
      </a:lvl3pPr>
      <a:lvl4pPr algn="l" defTabSz="342900" rtl="0" eaLnBrk="1" fontAlgn="base" hangingPunct="1">
        <a:lnSpc>
          <a:spcPct val="90000"/>
        </a:lnSpc>
        <a:spcBef>
          <a:spcPct val="0"/>
        </a:spcBef>
        <a:spcAft>
          <a:spcPct val="0"/>
        </a:spcAft>
        <a:defRPr sz="2000" b="1">
          <a:solidFill>
            <a:schemeClr val="tx1"/>
          </a:solidFill>
          <a:latin typeface="Century Gothic" pitchFamily="34" charset="0"/>
        </a:defRPr>
      </a:lvl4pPr>
      <a:lvl5pPr algn="l" defTabSz="342900" rtl="0" eaLnBrk="1" fontAlgn="base" hangingPunct="1">
        <a:lnSpc>
          <a:spcPct val="90000"/>
        </a:lnSpc>
        <a:spcBef>
          <a:spcPct val="0"/>
        </a:spcBef>
        <a:spcAft>
          <a:spcPct val="0"/>
        </a:spcAft>
        <a:defRPr sz="2000" b="1">
          <a:solidFill>
            <a:schemeClr val="tx1"/>
          </a:solidFill>
          <a:latin typeface="Century Gothic" pitchFamily="34" charset="0"/>
        </a:defRPr>
      </a:lvl5pPr>
      <a:lvl6pPr marL="457200" algn="l" defTabSz="342900" rtl="0" eaLnBrk="1" fontAlgn="base" hangingPunct="1">
        <a:lnSpc>
          <a:spcPct val="90000"/>
        </a:lnSpc>
        <a:spcBef>
          <a:spcPct val="0"/>
        </a:spcBef>
        <a:spcAft>
          <a:spcPct val="0"/>
        </a:spcAft>
        <a:defRPr sz="2000" b="1">
          <a:solidFill>
            <a:schemeClr val="tx1"/>
          </a:solidFill>
          <a:latin typeface="Century Gothic" pitchFamily="34" charset="0"/>
        </a:defRPr>
      </a:lvl6pPr>
      <a:lvl7pPr marL="914400" algn="l" defTabSz="342900" rtl="0" eaLnBrk="1" fontAlgn="base" hangingPunct="1">
        <a:lnSpc>
          <a:spcPct val="90000"/>
        </a:lnSpc>
        <a:spcBef>
          <a:spcPct val="0"/>
        </a:spcBef>
        <a:spcAft>
          <a:spcPct val="0"/>
        </a:spcAft>
        <a:defRPr sz="2000" b="1">
          <a:solidFill>
            <a:schemeClr val="tx1"/>
          </a:solidFill>
          <a:latin typeface="Century Gothic" pitchFamily="34" charset="0"/>
        </a:defRPr>
      </a:lvl7pPr>
      <a:lvl8pPr marL="1371600" algn="l" defTabSz="342900" rtl="0" eaLnBrk="1" fontAlgn="base" hangingPunct="1">
        <a:lnSpc>
          <a:spcPct val="90000"/>
        </a:lnSpc>
        <a:spcBef>
          <a:spcPct val="0"/>
        </a:spcBef>
        <a:spcAft>
          <a:spcPct val="0"/>
        </a:spcAft>
        <a:defRPr sz="2000" b="1">
          <a:solidFill>
            <a:schemeClr val="tx1"/>
          </a:solidFill>
          <a:latin typeface="Century Gothic" pitchFamily="34" charset="0"/>
        </a:defRPr>
      </a:lvl8pPr>
      <a:lvl9pPr marL="1828800" algn="l" defTabSz="342900" rtl="0" eaLnBrk="1" fontAlgn="base" hangingPunct="1">
        <a:lnSpc>
          <a:spcPct val="90000"/>
        </a:lnSpc>
        <a:spcBef>
          <a:spcPct val="0"/>
        </a:spcBef>
        <a:spcAft>
          <a:spcPct val="0"/>
        </a:spcAft>
        <a:defRPr sz="2000" b="1">
          <a:solidFill>
            <a:schemeClr val="tx1"/>
          </a:solidFill>
          <a:latin typeface="Century Gothic" pitchFamily="34" charset="0"/>
        </a:defRPr>
      </a:lvl9pPr>
    </p:titleStyle>
    <p:bodyStyle>
      <a:lvl1pPr marL="361950" indent="-227013" algn="l" defTabSz="342900" rtl="0" eaLnBrk="1" fontAlgn="base" hangingPunct="1">
        <a:spcBef>
          <a:spcPts val="450"/>
        </a:spcBef>
        <a:spcAft>
          <a:spcPts val="525"/>
        </a:spcAft>
        <a:buClr>
          <a:srgbClr val="AC0000"/>
        </a:buClr>
        <a:buSzPct val="100000"/>
        <a:buFont typeface="Wingdings 3" panose="05040102010807070707" pitchFamily="18" charset="2"/>
        <a:buChar char=""/>
        <a:tabLst>
          <a:tab pos="738188" algn="l"/>
        </a:tabLst>
        <a:defRPr lang="fr-FR" sz="1800" b="1" kern="1200" dirty="0">
          <a:solidFill>
            <a:srgbClr val="AC0000"/>
          </a:solidFill>
          <a:latin typeface="+mn-lt"/>
          <a:ea typeface="+mn-ea"/>
          <a:cs typeface="+mn-cs"/>
        </a:defRPr>
      </a:lvl1pPr>
      <a:lvl2pPr marL="647700" indent="-285750" algn="l" defTabSz="342900" rtl="0" eaLnBrk="1" fontAlgn="base" hangingPunct="1">
        <a:spcBef>
          <a:spcPts val="225"/>
        </a:spcBef>
        <a:spcAft>
          <a:spcPts val="450"/>
        </a:spcAft>
        <a:buClr>
          <a:srgbClr val="253746"/>
        </a:buClr>
        <a:buSzPct val="100000"/>
        <a:buFont typeface="Wingdings" panose="05000000000000000000" pitchFamily="2" charset="2"/>
        <a:buChar char="Ü"/>
        <a:defRPr sz="1600" b="1" kern="1200">
          <a:solidFill>
            <a:srgbClr val="253746"/>
          </a:solidFill>
          <a:latin typeface="+mn-lt"/>
          <a:ea typeface="+mn-ea"/>
          <a:cs typeface="+mn-cs"/>
        </a:defRPr>
      </a:lvl2pPr>
      <a:lvl3pPr marL="809625" indent="-180975" algn="l" defTabSz="342900" rtl="0" eaLnBrk="1" fontAlgn="base" hangingPunct="1">
        <a:spcBef>
          <a:spcPct val="0"/>
        </a:spcBef>
        <a:spcAft>
          <a:spcPts val="150"/>
        </a:spcAft>
        <a:buClrTx/>
        <a:buSzPct val="100000"/>
        <a:buFont typeface="Wingdings 2" panose="05020102010507070707" pitchFamily="18" charset="2"/>
        <a:buChar char=""/>
        <a:defRPr sz="1400" kern="1200">
          <a:solidFill>
            <a:srgbClr val="253746"/>
          </a:solidFill>
          <a:latin typeface="+mn-lt"/>
          <a:ea typeface="+mn-ea"/>
          <a:cs typeface="+mn-cs"/>
        </a:defRPr>
      </a:lvl3pPr>
      <a:lvl4pPr marL="1200150" indent="-171450" algn="l" defTabSz="342900" rtl="0" eaLnBrk="1" fontAlgn="base" hangingPunct="1">
        <a:spcBef>
          <a:spcPct val="20000"/>
        </a:spcBef>
        <a:spcAft>
          <a:spcPct val="0"/>
        </a:spcAft>
        <a:buFont typeface="Wingdings" pitchFamily="2" charset="2"/>
        <a:buChar char="§"/>
        <a:defRPr sz="900" kern="1200">
          <a:solidFill>
            <a:schemeClr val="tx1"/>
          </a:solidFill>
          <a:latin typeface="+mn-lt"/>
          <a:ea typeface="+mn-ea"/>
          <a:cs typeface="+mn-cs"/>
        </a:defRPr>
      </a:lvl4pPr>
      <a:lvl5pPr marL="1371600" indent="0" algn="l" defTabSz="342900" rtl="0" eaLnBrk="1" fontAlgn="base" hangingPunct="1">
        <a:spcBef>
          <a:spcPct val="20000"/>
        </a:spcBef>
        <a:spcAft>
          <a:spcPct val="0"/>
        </a:spcAft>
        <a:buFont typeface="Arial" pitchFamily="34" charset="0"/>
        <a:buNone/>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9.png"/><Relationship Id="rId7" Type="http://schemas.openxmlformats.org/officeDocument/2006/relationships/image" Target="../media/image29.emf"/><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ous-titre 4"/>
          <p:cNvSpPr>
            <a:spLocks noGrp="1"/>
          </p:cNvSpPr>
          <p:nvPr>
            <p:ph type="subTitle" idx="1"/>
          </p:nvPr>
        </p:nvSpPr>
        <p:spPr>
          <a:xfrm>
            <a:off x="558800" y="3522663"/>
            <a:ext cx="3432175" cy="307777"/>
          </a:xfrm>
        </p:spPr>
        <p:txBody>
          <a:bodyPr/>
          <a:lstStyle/>
          <a:p>
            <a:pPr>
              <a:spcBef>
                <a:spcPct val="0"/>
              </a:spcBef>
              <a:spcAft>
                <a:spcPct val="0"/>
              </a:spcAft>
            </a:pPr>
            <a:r>
              <a:rPr lang="en-GB" altLang="fr-FR" dirty="0" smtClean="0"/>
              <a:t>Review Meeting Y1</a:t>
            </a:r>
          </a:p>
        </p:txBody>
      </p:sp>
      <p:sp>
        <p:nvSpPr>
          <p:cNvPr id="5" name="Titre 1"/>
          <p:cNvSpPr>
            <a:spLocks noGrp="1"/>
          </p:cNvSpPr>
          <p:nvPr>
            <p:ph type="ctrTitle"/>
          </p:nvPr>
        </p:nvSpPr>
        <p:spPr>
          <a:xfrm>
            <a:off x="301626" y="1452563"/>
            <a:ext cx="4944268" cy="1681162"/>
          </a:xfrm>
        </p:spPr>
        <p:txBody>
          <a:bodyPr/>
          <a:lstStyle/>
          <a:p>
            <a:r>
              <a:rPr lang="en-GB" altLang="fr-FR" sz="2400" dirty="0" smtClean="0"/>
              <a:t>Project overview</a:t>
            </a:r>
            <a:endParaRPr lang="en-GB" altLang="fr-FR" sz="2000" dirty="0" smtClean="0"/>
          </a:p>
        </p:txBody>
      </p:sp>
    </p:spTree>
    <p:extLst>
      <p:ext uri="{BB962C8B-B14F-4D97-AF65-F5344CB8AC3E}">
        <p14:creationId xmlns:p14="http://schemas.microsoft.com/office/powerpoint/2010/main" val="10739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9388" y="696913"/>
            <a:ext cx="8761412" cy="503237"/>
          </a:xfrm>
        </p:spPr>
        <p:txBody>
          <a:bodyPr/>
          <a:lstStyle/>
          <a:p>
            <a:r>
              <a:rPr lang="en-US" dirty="0" smtClean="0"/>
              <a:t>Background on monolithic integration</a:t>
            </a:r>
          </a:p>
          <a:p>
            <a:pPr marL="134937" indent="0">
              <a:buNone/>
            </a:pPr>
            <a:r>
              <a:rPr lang="fr-FR" dirty="0" smtClean="0"/>
              <a:t> </a:t>
            </a:r>
            <a:endParaRPr lang="fr-FR" dirty="0"/>
          </a:p>
        </p:txBody>
      </p:sp>
      <p:grpSp>
        <p:nvGrpSpPr>
          <p:cNvPr id="13" name="Groupe 12"/>
          <p:cNvGrpSpPr/>
          <p:nvPr/>
        </p:nvGrpSpPr>
        <p:grpSpPr>
          <a:xfrm>
            <a:off x="188994" y="1174987"/>
            <a:ext cx="3279220" cy="2100359"/>
            <a:chOff x="179387" y="1507233"/>
            <a:chExt cx="3279220" cy="2100359"/>
          </a:xfrm>
        </p:grpSpPr>
        <p:sp>
          <p:nvSpPr>
            <p:cNvPr id="10" name="Rectangle à coins arrondis 9"/>
            <p:cNvSpPr/>
            <p:nvPr/>
          </p:nvSpPr>
          <p:spPr>
            <a:xfrm>
              <a:off x="179387" y="1507233"/>
              <a:ext cx="3279220" cy="2100359"/>
            </a:xfrm>
            <a:prstGeom prst="roundRect">
              <a:avLst/>
            </a:prstGeom>
            <a:solidFill>
              <a:srgbClr val="00800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100" b="1" dirty="0"/>
                <a:t>Micro and Nano Technologies Based on Wide Band Gap Materials for Future Transmitting Receiving and Sensing </a:t>
              </a:r>
              <a:r>
                <a:rPr lang="en-US" sz="1100" b="1" dirty="0" smtClean="0"/>
                <a:t>Systems</a:t>
              </a:r>
              <a:endParaRPr lang="fr-FR" sz="1100" dirty="0"/>
            </a:p>
          </p:txBody>
        </p:sp>
        <p:pic>
          <p:nvPicPr>
            <p:cNvPr id="5" name="Picture 2" descr="logo500x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63" y="1614390"/>
              <a:ext cx="1060450" cy="106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Groupe 13"/>
          <p:cNvGrpSpPr/>
          <p:nvPr/>
        </p:nvGrpSpPr>
        <p:grpSpPr>
          <a:xfrm>
            <a:off x="3032174" y="2760371"/>
            <a:ext cx="3240000" cy="2100359"/>
            <a:chOff x="2983302" y="1507234"/>
            <a:chExt cx="3240000" cy="2100359"/>
          </a:xfrm>
          <a:solidFill>
            <a:srgbClr val="FF6969"/>
          </a:solidFill>
        </p:grpSpPr>
        <p:sp>
          <p:nvSpPr>
            <p:cNvPr id="11" name="Rectangle à coins arrondis 10"/>
            <p:cNvSpPr/>
            <p:nvPr/>
          </p:nvSpPr>
          <p:spPr>
            <a:xfrm>
              <a:off x="2983302" y="1507234"/>
              <a:ext cx="3240000" cy="2100359"/>
            </a:xfrm>
            <a:prstGeom prst="roundRect">
              <a:avLst/>
            </a:prstGeom>
            <a:solidFill>
              <a:srgbClr val="C0000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050" b="1" dirty="0"/>
                <a:t>Reconfigurable Microsystem Based on Wide Band </a:t>
              </a:r>
              <a:r>
                <a:rPr lang="en-US" sz="1050" b="1" dirty="0" smtClean="0"/>
                <a:t>Gap Materials</a:t>
              </a:r>
              <a:r>
                <a:rPr lang="en-US" sz="1050" b="1" dirty="0"/>
                <a:t>, Miniaturized </a:t>
              </a:r>
              <a:r>
                <a:rPr lang="en-US" sz="1050" b="1" dirty="0" smtClean="0"/>
                <a:t>and Nanostructured </a:t>
              </a:r>
              <a:r>
                <a:rPr lang="en-US" sz="1050" b="1" dirty="0"/>
                <a:t>RF-MEMS</a:t>
              </a:r>
              <a:endParaRPr lang="fr-FR" sz="1050" dirty="0"/>
            </a:p>
          </p:txBody>
        </p:sp>
        <p:pic>
          <p:nvPicPr>
            <p:cNvPr id="6" name="Image 5"/>
            <p:cNvPicPr/>
            <p:nvPr/>
          </p:nvPicPr>
          <p:blipFill rotWithShape="1">
            <a:blip r:embed="rId3">
              <a:extLst>
                <a:ext uri="{28A0092B-C50C-407E-A947-70E740481C1C}">
                  <a14:useLocalDpi xmlns:a14="http://schemas.microsoft.com/office/drawing/2010/main" val="0"/>
                </a:ext>
              </a:extLst>
            </a:blip>
            <a:srcRect l="7313" t="7797" b="49994"/>
            <a:stretch/>
          </p:blipFill>
          <p:spPr bwMode="auto">
            <a:xfrm>
              <a:off x="3164401" y="1714905"/>
              <a:ext cx="2157802" cy="696864"/>
            </a:xfrm>
            <a:prstGeom prst="rect">
              <a:avLst/>
            </a:prstGeom>
            <a:grpFill/>
            <a:ln>
              <a:noFill/>
            </a:ln>
            <a:extLst>
              <a:ext uri="{53640926-AAD7-44D8-BBD7-CCE9431645EC}">
                <a14:shadowObscured xmlns:a14="http://schemas.microsoft.com/office/drawing/2010/main"/>
              </a:ext>
            </a:extLst>
          </p:spPr>
        </p:pic>
      </p:grpSp>
      <p:grpSp>
        <p:nvGrpSpPr>
          <p:cNvPr id="15" name="Groupe 14"/>
          <p:cNvGrpSpPr/>
          <p:nvPr/>
        </p:nvGrpSpPr>
        <p:grpSpPr>
          <a:xfrm>
            <a:off x="5496600" y="969724"/>
            <a:ext cx="3240000" cy="2100359"/>
            <a:chOff x="6071869" y="1507234"/>
            <a:chExt cx="3240000" cy="2100359"/>
          </a:xfrm>
        </p:grpSpPr>
        <p:sp>
          <p:nvSpPr>
            <p:cNvPr id="12" name="Rectangle à coins arrondis 11"/>
            <p:cNvSpPr/>
            <p:nvPr/>
          </p:nvSpPr>
          <p:spPr>
            <a:xfrm>
              <a:off x="6071869" y="1507234"/>
              <a:ext cx="3240000" cy="2100359"/>
            </a:xfrm>
            <a:prstGeom prst="roundRect">
              <a:avLst/>
            </a:prstGeom>
            <a:solidFill>
              <a:srgbClr val="00206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100" b="1" dirty="0"/>
                <a:t>Nanostructured materials and RF-MEMS RFIC/MMIC technologies for</a:t>
              </a:r>
            </a:p>
            <a:p>
              <a:pPr algn="ctr"/>
              <a:r>
                <a:rPr lang="en-US" sz="1100" b="1" dirty="0"/>
                <a:t>highly adaptive and reliable RF systems</a:t>
              </a:r>
              <a:endParaRPr lang="fr-FR" sz="1100" b="1" dirty="0"/>
            </a:p>
          </p:txBody>
        </p:sp>
        <p:pic>
          <p:nvPicPr>
            <p:cNvPr id="4"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712499"/>
              <a:ext cx="1364258" cy="8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607" y="1604838"/>
            <a:ext cx="961944" cy="415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5807" y="3732088"/>
            <a:ext cx="961944" cy="415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AutoShape 4" descr="Résultat de recherche d'images pour &quot;logo FP7&quot;"/>
          <p:cNvSpPr>
            <a:spLocks noChangeAspect="1" noChangeArrowheads="1"/>
          </p:cNvSpPr>
          <p:nvPr/>
        </p:nvSpPr>
        <p:spPr bwMode="auto">
          <a:xfrm>
            <a:off x="155575" y="-1485900"/>
            <a:ext cx="381000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7820" y="1549400"/>
            <a:ext cx="858033" cy="6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627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002060"/>
                </a:solidFill>
              </a:rPr>
              <a:t>SMARTEC Concept &amp; Objectives</a:t>
            </a:r>
            <a:endParaRPr lang="fr-FR" dirty="0"/>
          </a:p>
        </p:txBody>
      </p:sp>
      <p:sp>
        <p:nvSpPr>
          <p:cNvPr id="3" name="Espace réservé du contenu 2"/>
          <p:cNvSpPr>
            <a:spLocks noGrp="1"/>
          </p:cNvSpPr>
          <p:nvPr>
            <p:ph idx="1"/>
          </p:nvPr>
        </p:nvSpPr>
        <p:spPr>
          <a:xfrm>
            <a:off x="179388" y="598818"/>
            <a:ext cx="8761412" cy="3870475"/>
          </a:xfrm>
        </p:spPr>
        <p:txBody>
          <a:bodyPr/>
          <a:lstStyle/>
          <a:p>
            <a:r>
              <a:rPr lang="en-US" sz="2000" dirty="0" smtClean="0"/>
              <a:t> Coplanar technology on </a:t>
            </a:r>
            <a:r>
              <a:rPr lang="en-US" sz="2000" dirty="0" err="1" smtClean="0"/>
              <a:t>GaN</a:t>
            </a:r>
            <a:r>
              <a:rPr lang="en-US" sz="2000" dirty="0" smtClean="0"/>
              <a:t> based substrate</a:t>
            </a:r>
          </a:p>
          <a:p>
            <a:pPr lvl="1"/>
            <a:r>
              <a:rPr lang="en-US" sz="1400" dirty="0" smtClean="0"/>
              <a:t>No back side technology (</a:t>
            </a:r>
            <a:r>
              <a:rPr lang="en-US" sz="1400" dirty="0" err="1" smtClean="0"/>
              <a:t>Vias</a:t>
            </a:r>
            <a:r>
              <a:rPr lang="en-US" sz="1400" dirty="0" smtClean="0"/>
              <a:t>/thinning) </a:t>
            </a:r>
            <a:r>
              <a:rPr lang="en-US" sz="1400" dirty="0" smtClean="0">
                <a:sym typeface="Wingdings" panose="05000000000000000000" pitchFamily="2" charset="2"/>
              </a:rPr>
              <a:t></a:t>
            </a:r>
            <a:r>
              <a:rPr lang="en-US" sz="1400" dirty="0" smtClean="0"/>
              <a:t> </a:t>
            </a:r>
            <a:r>
              <a:rPr lang="en-US" sz="1400" dirty="0"/>
              <a:t>fewer technological </a:t>
            </a:r>
            <a:r>
              <a:rPr lang="en-US" sz="1400" dirty="0" smtClean="0"/>
              <a:t>steps </a:t>
            </a:r>
          </a:p>
          <a:p>
            <a:pPr lvl="1"/>
            <a:r>
              <a:rPr lang="en-US" sz="1400" dirty="0" smtClean="0"/>
              <a:t>Productivity : </a:t>
            </a:r>
            <a:r>
              <a:rPr lang="en-US" sz="1400" dirty="0"/>
              <a:t>Fabrication time reduced by a week, much higher yield and more </a:t>
            </a:r>
            <a:r>
              <a:rPr lang="en-US" sz="1400" dirty="0" smtClean="0"/>
              <a:t>components per fabrication Scalability</a:t>
            </a:r>
            <a:r>
              <a:rPr lang="en-US" sz="1400" dirty="0"/>
              <a:t>: no limitation of substrate </a:t>
            </a:r>
            <a:r>
              <a:rPr lang="en-US" sz="1400" dirty="0" smtClean="0"/>
              <a:t>size</a:t>
            </a:r>
          </a:p>
          <a:p>
            <a:pPr lvl="1"/>
            <a:r>
              <a:rPr lang="en-US" sz="1400" dirty="0" smtClean="0"/>
              <a:t>Price</a:t>
            </a:r>
            <a:r>
              <a:rPr lang="en-US" sz="1400" dirty="0"/>
              <a:t>: decreased cost per TRX module by </a:t>
            </a:r>
            <a:r>
              <a:rPr lang="en-US" sz="1400" dirty="0" smtClean="0"/>
              <a:t>25% </a:t>
            </a:r>
          </a:p>
          <a:p>
            <a:pPr lvl="1"/>
            <a:r>
              <a:rPr lang="en-US" sz="1400" dirty="0" smtClean="0"/>
              <a:t>“Smart ability” </a:t>
            </a:r>
            <a:r>
              <a:rPr lang="en-US" sz="1400" dirty="0" smtClean="0">
                <a:sym typeface="Wingdings" panose="05000000000000000000" pitchFamily="2" charset="2"/>
              </a:rPr>
              <a:t>by creating </a:t>
            </a:r>
            <a:r>
              <a:rPr lang="en-US" sz="1400" dirty="0" smtClean="0"/>
              <a:t>more complex/</a:t>
            </a:r>
            <a:r>
              <a:rPr lang="en-US" sz="1400" dirty="0" err="1" smtClean="0"/>
              <a:t>miniaturised</a:t>
            </a:r>
            <a:r>
              <a:rPr lang="en-US" sz="1400" dirty="0" smtClean="0"/>
              <a:t> </a:t>
            </a:r>
            <a:r>
              <a:rPr lang="en-US" sz="1400" dirty="0"/>
              <a:t>RF devices due to </a:t>
            </a:r>
            <a:r>
              <a:rPr lang="en-US" sz="1400" dirty="0" smtClean="0"/>
              <a:t>its capability </a:t>
            </a:r>
            <a:r>
              <a:rPr lang="en-US" sz="1400" dirty="0"/>
              <a:t>to allow 3D integration and easy incorporation of other elements like sensors.</a:t>
            </a:r>
            <a:endParaRPr lang="en-US" sz="1400" dirty="0" smtClean="0"/>
          </a:p>
        </p:txBody>
      </p:sp>
      <p:pic>
        <p:nvPicPr>
          <p:cNvPr id="43010" name="Picture 2" descr="W:\LTPS\Technologies MEMS\Projet NANOTEC\TR Module\TOPGAN FORTH\Plaque 2 pouces\plaque 2 pouce\fin techno grand morceau\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0796" b="9733"/>
          <a:stretch/>
        </p:blipFill>
        <p:spPr bwMode="auto">
          <a:xfrm>
            <a:off x="3037602" y="2888382"/>
            <a:ext cx="303056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7042"/>
          <a:stretch/>
        </p:blipFill>
        <p:spPr bwMode="auto">
          <a:xfrm>
            <a:off x="179389" y="2888382"/>
            <a:ext cx="270152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Y:\LTCA\Projets MEMS\Projet ZONeSEC\Fabrications\WB SPDT-1\Photos techno\Liberation 40 min\12.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6610" b="7011"/>
          <a:stretch/>
        </p:blipFill>
        <p:spPr bwMode="auto">
          <a:xfrm>
            <a:off x="6224854" y="2888382"/>
            <a:ext cx="2788229"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79388" y="2888382"/>
            <a:ext cx="1066801" cy="261610"/>
          </a:xfrm>
          <a:prstGeom prst="rect">
            <a:avLst/>
          </a:prstGeom>
          <a:noFill/>
        </p:spPr>
        <p:txBody>
          <a:bodyPr wrap="square" rtlCol="0">
            <a:spAutoFit/>
          </a:bodyPr>
          <a:lstStyle/>
          <a:p>
            <a:r>
              <a:rPr lang="fr-FR" sz="1100" b="1" dirty="0" smtClean="0">
                <a:solidFill>
                  <a:srgbClr val="002060"/>
                </a:solidFill>
              </a:rPr>
              <a:t>CPW HPA</a:t>
            </a:r>
          </a:p>
        </p:txBody>
      </p:sp>
      <p:sp>
        <p:nvSpPr>
          <p:cNvPr id="9" name="ZoneTexte 8"/>
          <p:cNvSpPr txBox="1"/>
          <p:nvPr/>
        </p:nvSpPr>
        <p:spPr>
          <a:xfrm>
            <a:off x="3037602" y="4413735"/>
            <a:ext cx="1285875" cy="261610"/>
          </a:xfrm>
          <a:prstGeom prst="rect">
            <a:avLst/>
          </a:prstGeom>
          <a:noFill/>
        </p:spPr>
        <p:txBody>
          <a:bodyPr wrap="square" rtlCol="0">
            <a:spAutoFit/>
          </a:bodyPr>
          <a:lstStyle>
            <a:defPPr>
              <a:defRPr lang="fr-FR"/>
            </a:defPPr>
            <a:lvl1pPr>
              <a:defRPr sz="1100" b="1">
                <a:solidFill>
                  <a:srgbClr val="002060"/>
                </a:solidFill>
              </a:defRPr>
            </a:lvl1pPr>
          </a:lstStyle>
          <a:p>
            <a:r>
              <a:rPr lang="fr-FR" dirty="0"/>
              <a:t>CPW LNA</a:t>
            </a:r>
          </a:p>
        </p:txBody>
      </p:sp>
      <p:sp>
        <p:nvSpPr>
          <p:cNvPr id="10" name="ZoneTexte 9"/>
          <p:cNvSpPr txBox="1"/>
          <p:nvPr/>
        </p:nvSpPr>
        <p:spPr>
          <a:xfrm>
            <a:off x="6224854" y="2871608"/>
            <a:ext cx="1819854" cy="261610"/>
          </a:xfrm>
          <a:prstGeom prst="rect">
            <a:avLst/>
          </a:prstGeom>
          <a:noFill/>
        </p:spPr>
        <p:txBody>
          <a:bodyPr wrap="square" rtlCol="0">
            <a:spAutoFit/>
          </a:bodyPr>
          <a:lstStyle>
            <a:defPPr>
              <a:defRPr lang="fr-FR"/>
            </a:defPPr>
            <a:lvl1pPr>
              <a:defRPr sz="1100" b="1">
                <a:solidFill>
                  <a:srgbClr val="002060"/>
                </a:solidFill>
              </a:defRPr>
            </a:lvl1pPr>
          </a:lstStyle>
          <a:p>
            <a:r>
              <a:rPr lang="fr-FR" dirty="0">
                <a:solidFill>
                  <a:schemeClr val="bg1"/>
                </a:solidFill>
              </a:rPr>
              <a:t>CPW SPDT MEMS-RF</a:t>
            </a:r>
          </a:p>
        </p:txBody>
      </p:sp>
    </p:spTree>
    <p:extLst>
      <p:ext uri="{BB962C8B-B14F-4D97-AF65-F5344CB8AC3E}">
        <p14:creationId xmlns:p14="http://schemas.microsoft.com/office/powerpoint/2010/main" val="1525677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9388" y="696913"/>
            <a:ext cx="8761412" cy="808037"/>
          </a:xfrm>
        </p:spPr>
        <p:txBody>
          <a:bodyPr/>
          <a:lstStyle/>
          <a:p>
            <a:r>
              <a:rPr lang="en-US" dirty="0" smtClean="0"/>
              <a:t>Description of technology</a:t>
            </a:r>
          </a:p>
          <a:p>
            <a:pPr lvl="1"/>
            <a:r>
              <a:rPr lang="en-US" sz="1600" dirty="0" smtClean="0"/>
              <a:t>Technology developed jointly between TRT &amp; FORTH</a:t>
            </a:r>
            <a:endParaRPr lang="en-US" sz="1600"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949" y="1504950"/>
            <a:ext cx="1902607" cy="338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18389"/>
            <a:ext cx="2478088" cy="33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143500" y="1504950"/>
            <a:ext cx="3930650" cy="2585323"/>
          </a:xfrm>
          <a:prstGeom prst="rect">
            <a:avLst/>
          </a:prstGeom>
          <a:solidFill>
            <a:schemeClr val="bg1"/>
          </a:solidFill>
          <a:ln w="28575">
            <a:solidFill>
              <a:srgbClr val="008000"/>
            </a:solidFill>
          </a:ln>
        </p:spPr>
        <p:txBody>
          <a:bodyPr wrap="square" rtlCol="0">
            <a:spAutoFit/>
          </a:bodyPr>
          <a:lstStyle/>
          <a:p>
            <a:pPr algn="ctr">
              <a:spcAft>
                <a:spcPts val="1200"/>
              </a:spcAft>
            </a:pPr>
            <a:r>
              <a:rPr lang="en-US" sz="1600" b="1" dirty="0" smtClean="0"/>
              <a:t>Monolithic integration on </a:t>
            </a:r>
            <a:r>
              <a:rPr lang="en-US" sz="1600" b="1" dirty="0" err="1" smtClean="0"/>
              <a:t>GaN</a:t>
            </a:r>
            <a:r>
              <a:rPr lang="en-US" sz="1600" b="1" dirty="0" smtClean="0"/>
              <a:t> based substrate </a:t>
            </a:r>
          </a:p>
          <a:p>
            <a:pPr marL="177800" indent="-177800">
              <a:buFont typeface="Arial" panose="020B0604020202020204" pitchFamily="34" charset="0"/>
              <a:buChar char="•"/>
            </a:pPr>
            <a:r>
              <a:rPr lang="en-US" sz="1200" dirty="0" smtClean="0"/>
              <a:t>Coplanar technology</a:t>
            </a:r>
          </a:p>
          <a:p>
            <a:pPr marL="177800" indent="-177800">
              <a:buFont typeface="Arial" panose="020B0604020202020204" pitchFamily="34" charset="0"/>
              <a:buChar char="•"/>
            </a:pPr>
            <a:r>
              <a:rPr lang="en-US" sz="1200" dirty="0" smtClean="0"/>
              <a:t>Standard microelectronic process</a:t>
            </a:r>
          </a:p>
          <a:p>
            <a:pPr marL="177800" indent="-177800">
              <a:buFont typeface="Arial" panose="020B0604020202020204" pitchFamily="34" charset="0"/>
              <a:buChar char="•"/>
            </a:pPr>
            <a:r>
              <a:rPr lang="en-US" sz="1200" dirty="0" smtClean="0"/>
              <a:t>Compatible with large surface</a:t>
            </a:r>
          </a:p>
          <a:p>
            <a:pPr marL="177800" indent="-177800">
              <a:buFont typeface="Arial" panose="020B0604020202020204" pitchFamily="34" charset="0"/>
              <a:buChar char="•"/>
            </a:pPr>
            <a:r>
              <a:rPr lang="en-US" sz="1200" dirty="0" smtClean="0"/>
              <a:t>About 20 technological steps</a:t>
            </a:r>
          </a:p>
          <a:p>
            <a:pPr marL="177800" indent="-177800">
              <a:buFont typeface="Arial" panose="020B0604020202020204" pitchFamily="34" charset="0"/>
              <a:buChar char="•"/>
            </a:pPr>
            <a:endParaRPr lang="en-US" sz="1200" dirty="0" smtClean="0"/>
          </a:p>
          <a:p>
            <a:pPr marL="177800" indent="-177800">
              <a:buFont typeface="Arial" panose="020B0604020202020204" pitchFamily="34" charset="0"/>
              <a:buChar char="•"/>
            </a:pPr>
            <a:r>
              <a:rPr lang="en-US" sz="1200" dirty="0" smtClean="0"/>
              <a:t>E-beam &amp; contact lithography</a:t>
            </a:r>
          </a:p>
          <a:p>
            <a:pPr marL="177800" indent="-177800">
              <a:buFont typeface="Arial" panose="020B0604020202020204" pitchFamily="34" charset="0"/>
              <a:buChar char="•"/>
            </a:pPr>
            <a:r>
              <a:rPr lang="en-US" sz="1200" dirty="0" smtClean="0"/>
              <a:t>Different dielectrics (</a:t>
            </a:r>
            <a:r>
              <a:rPr lang="en-US" sz="1200" dirty="0" err="1" smtClean="0"/>
              <a:t>SiN</a:t>
            </a:r>
            <a:r>
              <a:rPr lang="en-US" sz="1200" dirty="0" smtClean="0"/>
              <a:t>, Y</a:t>
            </a:r>
            <a:r>
              <a:rPr lang="en-US" sz="1200" baseline="-25000" dirty="0" smtClean="0"/>
              <a:t>2</a:t>
            </a:r>
            <a:r>
              <a:rPr lang="en-US" sz="1200" dirty="0" smtClean="0"/>
              <a:t>O</a:t>
            </a:r>
            <a:r>
              <a:rPr lang="en-US" sz="1200" baseline="-25000" dirty="0" smtClean="0"/>
              <a:t>3</a:t>
            </a:r>
            <a:r>
              <a:rPr lang="en-US" sz="1200" dirty="0" smtClean="0"/>
              <a:t>) by PVD and CVD</a:t>
            </a:r>
          </a:p>
          <a:p>
            <a:pPr marL="177800" indent="-177800">
              <a:buFont typeface="Arial" panose="020B0604020202020204" pitchFamily="34" charset="0"/>
              <a:buChar char="•"/>
            </a:pPr>
            <a:r>
              <a:rPr lang="en-US" sz="1200" dirty="0" smtClean="0"/>
              <a:t>Different thin film metallization (</a:t>
            </a:r>
            <a:r>
              <a:rPr lang="en-US" sz="1200" dirty="0" err="1" smtClean="0"/>
              <a:t>Ti</a:t>
            </a:r>
            <a:r>
              <a:rPr lang="en-US" sz="1200" dirty="0" smtClean="0"/>
              <a:t>, Au, Pt, </a:t>
            </a:r>
            <a:r>
              <a:rPr lang="en-US" sz="1200" dirty="0" err="1" smtClean="0"/>
              <a:t>TiW</a:t>
            </a:r>
            <a:r>
              <a:rPr lang="en-US" sz="1200" dirty="0"/>
              <a:t> </a:t>
            </a:r>
            <a:r>
              <a:rPr lang="en-US" sz="1200" dirty="0" smtClean="0"/>
              <a:t>…) by different technics such as evaporation, sputtering … </a:t>
            </a:r>
          </a:p>
        </p:txBody>
      </p:sp>
      <p:sp>
        <p:nvSpPr>
          <p:cNvPr id="6" name="Double flèche horizontale 5"/>
          <p:cNvSpPr/>
          <p:nvPr/>
        </p:nvSpPr>
        <p:spPr>
          <a:xfrm>
            <a:off x="2724148" y="2872087"/>
            <a:ext cx="419099" cy="654050"/>
          </a:xfrm>
          <a:prstGeom prst="leftRightArrow">
            <a:avLst>
              <a:gd name="adj1" fmla="val 61650"/>
              <a:gd name="adj2" fmla="val 37862"/>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 name="ZoneTexte 9"/>
          <p:cNvSpPr txBox="1"/>
          <p:nvPr/>
        </p:nvSpPr>
        <p:spPr>
          <a:xfrm>
            <a:off x="5457825" y="4090273"/>
            <a:ext cx="3302000" cy="523220"/>
          </a:xfrm>
          <a:prstGeom prst="rect">
            <a:avLst/>
          </a:prstGeom>
          <a:solidFill>
            <a:srgbClr val="008000"/>
          </a:solidFill>
        </p:spPr>
        <p:txBody>
          <a:bodyPr wrap="square" rtlCol="0">
            <a:spAutoFit/>
          </a:bodyPr>
          <a:lstStyle/>
          <a:p>
            <a:pPr algn="ctr"/>
            <a:r>
              <a:rPr lang="en-US" sz="1400" b="1" dirty="0" smtClean="0">
                <a:solidFill>
                  <a:schemeClr val="bg1"/>
                </a:solidFill>
              </a:rPr>
              <a:t>Technological transfer TRT </a:t>
            </a:r>
            <a:br>
              <a:rPr lang="en-US" sz="1400" b="1" dirty="0" smtClean="0">
                <a:solidFill>
                  <a:schemeClr val="bg1"/>
                </a:solidFill>
              </a:rPr>
            </a:br>
            <a:r>
              <a:rPr lang="en-US" sz="1400" b="1" dirty="0" smtClean="0">
                <a:solidFill>
                  <a:schemeClr val="bg1"/>
                </a:solidFill>
                <a:sym typeface="Wingdings" panose="05000000000000000000" pitchFamily="2" charset="2"/>
              </a:rPr>
              <a:t> FORTH for Pilot line</a:t>
            </a:r>
            <a:endParaRPr lang="en-US" sz="1400" b="1" dirty="0" smtClean="0">
              <a:solidFill>
                <a:schemeClr val="bg1"/>
              </a:solidFill>
            </a:endParaRPr>
          </a:p>
        </p:txBody>
      </p:sp>
    </p:spTree>
    <p:extLst>
      <p:ext uri="{BB962C8B-B14F-4D97-AF65-F5344CB8AC3E}">
        <p14:creationId xmlns:p14="http://schemas.microsoft.com/office/powerpoint/2010/main" val="1653918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à coins arrondis 33"/>
          <p:cNvSpPr/>
          <p:nvPr/>
        </p:nvSpPr>
        <p:spPr>
          <a:xfrm>
            <a:off x="3035119" y="3856466"/>
            <a:ext cx="2990283" cy="1216632"/>
          </a:xfrm>
          <a:prstGeom prst="roundRect">
            <a:avLst>
              <a:gd name="adj" fmla="val 13341"/>
            </a:avLst>
          </a:prstGeom>
          <a:solidFill>
            <a:schemeClr val="bg2">
              <a:lumMod val="75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792000" bIns="45720" numCol="1" spcCol="0" rtlCol="0" fromWordArt="0" anchor="b" anchorCtr="0" forceAA="0" compatLnSpc="1">
            <a:prstTxWarp prst="textNoShape">
              <a:avLst/>
            </a:prstTxWarp>
            <a:noAutofit/>
          </a:bodyPr>
          <a:lstStyle/>
          <a:p>
            <a:pPr algn="ctr"/>
            <a:r>
              <a:rPr lang="en-US" sz="1100" b="1" dirty="0" err="1" smtClean="0"/>
              <a:t>Ultra-versat!ile</a:t>
            </a:r>
            <a:r>
              <a:rPr lang="en-US" sz="1100" b="1" dirty="0" smtClean="0"/>
              <a:t> </a:t>
            </a:r>
            <a:r>
              <a:rPr lang="en-US" sz="1100" b="1" dirty="0"/>
              <a:t>Nanoparticle Integration into Organized </a:t>
            </a:r>
            <a:r>
              <a:rPr lang="en-US" sz="1100" b="1" dirty="0" smtClean="0"/>
              <a:t>Nanoclusters </a:t>
            </a:r>
            <a:endParaRPr lang="en-US" sz="1100" b="1" dirty="0"/>
          </a:p>
        </p:txBody>
      </p:sp>
      <p:grpSp>
        <p:nvGrpSpPr>
          <p:cNvPr id="31" name="Groupe 30"/>
          <p:cNvGrpSpPr/>
          <p:nvPr/>
        </p:nvGrpSpPr>
        <p:grpSpPr>
          <a:xfrm>
            <a:off x="5878108" y="2774868"/>
            <a:ext cx="3219485" cy="1216632"/>
            <a:chOff x="5864780" y="3114068"/>
            <a:chExt cx="3219485" cy="1216632"/>
          </a:xfrm>
        </p:grpSpPr>
        <p:sp>
          <p:nvSpPr>
            <p:cNvPr id="26" name="Rectangle à coins arrondis 25"/>
            <p:cNvSpPr/>
            <p:nvPr/>
          </p:nvSpPr>
          <p:spPr>
            <a:xfrm>
              <a:off x="5864780" y="3114068"/>
              <a:ext cx="3219485" cy="1216632"/>
            </a:xfrm>
            <a:prstGeom prst="roundRect">
              <a:avLst>
                <a:gd name="adj" fmla="val 13341"/>
              </a:avLst>
            </a:prstGeom>
            <a:solidFill>
              <a:srgbClr val="92A00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792000" bIns="45720" numCol="1" spcCol="0" rtlCol="0" fromWordArt="0" anchor="b" anchorCtr="0" forceAA="0" compatLnSpc="1">
              <a:prstTxWarp prst="textNoShape">
                <a:avLst/>
              </a:prstTxWarp>
              <a:noAutofit/>
            </a:bodyPr>
            <a:lstStyle/>
            <a:p>
              <a:pPr algn="ctr"/>
              <a:r>
                <a:rPr lang="en-US" sz="1100" b="1" dirty="0"/>
                <a:t>Nanostructured </a:t>
              </a:r>
              <a:r>
                <a:rPr lang="en-US" sz="1100" b="1" dirty="0" err="1"/>
                <a:t>ThermoElectric</a:t>
              </a:r>
              <a:r>
                <a:rPr lang="en-US" sz="1100" b="1" dirty="0"/>
                <a:t> Systems </a:t>
              </a:r>
              <a:r>
                <a:rPr lang="en-US" sz="1100" b="1" dirty="0" smtClean="0"/>
                <a:t>for </a:t>
              </a:r>
              <a:r>
                <a:rPr lang="en-US" sz="1100" b="1" dirty="0"/>
                <a:t>Green Transport &amp; Energy Efficient Applications</a:t>
              </a:r>
            </a:p>
          </p:txBody>
        </p:sp>
        <p:pic>
          <p:nvPicPr>
            <p:cNvPr id="29" name="Picture 65" descr="C:\Documents and Settings\ziaei\Bureau\logo_nanoteg.jpg"/>
            <p:cNvPicPr>
              <a:picLocks noChangeAspect="1" noChangeArrowheads="1"/>
            </p:cNvPicPr>
            <p:nvPr/>
          </p:nvPicPr>
          <p:blipFill>
            <a:blip r:embed="rId2"/>
            <a:srcRect l="8820" t="33716" r="10344" b="37413"/>
            <a:stretch>
              <a:fillRect/>
            </a:stretch>
          </p:blipFill>
          <p:spPr bwMode="auto">
            <a:xfrm>
              <a:off x="6189573" y="3285564"/>
              <a:ext cx="2413720" cy="289485"/>
            </a:xfrm>
            <a:prstGeom prst="rect">
              <a:avLst/>
            </a:prstGeom>
            <a:noFill/>
            <a:ln w="9525">
              <a:noFill/>
              <a:miter lim="800000"/>
              <a:headEnd/>
              <a:tailEnd/>
            </a:ln>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453" y="3732088"/>
              <a:ext cx="756497" cy="32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e 23"/>
          <p:cNvGrpSpPr/>
          <p:nvPr/>
        </p:nvGrpSpPr>
        <p:grpSpPr>
          <a:xfrm>
            <a:off x="80928" y="2965017"/>
            <a:ext cx="3087024" cy="1684323"/>
            <a:chOff x="-376156" y="2850218"/>
            <a:chExt cx="3087024" cy="1813244"/>
          </a:xfrm>
        </p:grpSpPr>
        <p:grpSp>
          <p:nvGrpSpPr>
            <p:cNvPr id="20" name="Groupe 19"/>
            <p:cNvGrpSpPr/>
            <p:nvPr/>
          </p:nvGrpSpPr>
          <p:grpSpPr>
            <a:xfrm>
              <a:off x="-376156" y="2850218"/>
              <a:ext cx="3087024" cy="1813244"/>
              <a:chOff x="4138694" y="2010825"/>
              <a:chExt cx="3087024" cy="1813244"/>
            </a:xfrm>
          </p:grpSpPr>
          <p:sp>
            <p:nvSpPr>
              <p:cNvPr id="22" name="Rectangle à coins arrondis 21"/>
              <p:cNvSpPr/>
              <p:nvPr/>
            </p:nvSpPr>
            <p:spPr>
              <a:xfrm>
                <a:off x="4138694" y="2010825"/>
                <a:ext cx="3087024" cy="1813244"/>
              </a:xfrm>
              <a:prstGeom prst="roundRect">
                <a:avLst>
                  <a:gd name="adj" fmla="val 11527"/>
                </a:avLst>
              </a:prstGeom>
              <a:solidFill>
                <a:srgbClr val="00800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216000" bIns="45720" numCol="1" spcCol="0" rtlCol="0" fromWordArt="0" anchor="b" anchorCtr="0" forceAA="0" compatLnSpc="1">
                <a:prstTxWarp prst="textNoShape">
                  <a:avLst/>
                </a:prstTxWarp>
                <a:noAutofit/>
              </a:bodyPr>
              <a:lstStyle/>
              <a:p>
                <a:pPr algn="ctr">
                  <a:tabLst>
                    <a:tab pos="2514600" algn="l"/>
                  </a:tabLst>
                </a:pPr>
                <a:r>
                  <a:rPr lang="en-US" sz="1100" b="1" dirty="0" err="1"/>
                  <a:t>QUANTItative</a:t>
                </a:r>
                <a:r>
                  <a:rPr lang="en-US" sz="1100" b="1" dirty="0"/>
                  <a:t> scanning probe microscopy techniques for HEAT transfer management in nanomaterials and </a:t>
                </a:r>
                <a:r>
                  <a:rPr lang="en-US" sz="1100" b="1" dirty="0" err="1"/>
                  <a:t>nanodevices</a:t>
                </a:r>
                <a:endParaRPr lang="en-US" sz="1100" b="1" dirty="0"/>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779" y="2335753"/>
                <a:ext cx="583951" cy="47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t="12202" r="3231" b="5448"/>
            <a:stretch/>
          </p:blipFill>
          <p:spPr bwMode="auto">
            <a:xfrm>
              <a:off x="-188431" y="2983457"/>
              <a:ext cx="1485486" cy="77338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9388" y="696913"/>
            <a:ext cx="8761412" cy="529907"/>
          </a:xfrm>
        </p:spPr>
        <p:txBody>
          <a:bodyPr/>
          <a:lstStyle/>
          <a:p>
            <a:r>
              <a:rPr lang="en-US" dirty="0" smtClean="0"/>
              <a:t> TEC Integration for high power density </a:t>
            </a:r>
            <a:r>
              <a:rPr lang="en-US" dirty="0" smtClean="0">
                <a:sym typeface="Wingdings" panose="05000000000000000000" pitchFamily="2" charset="2"/>
              </a:rPr>
              <a:t> Thermal management</a:t>
            </a:r>
            <a:endParaRPr lang="en-US" dirty="0" smtClean="0"/>
          </a:p>
          <a:p>
            <a:pPr lvl="1"/>
            <a:r>
              <a:rPr lang="en-US" dirty="0"/>
              <a:t>Thermal architecture costs</a:t>
            </a:r>
          </a:p>
          <a:p>
            <a:pPr lvl="1"/>
            <a:r>
              <a:rPr lang="en-US" dirty="0"/>
              <a:t>Reliability issues</a:t>
            </a:r>
          </a:p>
          <a:p>
            <a:pPr lvl="1"/>
            <a:r>
              <a:rPr lang="en-US" dirty="0"/>
              <a:t>Limitation of power  use/ density </a:t>
            </a:r>
            <a:endParaRPr lang="en-US" dirty="0" smtClean="0"/>
          </a:p>
        </p:txBody>
      </p:sp>
      <p:grpSp>
        <p:nvGrpSpPr>
          <p:cNvPr id="18" name="Groupe 17"/>
          <p:cNvGrpSpPr/>
          <p:nvPr/>
        </p:nvGrpSpPr>
        <p:grpSpPr>
          <a:xfrm>
            <a:off x="2914652" y="2429523"/>
            <a:ext cx="3110750" cy="1448561"/>
            <a:chOff x="3567194" y="2767067"/>
            <a:chExt cx="3279220" cy="1448561"/>
          </a:xfrm>
        </p:grpSpPr>
        <p:grpSp>
          <p:nvGrpSpPr>
            <p:cNvPr id="14" name="Groupe 13"/>
            <p:cNvGrpSpPr/>
            <p:nvPr/>
          </p:nvGrpSpPr>
          <p:grpSpPr>
            <a:xfrm>
              <a:off x="3567194" y="2767067"/>
              <a:ext cx="3279220" cy="1448561"/>
              <a:chOff x="4138694" y="2010825"/>
              <a:chExt cx="3279220" cy="1448561"/>
            </a:xfrm>
          </p:grpSpPr>
          <p:sp>
            <p:nvSpPr>
              <p:cNvPr id="15" name="Rectangle à coins arrondis 14"/>
              <p:cNvSpPr/>
              <p:nvPr/>
            </p:nvSpPr>
            <p:spPr>
              <a:xfrm>
                <a:off x="4138694" y="2010825"/>
                <a:ext cx="3279220" cy="1448561"/>
              </a:xfrm>
              <a:prstGeom prst="roundRect">
                <a:avLst>
                  <a:gd name="adj" fmla="val 11527"/>
                </a:avLst>
              </a:prstGeom>
              <a:solidFill>
                <a:srgbClr val="00206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100" b="1" dirty="0"/>
                  <a:t>Smart integration of </a:t>
                </a:r>
                <a:r>
                  <a:rPr lang="en-US" sz="1100" b="1" dirty="0" err="1"/>
                  <a:t>GaN</a:t>
                </a:r>
                <a:r>
                  <a:rPr lang="en-US" sz="1100" b="1" dirty="0"/>
                  <a:t> &amp; </a:t>
                </a:r>
                <a:r>
                  <a:rPr lang="en-US" sz="1100" b="1" dirty="0" err="1"/>
                  <a:t>SiC</a:t>
                </a:r>
                <a:r>
                  <a:rPr lang="en-US" sz="1100" b="1" dirty="0"/>
                  <a:t> high power electronics for industrial and RF applications</a:t>
                </a:r>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362" y="2200576"/>
                <a:ext cx="681403" cy="55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3" descr="D:\Mes Documents sur D\PROJETS\Projet SmartPower\Website\SMARTPOWER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5750" y="2986847"/>
              <a:ext cx="1947703" cy="42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12"/>
          <p:cNvGrpSpPr/>
          <p:nvPr/>
        </p:nvGrpSpPr>
        <p:grpSpPr>
          <a:xfrm>
            <a:off x="5818373" y="1067350"/>
            <a:ext cx="3279220" cy="1722064"/>
            <a:chOff x="4138694" y="2010826"/>
            <a:chExt cx="3279220" cy="1722064"/>
          </a:xfrm>
        </p:grpSpPr>
        <p:sp>
          <p:nvSpPr>
            <p:cNvPr id="10" name="Rectangle à coins arrondis 9"/>
            <p:cNvSpPr/>
            <p:nvPr/>
          </p:nvSpPr>
          <p:spPr>
            <a:xfrm>
              <a:off x="4138694" y="2010826"/>
              <a:ext cx="3279220" cy="1722064"/>
            </a:xfrm>
            <a:prstGeom prst="roundRect">
              <a:avLst>
                <a:gd name="adj" fmla="val 13341"/>
              </a:avLst>
            </a:prstGeom>
            <a:solidFill>
              <a:srgbClr val="C0000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100" b="1" dirty="0"/>
                <a:t>Innovative Nano and Micro Technologies for Advanced </a:t>
              </a:r>
              <a:r>
                <a:rPr lang="en-US" sz="1100" b="1" dirty="0" err="1"/>
                <a:t>Thermo</a:t>
              </a:r>
              <a:r>
                <a:rPr lang="en-US" sz="1100" b="1" dirty="0"/>
                <a:t> and Mechanical Interfaces</a:t>
              </a:r>
            </a:p>
          </p:txBody>
        </p:sp>
        <p:pic>
          <p:nvPicPr>
            <p:cNvPr id="7" name="Imag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5723" y="2151302"/>
              <a:ext cx="2005690" cy="7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670" y="2382445"/>
              <a:ext cx="858033" cy="6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6" descr="UNION_logo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9548" y="3961972"/>
            <a:ext cx="1584182" cy="47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157" y="4505739"/>
            <a:ext cx="583951" cy="44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043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6700" y="0"/>
            <a:ext cx="8674100" cy="561975"/>
          </a:xfrm>
        </p:spPr>
        <p:txBody>
          <a:bodyPr/>
          <a:lstStyle/>
          <a:p>
            <a:r>
              <a:rPr lang="en-US" dirty="0">
                <a:solidFill>
                  <a:srgbClr val="002060"/>
                </a:solidFill>
              </a:rPr>
              <a:t>SMARTEC Concept &amp; Objectives</a:t>
            </a:r>
            <a:endParaRPr lang="en-US" dirty="0"/>
          </a:p>
        </p:txBody>
      </p:sp>
      <p:sp>
        <p:nvSpPr>
          <p:cNvPr id="3" name="Espace réservé du contenu 2"/>
          <p:cNvSpPr>
            <a:spLocks noGrp="1"/>
          </p:cNvSpPr>
          <p:nvPr>
            <p:ph idx="4294967295"/>
          </p:nvPr>
        </p:nvSpPr>
        <p:spPr>
          <a:xfrm>
            <a:off x="179388" y="696913"/>
            <a:ext cx="8761412" cy="1429067"/>
          </a:xfrm>
        </p:spPr>
        <p:txBody>
          <a:bodyPr/>
          <a:lstStyle/>
          <a:p>
            <a:r>
              <a:rPr lang="en-US" dirty="0" smtClean="0"/>
              <a:t>Active Cooling : General principle</a:t>
            </a:r>
          </a:p>
          <a:p>
            <a:pPr lvl="1"/>
            <a:r>
              <a:rPr lang="en-US" dirty="0" smtClean="0"/>
              <a:t>Provide thermoelectric heat dissipation</a:t>
            </a:r>
          </a:p>
          <a:p>
            <a:pPr lvl="2"/>
            <a:r>
              <a:rPr lang="en-US" dirty="0" smtClean="0"/>
              <a:t>Design cooling architecture integrating a TE cooler</a:t>
            </a:r>
            <a:endParaRPr lang="en-US" dirty="0"/>
          </a:p>
          <a:p>
            <a:pPr marL="628650" lvl="2" indent="0">
              <a:buNone/>
            </a:pPr>
            <a:endParaRPr lang="en-US" dirty="0"/>
          </a:p>
        </p:txBody>
      </p:sp>
      <p:grpSp>
        <p:nvGrpSpPr>
          <p:cNvPr id="4" name="Groupe 3"/>
          <p:cNvGrpSpPr/>
          <p:nvPr/>
        </p:nvGrpSpPr>
        <p:grpSpPr>
          <a:xfrm>
            <a:off x="434340" y="2547069"/>
            <a:ext cx="3331087" cy="967696"/>
            <a:chOff x="1679782" y="2814069"/>
            <a:chExt cx="5579669" cy="1377694"/>
          </a:xfrm>
        </p:grpSpPr>
        <p:sp>
          <p:nvSpPr>
            <p:cNvPr id="5" name="Cube 4"/>
            <p:cNvSpPr/>
            <p:nvPr/>
          </p:nvSpPr>
          <p:spPr>
            <a:xfrm>
              <a:off x="1679782" y="2814069"/>
              <a:ext cx="5579669" cy="1377694"/>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 name="Cube 5"/>
            <p:cNvSpPr/>
            <p:nvPr/>
          </p:nvSpPr>
          <p:spPr>
            <a:xfrm>
              <a:off x="2604524" y="2930273"/>
              <a:ext cx="3767328" cy="804672"/>
            </a:xfrm>
            <a:prstGeom prst="cube">
              <a:avLst>
                <a:gd name="adj" fmla="val 85396"/>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 name="Cube 6"/>
            <p:cNvSpPr/>
            <p:nvPr/>
          </p:nvSpPr>
          <p:spPr>
            <a:xfrm rot="10800000">
              <a:off x="3179072" y="3046099"/>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Cube 7"/>
            <p:cNvSpPr/>
            <p:nvPr/>
          </p:nvSpPr>
          <p:spPr>
            <a:xfrm rot="10800000">
              <a:off x="4665905" y="3046099"/>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9" name="Groupe 8"/>
            <p:cNvGrpSpPr/>
            <p:nvPr/>
          </p:nvGrpSpPr>
          <p:grpSpPr>
            <a:xfrm>
              <a:off x="3245776" y="3064387"/>
              <a:ext cx="1079001" cy="407291"/>
              <a:chOff x="3251839" y="1789178"/>
              <a:chExt cx="1194816" cy="463296"/>
            </a:xfrm>
          </p:grpSpPr>
          <p:sp>
            <p:nvSpPr>
              <p:cNvPr id="16" name="Cube 15"/>
              <p:cNvSpPr/>
              <p:nvPr/>
            </p:nvSpPr>
            <p:spPr>
              <a:xfrm>
                <a:off x="3251839" y="1789178"/>
                <a:ext cx="1194816" cy="463296"/>
              </a:xfrm>
              <a:prstGeom prst="cube">
                <a:avLst>
                  <a:gd name="adj" fmla="val 85396"/>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7" name="Cube 16"/>
              <p:cNvSpPr/>
              <p:nvPr/>
            </p:nvSpPr>
            <p:spPr>
              <a:xfrm>
                <a:off x="3378730" y="1839980"/>
                <a:ext cx="971279" cy="231648"/>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10" name="Groupe 9"/>
            <p:cNvGrpSpPr/>
            <p:nvPr/>
          </p:nvGrpSpPr>
          <p:grpSpPr>
            <a:xfrm>
              <a:off x="4665905" y="3046098"/>
              <a:ext cx="1209011" cy="466343"/>
              <a:chOff x="4585125" y="2657857"/>
              <a:chExt cx="1209011" cy="466343"/>
            </a:xfrm>
          </p:grpSpPr>
          <p:sp>
            <p:nvSpPr>
              <p:cNvPr id="14" name="Rectangle 13"/>
              <p:cNvSpPr/>
              <p:nvPr/>
            </p:nvSpPr>
            <p:spPr>
              <a:xfrm>
                <a:off x="4585125" y="3053716"/>
                <a:ext cx="882116" cy="67438"/>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Forme libre 14"/>
              <p:cNvSpPr/>
              <p:nvPr/>
            </p:nvSpPr>
            <p:spPr>
              <a:xfrm>
                <a:off x="5382557" y="2657857"/>
                <a:ext cx="411579" cy="466343"/>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11" name="Groupe 10"/>
            <p:cNvGrpSpPr/>
            <p:nvPr/>
          </p:nvGrpSpPr>
          <p:grpSpPr>
            <a:xfrm>
              <a:off x="3179072" y="3046098"/>
              <a:ext cx="1194815" cy="495299"/>
              <a:chOff x="3098292" y="2657857"/>
              <a:chExt cx="1194815" cy="495299"/>
            </a:xfrm>
          </p:grpSpPr>
          <p:sp>
            <p:nvSpPr>
              <p:cNvPr id="12" name="Rectangle 11"/>
              <p:cNvSpPr/>
              <p:nvPr/>
            </p:nvSpPr>
            <p:spPr>
              <a:xfrm>
                <a:off x="3098292" y="3053716"/>
                <a:ext cx="895196" cy="70484"/>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Forme libre 12"/>
              <p:cNvSpPr/>
              <p:nvPr/>
            </p:nvSpPr>
            <p:spPr>
              <a:xfrm>
                <a:off x="3895724" y="2657857"/>
                <a:ext cx="397383" cy="495299"/>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19" name="Cube 18"/>
          <p:cNvSpPr/>
          <p:nvPr/>
        </p:nvSpPr>
        <p:spPr>
          <a:xfrm>
            <a:off x="4549140" y="3148937"/>
            <a:ext cx="2048109" cy="505705"/>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Cube 19"/>
          <p:cNvSpPr/>
          <p:nvPr/>
        </p:nvSpPr>
        <p:spPr>
          <a:xfrm>
            <a:off x="4888582" y="2731728"/>
            <a:ext cx="1382860" cy="295368"/>
          </a:xfrm>
          <a:prstGeom prst="cube">
            <a:avLst>
              <a:gd name="adj" fmla="val 85396"/>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Cube 20"/>
          <p:cNvSpPr/>
          <p:nvPr/>
        </p:nvSpPr>
        <p:spPr>
          <a:xfrm rot="10800000">
            <a:off x="5099479" y="2774244"/>
            <a:ext cx="438577" cy="170060"/>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Cube 21"/>
          <p:cNvSpPr/>
          <p:nvPr/>
        </p:nvSpPr>
        <p:spPr>
          <a:xfrm rot="10800000">
            <a:off x="5645245" y="2774244"/>
            <a:ext cx="438577" cy="170060"/>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23" name="Groupe 22"/>
          <p:cNvGrpSpPr/>
          <p:nvPr/>
        </p:nvGrpSpPr>
        <p:grpSpPr>
          <a:xfrm>
            <a:off x="5120735" y="2267731"/>
            <a:ext cx="396065" cy="354089"/>
            <a:chOff x="3251839" y="1155176"/>
            <a:chExt cx="1194816" cy="1097298"/>
          </a:xfrm>
        </p:grpSpPr>
        <p:sp>
          <p:nvSpPr>
            <p:cNvPr id="30" name="Cube 29"/>
            <p:cNvSpPr/>
            <p:nvPr/>
          </p:nvSpPr>
          <p:spPr>
            <a:xfrm>
              <a:off x="3251839" y="1789178"/>
              <a:ext cx="1194816" cy="463296"/>
            </a:xfrm>
            <a:prstGeom prst="cube">
              <a:avLst>
                <a:gd name="adj" fmla="val 85396"/>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1" name="Cube 30"/>
            <p:cNvSpPr/>
            <p:nvPr/>
          </p:nvSpPr>
          <p:spPr>
            <a:xfrm>
              <a:off x="3378731" y="1155176"/>
              <a:ext cx="971280" cy="231651"/>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24" name="Groupe 23"/>
          <p:cNvGrpSpPr/>
          <p:nvPr/>
        </p:nvGrpSpPr>
        <p:grpSpPr>
          <a:xfrm>
            <a:off x="5645245" y="2774244"/>
            <a:ext cx="443787" cy="171179"/>
            <a:chOff x="4585125" y="2657857"/>
            <a:chExt cx="1209011" cy="466343"/>
          </a:xfrm>
        </p:grpSpPr>
        <p:sp>
          <p:nvSpPr>
            <p:cNvPr id="28" name="Rectangle 27"/>
            <p:cNvSpPr/>
            <p:nvPr/>
          </p:nvSpPr>
          <p:spPr>
            <a:xfrm>
              <a:off x="4585125" y="3053716"/>
              <a:ext cx="882116" cy="67438"/>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9" name="Forme libre 28"/>
            <p:cNvSpPr/>
            <p:nvPr/>
          </p:nvSpPr>
          <p:spPr>
            <a:xfrm>
              <a:off x="5382557" y="2657857"/>
              <a:ext cx="411579" cy="466343"/>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25" name="Groupe 24"/>
          <p:cNvGrpSpPr/>
          <p:nvPr/>
        </p:nvGrpSpPr>
        <p:grpSpPr>
          <a:xfrm>
            <a:off x="5099479" y="2774244"/>
            <a:ext cx="438576" cy="181808"/>
            <a:chOff x="3098292" y="2657857"/>
            <a:chExt cx="1194815" cy="495299"/>
          </a:xfrm>
        </p:grpSpPr>
        <p:sp>
          <p:nvSpPr>
            <p:cNvPr id="26" name="Rectangle 25"/>
            <p:cNvSpPr/>
            <p:nvPr/>
          </p:nvSpPr>
          <p:spPr>
            <a:xfrm>
              <a:off x="3098292" y="3053716"/>
              <a:ext cx="895196" cy="70484"/>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7" name="Forme libre 26"/>
            <p:cNvSpPr/>
            <p:nvPr/>
          </p:nvSpPr>
          <p:spPr>
            <a:xfrm>
              <a:off x="3895724" y="2657857"/>
              <a:ext cx="397383" cy="495299"/>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32" name="ZoneTexte 31"/>
          <p:cNvSpPr txBox="1"/>
          <p:nvPr/>
        </p:nvSpPr>
        <p:spPr>
          <a:xfrm>
            <a:off x="6934200" y="2186914"/>
            <a:ext cx="1843774" cy="1384995"/>
          </a:xfrm>
          <a:prstGeom prst="rect">
            <a:avLst/>
          </a:prstGeom>
          <a:noFill/>
        </p:spPr>
        <p:txBody>
          <a:bodyPr wrap="none" rtlCol="0">
            <a:spAutoFit/>
          </a:bodyPr>
          <a:lstStyle/>
          <a:p>
            <a:pPr>
              <a:lnSpc>
                <a:spcPct val="200000"/>
              </a:lnSpc>
            </a:pPr>
            <a:r>
              <a:rPr lang="fr-FR" sz="1050" dirty="0" smtClean="0"/>
              <a:t>Chip</a:t>
            </a:r>
          </a:p>
          <a:p>
            <a:pPr>
              <a:lnSpc>
                <a:spcPct val="200000"/>
              </a:lnSpc>
            </a:pPr>
            <a:r>
              <a:rPr lang="fr-FR" sz="1050" dirty="0" err="1" smtClean="0"/>
              <a:t>Heatspreader</a:t>
            </a:r>
            <a:r>
              <a:rPr lang="fr-FR" sz="1050" dirty="0" smtClean="0"/>
              <a:t> (</a:t>
            </a:r>
            <a:r>
              <a:rPr lang="fr-FR" sz="1050" dirty="0" err="1" smtClean="0"/>
              <a:t>optionnal</a:t>
            </a:r>
            <a:r>
              <a:rPr lang="fr-FR" sz="1050" dirty="0" smtClean="0"/>
              <a:t>)</a:t>
            </a:r>
          </a:p>
          <a:p>
            <a:pPr>
              <a:lnSpc>
                <a:spcPct val="200000"/>
              </a:lnSpc>
            </a:pPr>
            <a:r>
              <a:rPr lang="fr-FR" sz="1050" dirty="0" smtClean="0"/>
              <a:t>PCB </a:t>
            </a:r>
            <a:r>
              <a:rPr lang="fr-FR" sz="1050" dirty="0" err="1" smtClean="0"/>
              <a:t>platform</a:t>
            </a:r>
            <a:endParaRPr lang="fr-FR" sz="1050" dirty="0" smtClean="0"/>
          </a:p>
          <a:p>
            <a:pPr>
              <a:lnSpc>
                <a:spcPct val="200000"/>
              </a:lnSpc>
            </a:pPr>
            <a:r>
              <a:rPr lang="fr-FR" sz="1050" dirty="0" smtClean="0"/>
              <a:t>Cold plate</a:t>
            </a:r>
          </a:p>
        </p:txBody>
      </p:sp>
      <p:cxnSp>
        <p:nvCxnSpPr>
          <p:cNvPr id="34" name="Connecteur droit 33"/>
          <p:cNvCxnSpPr/>
          <p:nvPr/>
        </p:nvCxnSpPr>
        <p:spPr>
          <a:xfrm flipH="1" flipV="1">
            <a:off x="5645245" y="2305107"/>
            <a:ext cx="1288955" cy="167211"/>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flipH="1" flipV="1">
            <a:off x="5645245" y="2547069"/>
            <a:ext cx="1288955" cy="184659"/>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flipV="1">
            <a:off x="6271442" y="2919551"/>
            <a:ext cx="662758" cy="180566"/>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flipH="1">
            <a:off x="6492240" y="3401789"/>
            <a:ext cx="441960" cy="0"/>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1" name="ZoneTexte 40"/>
          <p:cNvSpPr txBox="1"/>
          <p:nvPr/>
        </p:nvSpPr>
        <p:spPr>
          <a:xfrm>
            <a:off x="2486359" y="4047707"/>
            <a:ext cx="4190571" cy="307777"/>
          </a:xfrm>
          <a:prstGeom prst="rect">
            <a:avLst/>
          </a:prstGeom>
          <a:noFill/>
        </p:spPr>
        <p:txBody>
          <a:bodyPr wrap="none" rtlCol="0">
            <a:spAutoFit/>
          </a:bodyPr>
          <a:lstStyle/>
          <a:p>
            <a:r>
              <a:rPr lang="fr-FR" sz="1400" dirty="0" smtClean="0"/>
              <a:t>Possible passive cooling architecture (</a:t>
            </a:r>
            <a:r>
              <a:rPr lang="fr-FR" sz="1400" dirty="0" err="1" smtClean="0"/>
              <a:t>present</a:t>
            </a:r>
            <a:r>
              <a:rPr lang="fr-FR" sz="1400" dirty="0" smtClean="0"/>
              <a:t>)</a:t>
            </a:r>
          </a:p>
        </p:txBody>
      </p:sp>
    </p:spTree>
    <p:extLst>
      <p:ext uri="{BB962C8B-B14F-4D97-AF65-F5344CB8AC3E}">
        <p14:creationId xmlns:p14="http://schemas.microsoft.com/office/powerpoint/2010/main" val="153518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557849"/>
            <a:ext cx="8761412" cy="2497772"/>
          </a:xfrm>
        </p:spPr>
        <p:txBody>
          <a:bodyPr/>
          <a:lstStyle/>
          <a:p>
            <a:r>
              <a:rPr lang="fr-FR" dirty="0" smtClean="0"/>
              <a:t>Active cooling architecture</a:t>
            </a:r>
            <a:endParaRPr lang="fr-FR" dirty="0"/>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grpSp>
        <p:nvGrpSpPr>
          <p:cNvPr id="37" name="Groupe 36"/>
          <p:cNvGrpSpPr/>
          <p:nvPr/>
        </p:nvGrpSpPr>
        <p:grpSpPr>
          <a:xfrm>
            <a:off x="5168295" y="1148826"/>
            <a:ext cx="2620299" cy="1245148"/>
            <a:chOff x="3404228" y="1944951"/>
            <a:chExt cx="5579669" cy="2639213"/>
          </a:xfrm>
        </p:grpSpPr>
        <p:sp>
          <p:nvSpPr>
            <p:cNvPr id="4" name="Cube 3"/>
            <p:cNvSpPr/>
            <p:nvPr/>
          </p:nvSpPr>
          <p:spPr>
            <a:xfrm>
              <a:off x="3404228" y="3206470"/>
              <a:ext cx="5579669" cy="1377694"/>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5" name="Groupe 4"/>
            <p:cNvGrpSpPr/>
            <p:nvPr/>
          </p:nvGrpSpPr>
          <p:grpSpPr>
            <a:xfrm>
              <a:off x="5211131" y="1944951"/>
              <a:ext cx="1084269" cy="530325"/>
              <a:chOff x="2523744" y="2925576"/>
              <a:chExt cx="3767328" cy="1066543"/>
            </a:xfrm>
          </p:grpSpPr>
          <p:sp>
            <p:nvSpPr>
              <p:cNvPr id="6" name="Cube 5"/>
              <p:cNvSpPr/>
              <p:nvPr/>
            </p:nvSpPr>
            <p:spPr>
              <a:xfrm>
                <a:off x="2523744" y="3187447"/>
                <a:ext cx="3767328" cy="804672"/>
              </a:xfrm>
              <a:prstGeom prst="cube">
                <a:avLst>
                  <a:gd name="adj" fmla="val 8539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 name="Cube 6"/>
              <p:cNvSpPr/>
              <p:nvPr/>
            </p:nvSpPr>
            <p:spPr>
              <a:xfrm>
                <a:off x="6016307" y="3011282"/>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Cube 7"/>
              <p:cNvSpPr/>
              <p:nvPr/>
            </p:nvSpPr>
            <p:spPr>
              <a:xfrm>
                <a:off x="5844328" y="3116209"/>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Cube 8"/>
              <p:cNvSpPr/>
              <p:nvPr/>
            </p:nvSpPr>
            <p:spPr>
              <a:xfrm>
                <a:off x="5668360" y="322298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 name="Cube 9"/>
              <p:cNvSpPr/>
              <p:nvPr/>
            </p:nvSpPr>
            <p:spPr>
              <a:xfrm>
                <a:off x="5496204" y="3323285"/>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Cube 10"/>
              <p:cNvSpPr/>
              <p:nvPr/>
            </p:nvSpPr>
            <p:spPr>
              <a:xfrm>
                <a:off x="268095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 name="Cube 11"/>
              <p:cNvSpPr/>
              <p:nvPr/>
            </p:nvSpPr>
            <p:spPr>
              <a:xfrm>
                <a:off x="289149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Cube 12"/>
              <p:cNvSpPr/>
              <p:nvPr/>
            </p:nvSpPr>
            <p:spPr>
              <a:xfrm>
                <a:off x="3102028"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 name="Cube 13"/>
              <p:cNvSpPr/>
              <p:nvPr/>
            </p:nvSpPr>
            <p:spPr>
              <a:xfrm>
                <a:off x="3312565"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Cube 14"/>
              <p:cNvSpPr/>
              <p:nvPr/>
            </p:nvSpPr>
            <p:spPr>
              <a:xfrm>
                <a:off x="3523102"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6" name="Cube 15"/>
              <p:cNvSpPr/>
              <p:nvPr/>
            </p:nvSpPr>
            <p:spPr>
              <a:xfrm>
                <a:off x="3733639"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7" name="Cube 16"/>
              <p:cNvSpPr/>
              <p:nvPr/>
            </p:nvSpPr>
            <p:spPr>
              <a:xfrm>
                <a:off x="3944176"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Cube 17"/>
              <p:cNvSpPr/>
              <p:nvPr/>
            </p:nvSpPr>
            <p:spPr>
              <a:xfrm>
                <a:off x="4154713"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Cube 18"/>
              <p:cNvSpPr/>
              <p:nvPr/>
            </p:nvSpPr>
            <p:spPr>
              <a:xfrm>
                <a:off x="4365250"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Cube 19"/>
              <p:cNvSpPr/>
              <p:nvPr/>
            </p:nvSpPr>
            <p:spPr>
              <a:xfrm>
                <a:off x="4575787"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Cube 20"/>
              <p:cNvSpPr/>
              <p:nvPr/>
            </p:nvSpPr>
            <p:spPr>
              <a:xfrm>
                <a:off x="478632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Cube 21"/>
              <p:cNvSpPr/>
              <p:nvPr/>
            </p:nvSpPr>
            <p:spPr>
              <a:xfrm>
                <a:off x="499686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3" name="Cube 22"/>
              <p:cNvSpPr/>
              <p:nvPr/>
            </p:nvSpPr>
            <p:spPr>
              <a:xfrm>
                <a:off x="5164740" y="3524161"/>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4" name="Cube 23"/>
              <p:cNvSpPr/>
              <p:nvPr/>
            </p:nvSpPr>
            <p:spPr>
              <a:xfrm>
                <a:off x="5332154" y="34125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5" name="Cube 24"/>
              <p:cNvSpPr/>
              <p:nvPr/>
            </p:nvSpPr>
            <p:spPr>
              <a:xfrm>
                <a:off x="2523744" y="2925576"/>
                <a:ext cx="3767328" cy="804672"/>
              </a:xfrm>
              <a:prstGeom prst="cube">
                <a:avLst>
                  <a:gd name="adj" fmla="val 8539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26" name="Cube 25"/>
            <p:cNvSpPr/>
            <p:nvPr/>
          </p:nvSpPr>
          <p:spPr>
            <a:xfrm>
              <a:off x="5325995" y="1992646"/>
              <a:ext cx="877132" cy="203646"/>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27" name="Groupe 26"/>
            <p:cNvGrpSpPr/>
            <p:nvPr/>
          </p:nvGrpSpPr>
          <p:grpSpPr>
            <a:xfrm>
              <a:off x="4549467" y="2574480"/>
              <a:ext cx="3767328" cy="804672"/>
              <a:chOff x="2037313" y="1533906"/>
              <a:chExt cx="3767328" cy="804672"/>
            </a:xfrm>
          </p:grpSpPr>
          <p:sp>
            <p:nvSpPr>
              <p:cNvPr id="28" name="Cube 27"/>
              <p:cNvSpPr/>
              <p:nvPr/>
            </p:nvSpPr>
            <p:spPr>
              <a:xfrm>
                <a:off x="2037313" y="1533906"/>
                <a:ext cx="3767328" cy="804672"/>
              </a:xfrm>
              <a:prstGeom prst="cube">
                <a:avLst>
                  <a:gd name="adj" fmla="val 85396"/>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9" name="Cube 28"/>
              <p:cNvSpPr/>
              <p:nvPr/>
            </p:nvSpPr>
            <p:spPr>
              <a:xfrm rot="10800000">
                <a:off x="2611861" y="1649732"/>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Cube 29"/>
              <p:cNvSpPr/>
              <p:nvPr/>
            </p:nvSpPr>
            <p:spPr>
              <a:xfrm rot="10800000">
                <a:off x="4098694" y="1649732"/>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31" name="Groupe 30"/>
              <p:cNvGrpSpPr/>
              <p:nvPr/>
            </p:nvGrpSpPr>
            <p:grpSpPr>
              <a:xfrm>
                <a:off x="4098694" y="1649731"/>
                <a:ext cx="1209011" cy="466343"/>
                <a:chOff x="4585125" y="2657857"/>
                <a:chExt cx="1209011" cy="466343"/>
              </a:xfrm>
            </p:grpSpPr>
            <p:sp>
              <p:nvSpPr>
                <p:cNvPr id="35" name="Rectangle 34"/>
                <p:cNvSpPr/>
                <p:nvPr/>
              </p:nvSpPr>
              <p:spPr>
                <a:xfrm>
                  <a:off x="4585125" y="3053716"/>
                  <a:ext cx="882116" cy="67438"/>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6" name="Forme libre 35"/>
                <p:cNvSpPr/>
                <p:nvPr/>
              </p:nvSpPr>
              <p:spPr>
                <a:xfrm>
                  <a:off x="5382557" y="2657857"/>
                  <a:ext cx="411579" cy="466343"/>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32" name="Groupe 31"/>
              <p:cNvGrpSpPr/>
              <p:nvPr/>
            </p:nvGrpSpPr>
            <p:grpSpPr>
              <a:xfrm>
                <a:off x="2611861" y="1649731"/>
                <a:ext cx="1194815" cy="495299"/>
                <a:chOff x="3098292" y="2657857"/>
                <a:chExt cx="1194815" cy="495299"/>
              </a:xfrm>
            </p:grpSpPr>
            <p:sp>
              <p:nvSpPr>
                <p:cNvPr id="33" name="Rectangle 32"/>
                <p:cNvSpPr/>
                <p:nvPr/>
              </p:nvSpPr>
              <p:spPr>
                <a:xfrm>
                  <a:off x="3098292" y="3053716"/>
                  <a:ext cx="895196" cy="70484"/>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4" name="Forme libre 33"/>
                <p:cNvSpPr/>
                <p:nvPr/>
              </p:nvSpPr>
              <p:spPr>
                <a:xfrm>
                  <a:off x="3895724" y="2657857"/>
                  <a:ext cx="397383" cy="495299"/>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grpSp>
      <p:grpSp>
        <p:nvGrpSpPr>
          <p:cNvPr id="73" name="Groupe 72"/>
          <p:cNvGrpSpPr/>
          <p:nvPr/>
        </p:nvGrpSpPr>
        <p:grpSpPr>
          <a:xfrm>
            <a:off x="742584" y="1155869"/>
            <a:ext cx="2781873" cy="1222579"/>
            <a:chOff x="3361131" y="1780286"/>
            <a:chExt cx="5579669" cy="2708655"/>
          </a:xfrm>
        </p:grpSpPr>
        <p:sp>
          <p:nvSpPr>
            <p:cNvPr id="38" name="Cube 37"/>
            <p:cNvSpPr/>
            <p:nvPr/>
          </p:nvSpPr>
          <p:spPr>
            <a:xfrm>
              <a:off x="3361131" y="3111247"/>
              <a:ext cx="5579669" cy="1377694"/>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39" name="Groupe 38"/>
            <p:cNvGrpSpPr/>
            <p:nvPr/>
          </p:nvGrpSpPr>
          <p:grpSpPr>
            <a:xfrm>
              <a:off x="4519997" y="2479806"/>
              <a:ext cx="3767328" cy="1066543"/>
              <a:chOff x="2523744" y="2925576"/>
              <a:chExt cx="3767328" cy="1066543"/>
            </a:xfrm>
          </p:grpSpPr>
          <p:sp>
            <p:nvSpPr>
              <p:cNvPr id="40" name="Cube 39"/>
              <p:cNvSpPr/>
              <p:nvPr/>
            </p:nvSpPr>
            <p:spPr>
              <a:xfrm>
                <a:off x="2523744" y="3187447"/>
                <a:ext cx="3767328" cy="804672"/>
              </a:xfrm>
              <a:prstGeom prst="cube">
                <a:avLst>
                  <a:gd name="adj" fmla="val 8539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1" name="Cube 40"/>
              <p:cNvSpPr/>
              <p:nvPr/>
            </p:nvSpPr>
            <p:spPr>
              <a:xfrm>
                <a:off x="6013940" y="3055870"/>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2" name="Cube 41"/>
              <p:cNvSpPr/>
              <p:nvPr/>
            </p:nvSpPr>
            <p:spPr>
              <a:xfrm>
                <a:off x="5892020" y="3173956"/>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3" name="Cube 42"/>
              <p:cNvSpPr/>
              <p:nvPr/>
            </p:nvSpPr>
            <p:spPr>
              <a:xfrm>
                <a:off x="5777720" y="328934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4" name="Cube 43"/>
              <p:cNvSpPr/>
              <p:nvPr/>
            </p:nvSpPr>
            <p:spPr>
              <a:xfrm>
                <a:off x="5663420" y="3400920"/>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5" name="Cube 44"/>
              <p:cNvSpPr/>
              <p:nvPr/>
            </p:nvSpPr>
            <p:spPr>
              <a:xfrm>
                <a:off x="5551279" y="351358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6" name="Cube 45"/>
              <p:cNvSpPr/>
              <p:nvPr/>
            </p:nvSpPr>
            <p:spPr>
              <a:xfrm>
                <a:off x="268095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7" name="Cube 46"/>
              <p:cNvSpPr/>
              <p:nvPr/>
            </p:nvSpPr>
            <p:spPr>
              <a:xfrm>
                <a:off x="289149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8" name="Cube 47"/>
              <p:cNvSpPr/>
              <p:nvPr/>
            </p:nvSpPr>
            <p:spPr>
              <a:xfrm>
                <a:off x="3102028"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9" name="Cube 48"/>
              <p:cNvSpPr/>
              <p:nvPr/>
            </p:nvSpPr>
            <p:spPr>
              <a:xfrm>
                <a:off x="3312565"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0" name="Cube 49"/>
              <p:cNvSpPr/>
              <p:nvPr/>
            </p:nvSpPr>
            <p:spPr>
              <a:xfrm>
                <a:off x="3523102"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1" name="Cube 50"/>
              <p:cNvSpPr/>
              <p:nvPr/>
            </p:nvSpPr>
            <p:spPr>
              <a:xfrm>
                <a:off x="3733639"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2" name="Cube 51"/>
              <p:cNvSpPr/>
              <p:nvPr/>
            </p:nvSpPr>
            <p:spPr>
              <a:xfrm>
                <a:off x="3944176"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3" name="Cube 52"/>
              <p:cNvSpPr/>
              <p:nvPr/>
            </p:nvSpPr>
            <p:spPr>
              <a:xfrm>
                <a:off x="4154713"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4" name="Cube 53"/>
              <p:cNvSpPr/>
              <p:nvPr/>
            </p:nvSpPr>
            <p:spPr>
              <a:xfrm>
                <a:off x="4365250"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5" name="Cube 54"/>
              <p:cNvSpPr/>
              <p:nvPr/>
            </p:nvSpPr>
            <p:spPr>
              <a:xfrm>
                <a:off x="4575787"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6" name="Cube 55"/>
              <p:cNvSpPr/>
              <p:nvPr/>
            </p:nvSpPr>
            <p:spPr>
              <a:xfrm>
                <a:off x="478632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7" name="Cube 56"/>
              <p:cNvSpPr/>
              <p:nvPr/>
            </p:nvSpPr>
            <p:spPr>
              <a:xfrm>
                <a:off x="499686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8" name="Cube 57"/>
              <p:cNvSpPr/>
              <p:nvPr/>
            </p:nvSpPr>
            <p:spPr>
              <a:xfrm>
                <a:off x="5207398"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9" name="Cube 58"/>
              <p:cNvSpPr/>
              <p:nvPr/>
            </p:nvSpPr>
            <p:spPr>
              <a:xfrm>
                <a:off x="5417929"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0" name="Cube 59"/>
              <p:cNvSpPr/>
              <p:nvPr/>
            </p:nvSpPr>
            <p:spPr>
              <a:xfrm>
                <a:off x="2523744" y="2925576"/>
                <a:ext cx="3767328" cy="804672"/>
              </a:xfrm>
              <a:prstGeom prst="cube">
                <a:avLst>
                  <a:gd name="adj" fmla="val 8539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61" name="Cube 60"/>
            <p:cNvSpPr/>
            <p:nvPr/>
          </p:nvSpPr>
          <p:spPr>
            <a:xfrm>
              <a:off x="4552090" y="1969008"/>
              <a:ext cx="3767328" cy="804672"/>
            </a:xfrm>
            <a:prstGeom prst="cube">
              <a:avLst>
                <a:gd name="adj" fmla="val 85396"/>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2" name="Cube 61"/>
            <p:cNvSpPr/>
            <p:nvPr/>
          </p:nvSpPr>
          <p:spPr>
            <a:xfrm rot="10800000">
              <a:off x="5126638" y="2084834"/>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3" name="Cube 62"/>
            <p:cNvSpPr/>
            <p:nvPr/>
          </p:nvSpPr>
          <p:spPr>
            <a:xfrm rot="10800000">
              <a:off x="6613471" y="2084834"/>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4" name="Groupe 63"/>
            <p:cNvGrpSpPr/>
            <p:nvPr/>
          </p:nvGrpSpPr>
          <p:grpSpPr>
            <a:xfrm>
              <a:off x="5179686" y="1780286"/>
              <a:ext cx="1079001" cy="407291"/>
              <a:chOff x="3251839" y="1789178"/>
              <a:chExt cx="1194816" cy="463296"/>
            </a:xfrm>
          </p:grpSpPr>
          <p:sp>
            <p:nvSpPr>
              <p:cNvPr id="65" name="Cube 64"/>
              <p:cNvSpPr/>
              <p:nvPr/>
            </p:nvSpPr>
            <p:spPr>
              <a:xfrm>
                <a:off x="3251839" y="1789178"/>
                <a:ext cx="1194816" cy="463296"/>
              </a:xfrm>
              <a:prstGeom prst="cube">
                <a:avLst>
                  <a:gd name="adj" fmla="val 85396"/>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6" name="Cube 65"/>
              <p:cNvSpPr/>
              <p:nvPr/>
            </p:nvSpPr>
            <p:spPr>
              <a:xfrm>
                <a:off x="3378730" y="1839980"/>
                <a:ext cx="971279" cy="231648"/>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67" name="Groupe 66"/>
            <p:cNvGrpSpPr/>
            <p:nvPr/>
          </p:nvGrpSpPr>
          <p:grpSpPr>
            <a:xfrm>
              <a:off x="6613471" y="2084833"/>
              <a:ext cx="1209011" cy="466343"/>
              <a:chOff x="4585125" y="2657857"/>
              <a:chExt cx="1209011" cy="466343"/>
            </a:xfrm>
          </p:grpSpPr>
          <p:sp>
            <p:nvSpPr>
              <p:cNvPr id="68" name="Rectangle 67"/>
              <p:cNvSpPr/>
              <p:nvPr/>
            </p:nvSpPr>
            <p:spPr>
              <a:xfrm>
                <a:off x="4585125" y="3053716"/>
                <a:ext cx="882116" cy="67438"/>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9" name="Forme libre 68"/>
              <p:cNvSpPr/>
              <p:nvPr/>
            </p:nvSpPr>
            <p:spPr>
              <a:xfrm>
                <a:off x="5382557" y="2657857"/>
                <a:ext cx="411579" cy="466343"/>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70" name="Groupe 69"/>
            <p:cNvGrpSpPr/>
            <p:nvPr/>
          </p:nvGrpSpPr>
          <p:grpSpPr>
            <a:xfrm>
              <a:off x="5126638" y="2084833"/>
              <a:ext cx="1194815" cy="495299"/>
              <a:chOff x="3098292" y="2657857"/>
              <a:chExt cx="1194815" cy="495299"/>
            </a:xfrm>
          </p:grpSpPr>
          <p:sp>
            <p:nvSpPr>
              <p:cNvPr id="71" name="Rectangle 70"/>
              <p:cNvSpPr/>
              <p:nvPr/>
            </p:nvSpPr>
            <p:spPr>
              <a:xfrm>
                <a:off x="3098292" y="3053716"/>
                <a:ext cx="895196" cy="70484"/>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2" name="Forme libre 71"/>
              <p:cNvSpPr/>
              <p:nvPr/>
            </p:nvSpPr>
            <p:spPr>
              <a:xfrm>
                <a:off x="3895724" y="2657857"/>
                <a:ext cx="397383" cy="495299"/>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74" name="ZoneTexte 73"/>
          <p:cNvSpPr txBox="1"/>
          <p:nvPr/>
        </p:nvSpPr>
        <p:spPr>
          <a:xfrm>
            <a:off x="4802545" y="2477313"/>
            <a:ext cx="3624710" cy="307777"/>
          </a:xfrm>
          <a:prstGeom prst="rect">
            <a:avLst/>
          </a:prstGeom>
          <a:noFill/>
        </p:spPr>
        <p:txBody>
          <a:bodyPr wrap="none" rtlCol="0">
            <a:spAutoFit/>
          </a:bodyPr>
          <a:lstStyle/>
          <a:p>
            <a:r>
              <a:rPr lang="fr-FR" sz="1400" dirty="0" smtClean="0"/>
              <a:t>Small Peltier (~3-9mm, </a:t>
            </a:r>
            <a:r>
              <a:rPr lang="fr-FR" sz="1400" dirty="0" err="1" smtClean="0"/>
              <a:t>thickness</a:t>
            </a:r>
            <a:r>
              <a:rPr lang="fr-FR" sz="1400" dirty="0" smtClean="0"/>
              <a:t>&lt;&lt;1mm)</a:t>
            </a:r>
          </a:p>
        </p:txBody>
      </p:sp>
      <p:sp>
        <p:nvSpPr>
          <p:cNvPr id="75" name="ZoneTexte 74"/>
          <p:cNvSpPr txBox="1"/>
          <p:nvPr/>
        </p:nvSpPr>
        <p:spPr>
          <a:xfrm>
            <a:off x="419459" y="2495830"/>
            <a:ext cx="3509294" cy="307777"/>
          </a:xfrm>
          <a:prstGeom prst="rect">
            <a:avLst/>
          </a:prstGeom>
          <a:noFill/>
        </p:spPr>
        <p:txBody>
          <a:bodyPr wrap="none" rtlCol="0">
            <a:spAutoFit/>
          </a:bodyPr>
          <a:lstStyle/>
          <a:p>
            <a:r>
              <a:rPr lang="fr-FR" sz="1400" dirty="0" smtClean="0"/>
              <a:t>Large Peltier (~1-2cm, </a:t>
            </a:r>
            <a:r>
              <a:rPr lang="fr-FR" sz="1400" dirty="0" err="1" smtClean="0"/>
              <a:t>thickness</a:t>
            </a:r>
            <a:r>
              <a:rPr lang="fr-FR" sz="1400" dirty="0" smtClean="0"/>
              <a:t>&lt;1mm)</a:t>
            </a:r>
          </a:p>
        </p:txBody>
      </p:sp>
      <p:sp>
        <p:nvSpPr>
          <p:cNvPr id="76" name="ZoneTexte 75"/>
          <p:cNvSpPr txBox="1"/>
          <p:nvPr/>
        </p:nvSpPr>
        <p:spPr>
          <a:xfrm>
            <a:off x="312572" y="3055621"/>
            <a:ext cx="8642306" cy="1569660"/>
          </a:xfrm>
          <a:prstGeom prst="rect">
            <a:avLst/>
          </a:prstGeom>
          <a:noFill/>
        </p:spPr>
        <p:txBody>
          <a:bodyPr wrap="square" rtlCol="0">
            <a:spAutoFit/>
          </a:bodyPr>
          <a:lstStyle/>
          <a:p>
            <a:r>
              <a:rPr lang="fr-FR" sz="1200" b="1" dirty="0" smtClean="0"/>
              <a:t>Exact dimensions </a:t>
            </a:r>
            <a:r>
              <a:rPr lang="fr-FR" sz="1200" b="1" dirty="0" err="1" smtClean="0"/>
              <a:t>strongly</a:t>
            </a:r>
            <a:r>
              <a:rPr lang="fr-FR" sz="1200" b="1" dirty="0" smtClean="0"/>
              <a:t> </a:t>
            </a:r>
            <a:r>
              <a:rPr lang="fr-FR" sz="1200" b="1" dirty="0" err="1" smtClean="0"/>
              <a:t>depend</a:t>
            </a:r>
            <a:r>
              <a:rPr lang="fr-FR" sz="1200" b="1" dirty="0" smtClean="0"/>
              <a:t> on </a:t>
            </a:r>
            <a:r>
              <a:rPr lang="fr-FR" sz="1200" b="1" dirty="0" err="1" smtClean="0"/>
              <a:t>other</a:t>
            </a:r>
            <a:r>
              <a:rPr lang="fr-FR" sz="1200" b="1" dirty="0" smtClean="0"/>
              <a:t> </a:t>
            </a:r>
            <a:r>
              <a:rPr lang="fr-FR" sz="1200" b="1" dirty="0" err="1" smtClean="0"/>
              <a:t>elements</a:t>
            </a:r>
            <a:r>
              <a:rPr lang="fr-FR" sz="1200" b="1" dirty="0" smtClean="0"/>
              <a:t> dimensions </a:t>
            </a:r>
            <a:r>
              <a:rPr lang="fr-FR" sz="1200" dirty="0" smtClean="0"/>
              <a:t>(chip size &amp; </a:t>
            </a:r>
            <a:r>
              <a:rPr lang="fr-FR" sz="1200" dirty="0" err="1" smtClean="0"/>
              <a:t>thickness</a:t>
            </a:r>
            <a:r>
              <a:rPr lang="fr-FR" sz="1200" dirty="0" smtClean="0"/>
              <a:t>, </a:t>
            </a:r>
            <a:r>
              <a:rPr lang="fr-FR" sz="1200" dirty="0" err="1" smtClean="0"/>
              <a:t>platform</a:t>
            </a:r>
            <a:r>
              <a:rPr lang="fr-FR" sz="1200" dirty="0" smtClean="0"/>
              <a:t> design, acceptable </a:t>
            </a:r>
            <a:r>
              <a:rPr lang="fr-FR" sz="1200" dirty="0" err="1" smtClean="0"/>
              <a:t>additionnal</a:t>
            </a:r>
            <a:r>
              <a:rPr lang="fr-FR" sz="1200" dirty="0" smtClean="0"/>
              <a:t> </a:t>
            </a:r>
            <a:r>
              <a:rPr lang="fr-FR" sz="1200" dirty="0" err="1" smtClean="0"/>
              <a:t>thickness</a:t>
            </a:r>
            <a:r>
              <a:rPr lang="fr-FR" sz="1200" dirty="0" smtClean="0"/>
              <a:t> for the Peltier)</a:t>
            </a:r>
          </a:p>
          <a:p>
            <a:r>
              <a:rPr lang="fr-FR" sz="1200" b="1" dirty="0" smtClean="0"/>
              <a:t>But </a:t>
            </a:r>
            <a:r>
              <a:rPr lang="fr-FR" sz="1200" b="1" dirty="0" err="1" smtClean="0"/>
              <a:t>also</a:t>
            </a:r>
            <a:r>
              <a:rPr lang="fr-FR" sz="1200" b="1" dirty="0" smtClean="0"/>
              <a:t> on </a:t>
            </a:r>
          </a:p>
          <a:p>
            <a:pPr marL="171450" indent="-171450">
              <a:buFont typeface="Arial" panose="020B0604020202020204" pitchFamily="34" charset="0"/>
              <a:buChar char="•"/>
            </a:pPr>
            <a:r>
              <a:rPr lang="fr-FR" sz="1200" b="1" dirty="0"/>
              <a:t>T</a:t>
            </a:r>
            <a:r>
              <a:rPr lang="fr-FR" sz="1200" b="1" dirty="0" smtClean="0"/>
              <a:t>hermal </a:t>
            </a:r>
            <a:r>
              <a:rPr lang="fr-FR" sz="1200" b="1" dirty="0" err="1" smtClean="0"/>
              <a:t>requirements</a:t>
            </a:r>
            <a:r>
              <a:rPr lang="fr-FR" sz="1200" b="1" dirty="0"/>
              <a:t> </a:t>
            </a:r>
            <a:r>
              <a:rPr lang="fr-FR" sz="1200" dirty="0" smtClean="0"/>
              <a:t>(chip power </a:t>
            </a:r>
            <a:r>
              <a:rPr lang="fr-FR" sz="1200" dirty="0" err="1" smtClean="0"/>
              <a:t>density</a:t>
            </a:r>
            <a:r>
              <a:rPr lang="fr-FR" sz="1200" dirty="0" smtClean="0"/>
              <a:t>, cold plate-to-ambiant thermal </a:t>
            </a:r>
            <a:r>
              <a:rPr lang="fr-FR" sz="1200" dirty="0" err="1" smtClean="0"/>
              <a:t>resistance</a:t>
            </a:r>
            <a:r>
              <a:rPr lang="fr-FR" sz="1200" dirty="0" smtClean="0"/>
              <a:t>,)</a:t>
            </a:r>
          </a:p>
          <a:p>
            <a:pPr marL="171450" indent="-171450">
              <a:buFont typeface="Arial" panose="020B0604020202020204" pitchFamily="34" charset="0"/>
              <a:buChar char="•"/>
            </a:pPr>
            <a:r>
              <a:rPr lang="fr-FR" sz="1200" b="1" dirty="0"/>
              <a:t>P</a:t>
            </a:r>
            <a:r>
              <a:rPr lang="fr-FR" sz="1200" b="1" dirty="0" smtClean="0"/>
              <a:t>eltier </a:t>
            </a:r>
            <a:r>
              <a:rPr lang="fr-FR" sz="1200" b="1" dirty="0" err="1"/>
              <a:t>cooler</a:t>
            </a:r>
            <a:r>
              <a:rPr lang="fr-FR" sz="1200" b="1" dirty="0"/>
              <a:t> </a:t>
            </a:r>
            <a:r>
              <a:rPr lang="fr-FR" sz="1200" b="1" dirty="0" smtClean="0"/>
              <a:t>performance </a:t>
            </a:r>
            <a:r>
              <a:rPr lang="fr-FR" sz="1200" dirty="0" smtClean="0"/>
              <a:t>(Peltier </a:t>
            </a:r>
            <a:r>
              <a:rPr lang="fr-FR" sz="1200" dirty="0" err="1" smtClean="0"/>
              <a:t>material</a:t>
            </a:r>
            <a:r>
              <a:rPr lang="fr-FR" sz="1200" dirty="0" smtClean="0"/>
              <a:t>, </a:t>
            </a:r>
            <a:r>
              <a:rPr lang="fr-FR" sz="1200" dirty="0"/>
              <a:t>Peltier fabrication </a:t>
            </a:r>
            <a:r>
              <a:rPr lang="fr-FR" sz="1200" dirty="0" err="1"/>
              <a:t>process</a:t>
            </a:r>
            <a:r>
              <a:rPr lang="fr-FR" sz="1200" dirty="0"/>
              <a:t> </a:t>
            </a:r>
            <a:r>
              <a:rPr lang="fr-FR" sz="1200" dirty="0" err="1" smtClean="0"/>
              <a:t>capabilities</a:t>
            </a:r>
            <a:r>
              <a:rPr lang="fr-FR" sz="1200" dirty="0" smtClean="0"/>
              <a:t> i.e. TE </a:t>
            </a:r>
            <a:r>
              <a:rPr lang="fr-FR" sz="1200" dirty="0" err="1" smtClean="0"/>
              <a:t>leg</a:t>
            </a:r>
            <a:r>
              <a:rPr lang="fr-FR" sz="1200" dirty="0" smtClean="0"/>
              <a:t> minimal dimensions)</a:t>
            </a:r>
          </a:p>
          <a:p>
            <a:pPr marL="171450" indent="-171450">
              <a:buFont typeface="Arial" panose="020B0604020202020204" pitchFamily="34" charset="0"/>
              <a:buChar char="•"/>
            </a:pPr>
            <a:r>
              <a:rPr lang="fr-FR" sz="1200" b="1" dirty="0" smtClean="0"/>
              <a:t>And on system </a:t>
            </a:r>
            <a:r>
              <a:rPr lang="fr-FR" sz="1200" b="1" dirty="0" err="1" smtClean="0"/>
              <a:t>electrical</a:t>
            </a:r>
            <a:r>
              <a:rPr lang="fr-FR" sz="1200" b="1" dirty="0" smtClean="0"/>
              <a:t> power </a:t>
            </a:r>
            <a:r>
              <a:rPr lang="fr-FR" sz="1200" b="1" dirty="0" err="1" smtClean="0"/>
              <a:t>supply</a:t>
            </a:r>
            <a:r>
              <a:rPr lang="fr-FR" sz="1200" b="1" dirty="0" smtClean="0"/>
              <a:t> </a:t>
            </a:r>
            <a:r>
              <a:rPr lang="fr-FR" sz="1200" b="1" dirty="0" err="1" smtClean="0"/>
              <a:t>availability</a:t>
            </a:r>
            <a:r>
              <a:rPr lang="fr-FR" sz="1200" dirty="0" smtClean="0"/>
              <a:t> (</a:t>
            </a:r>
            <a:r>
              <a:rPr lang="fr-FR" sz="1200" dirty="0" err="1" smtClean="0"/>
              <a:t>number</a:t>
            </a:r>
            <a:r>
              <a:rPr lang="fr-FR" sz="1200" dirty="0" smtClean="0"/>
              <a:t> of TE legs </a:t>
            </a:r>
            <a:r>
              <a:rPr lang="fr-FR" sz="1200" dirty="0" err="1" smtClean="0"/>
              <a:t>give</a:t>
            </a:r>
            <a:r>
              <a:rPr lang="fr-FR" sz="1200" dirty="0" smtClean="0"/>
              <a:t> voltage/</a:t>
            </a:r>
            <a:r>
              <a:rPr lang="fr-FR" sz="1200" dirty="0" err="1" smtClean="0"/>
              <a:t>current</a:t>
            </a:r>
            <a:r>
              <a:rPr lang="fr-FR" sz="1200" dirty="0" smtClean="0"/>
              <a:t> </a:t>
            </a:r>
            <a:r>
              <a:rPr lang="fr-FR" sz="1200" dirty="0" err="1" smtClean="0"/>
              <a:t>requirements</a:t>
            </a:r>
            <a:r>
              <a:rPr lang="fr-FR" sz="1200" dirty="0" smtClean="0"/>
              <a:t> for the Peltier)</a:t>
            </a:r>
          </a:p>
        </p:txBody>
      </p:sp>
    </p:spTree>
    <p:extLst>
      <p:ext uri="{BB962C8B-B14F-4D97-AF65-F5344CB8AC3E}">
        <p14:creationId xmlns:p14="http://schemas.microsoft.com/office/powerpoint/2010/main" val="4058520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solidFill>
                <a:srgbClr val="003399"/>
              </a:solidFill>
            </a:endParaRPr>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2" t="8189" r="1441" b="2142"/>
          <a:stretch/>
        </p:blipFill>
        <p:spPr bwMode="auto">
          <a:xfrm>
            <a:off x="2090056" y="1187533"/>
            <a:ext cx="4904510" cy="37101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Espace réservé du contenu 4"/>
          <p:cNvSpPr>
            <a:spLocks noGrp="1"/>
          </p:cNvSpPr>
          <p:nvPr>
            <p:ph idx="1"/>
          </p:nvPr>
        </p:nvSpPr>
        <p:spPr/>
        <p:txBody>
          <a:bodyPr/>
          <a:lstStyle/>
          <a:p>
            <a:r>
              <a:rPr lang="en-US" dirty="0" smtClean="0"/>
              <a:t> SMARTEC Pilot Line Technological Objectives to be qualified</a:t>
            </a:r>
            <a:endParaRPr lang="en-US" dirty="0"/>
          </a:p>
        </p:txBody>
      </p:sp>
    </p:spTree>
    <p:extLst>
      <p:ext uri="{BB962C8B-B14F-4D97-AF65-F5344CB8AC3E}">
        <p14:creationId xmlns:p14="http://schemas.microsoft.com/office/powerpoint/2010/main" val="107139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9388" y="696914"/>
            <a:ext cx="8761412" cy="443118"/>
          </a:xfrm>
        </p:spPr>
        <p:txBody>
          <a:bodyPr/>
          <a:lstStyle/>
          <a:p>
            <a:r>
              <a:rPr lang="en-US" dirty="0" smtClean="0"/>
              <a:t>SMARTEC’s competitive advantage vs market needs &amp; regulation</a:t>
            </a:r>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536"/>
            <a:ext cx="9079346" cy="293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70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47443" y="1598820"/>
            <a:ext cx="4705350" cy="1797050"/>
          </a:xfrm>
          <a:prstGeom prst="rect">
            <a:avLst/>
          </a:prstGeom>
          <a:solidFill>
            <a:schemeClr val="bg1"/>
          </a:solid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9388" y="696913"/>
            <a:ext cx="8761412" cy="407987"/>
          </a:xfrm>
        </p:spPr>
        <p:txBody>
          <a:bodyPr/>
          <a:lstStyle/>
          <a:p>
            <a:r>
              <a:rPr lang="en-US" dirty="0" smtClean="0"/>
              <a:t>Demonstrator integration for </a:t>
            </a:r>
            <a:r>
              <a:rPr lang="en-US" dirty="0" smtClean="0"/>
              <a:t>tests</a:t>
            </a:r>
          </a:p>
          <a:p>
            <a:pPr lvl="1"/>
            <a:r>
              <a:rPr lang="en-US" dirty="0" smtClean="0"/>
              <a:t>JIG test for validation of performances</a:t>
            </a:r>
            <a:endParaRPr lang="en-US" dirty="0" smtClean="0"/>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184" r="1803"/>
          <a:stretch/>
        </p:blipFill>
        <p:spPr bwMode="auto">
          <a:xfrm>
            <a:off x="6034140" y="2726259"/>
            <a:ext cx="2714467" cy="2005502"/>
          </a:xfrm>
          <a:prstGeom prst="rect">
            <a:avLst/>
          </a:prstGeom>
          <a:solidFill>
            <a:schemeClr val="accent1"/>
          </a:solidFill>
          <a:ln>
            <a:noFill/>
          </a:ln>
          <a:effec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r="3" b="16"/>
          <a:stretch>
            <a:fillRect/>
          </a:stretch>
        </p:blipFill>
        <p:spPr bwMode="auto">
          <a:xfrm>
            <a:off x="5457406" y="3619499"/>
            <a:ext cx="1153467" cy="111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696913"/>
            <a:ext cx="2246207" cy="190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e 60"/>
          <p:cNvGrpSpPr/>
          <p:nvPr/>
        </p:nvGrpSpPr>
        <p:grpSpPr>
          <a:xfrm>
            <a:off x="152193" y="1825758"/>
            <a:ext cx="4677748" cy="1393654"/>
            <a:chOff x="342900" y="2093838"/>
            <a:chExt cx="4677748" cy="1393654"/>
          </a:xfrm>
        </p:grpSpPr>
        <p:grpSp>
          <p:nvGrpSpPr>
            <p:cNvPr id="14" name="Groupe 13"/>
            <p:cNvGrpSpPr/>
            <p:nvPr/>
          </p:nvGrpSpPr>
          <p:grpSpPr>
            <a:xfrm>
              <a:off x="2238775" y="2181610"/>
              <a:ext cx="2781873" cy="1222579"/>
              <a:chOff x="3361131" y="1780286"/>
              <a:chExt cx="5579669" cy="2708655"/>
            </a:xfrm>
          </p:grpSpPr>
          <p:sp>
            <p:nvSpPr>
              <p:cNvPr id="15" name="Cube 14"/>
              <p:cNvSpPr/>
              <p:nvPr/>
            </p:nvSpPr>
            <p:spPr>
              <a:xfrm>
                <a:off x="3361131" y="3111247"/>
                <a:ext cx="5579669" cy="1377694"/>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16" name="Groupe 15"/>
              <p:cNvGrpSpPr/>
              <p:nvPr/>
            </p:nvGrpSpPr>
            <p:grpSpPr>
              <a:xfrm>
                <a:off x="4519997" y="2479806"/>
                <a:ext cx="3767328" cy="1066543"/>
                <a:chOff x="2523744" y="2925576"/>
                <a:chExt cx="3767328" cy="1066543"/>
              </a:xfrm>
            </p:grpSpPr>
            <p:sp>
              <p:nvSpPr>
                <p:cNvPr id="29" name="Cube 28"/>
                <p:cNvSpPr/>
                <p:nvPr/>
              </p:nvSpPr>
              <p:spPr>
                <a:xfrm>
                  <a:off x="2523744" y="3187447"/>
                  <a:ext cx="3767328" cy="804672"/>
                </a:xfrm>
                <a:prstGeom prst="cube">
                  <a:avLst>
                    <a:gd name="adj" fmla="val 8539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Cube 29"/>
                <p:cNvSpPr/>
                <p:nvPr/>
              </p:nvSpPr>
              <p:spPr>
                <a:xfrm>
                  <a:off x="6013940" y="3055870"/>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1" name="Cube 30"/>
                <p:cNvSpPr/>
                <p:nvPr/>
              </p:nvSpPr>
              <p:spPr>
                <a:xfrm>
                  <a:off x="5892020" y="3173956"/>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2" name="Cube 31"/>
                <p:cNvSpPr/>
                <p:nvPr/>
              </p:nvSpPr>
              <p:spPr>
                <a:xfrm>
                  <a:off x="5777720" y="328934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3" name="Cube 32"/>
                <p:cNvSpPr/>
                <p:nvPr/>
              </p:nvSpPr>
              <p:spPr>
                <a:xfrm>
                  <a:off x="5663420" y="3400920"/>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4" name="Cube 33"/>
                <p:cNvSpPr/>
                <p:nvPr/>
              </p:nvSpPr>
              <p:spPr>
                <a:xfrm>
                  <a:off x="5551279" y="351358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5" name="Cube 34"/>
                <p:cNvSpPr/>
                <p:nvPr/>
              </p:nvSpPr>
              <p:spPr>
                <a:xfrm>
                  <a:off x="268095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6" name="Cube 35"/>
                <p:cNvSpPr/>
                <p:nvPr/>
              </p:nvSpPr>
              <p:spPr>
                <a:xfrm>
                  <a:off x="289149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7" name="Cube 36"/>
                <p:cNvSpPr/>
                <p:nvPr/>
              </p:nvSpPr>
              <p:spPr>
                <a:xfrm>
                  <a:off x="3102028"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Cube 37"/>
                <p:cNvSpPr/>
                <p:nvPr/>
              </p:nvSpPr>
              <p:spPr>
                <a:xfrm>
                  <a:off x="3312565"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9" name="Cube 38"/>
                <p:cNvSpPr/>
                <p:nvPr/>
              </p:nvSpPr>
              <p:spPr>
                <a:xfrm>
                  <a:off x="3523102"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0" name="Cube 39"/>
                <p:cNvSpPr/>
                <p:nvPr/>
              </p:nvSpPr>
              <p:spPr>
                <a:xfrm>
                  <a:off x="3733639"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1" name="Cube 40"/>
                <p:cNvSpPr/>
                <p:nvPr/>
              </p:nvSpPr>
              <p:spPr>
                <a:xfrm>
                  <a:off x="3944176"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2" name="Cube 41"/>
                <p:cNvSpPr/>
                <p:nvPr/>
              </p:nvSpPr>
              <p:spPr>
                <a:xfrm>
                  <a:off x="4154713"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3" name="Cube 42"/>
                <p:cNvSpPr/>
                <p:nvPr/>
              </p:nvSpPr>
              <p:spPr>
                <a:xfrm>
                  <a:off x="4365250"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4" name="Cube 43"/>
                <p:cNvSpPr/>
                <p:nvPr/>
              </p:nvSpPr>
              <p:spPr>
                <a:xfrm>
                  <a:off x="4575787"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5" name="Cube 44"/>
                <p:cNvSpPr/>
                <p:nvPr/>
              </p:nvSpPr>
              <p:spPr>
                <a:xfrm>
                  <a:off x="4786324"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6" name="Cube 45"/>
                <p:cNvSpPr/>
                <p:nvPr/>
              </p:nvSpPr>
              <p:spPr>
                <a:xfrm>
                  <a:off x="4996861"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7" name="Cube 46"/>
                <p:cNvSpPr/>
                <p:nvPr/>
              </p:nvSpPr>
              <p:spPr>
                <a:xfrm>
                  <a:off x="5207398"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8" name="Cube 47"/>
                <p:cNvSpPr/>
                <p:nvPr/>
              </p:nvSpPr>
              <p:spPr>
                <a:xfrm>
                  <a:off x="5417929" y="3620263"/>
                  <a:ext cx="162810" cy="215533"/>
                </a:xfrm>
                <a:prstGeom prst="cub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9" name="Cube 48"/>
                <p:cNvSpPr/>
                <p:nvPr/>
              </p:nvSpPr>
              <p:spPr>
                <a:xfrm>
                  <a:off x="2523744" y="2925576"/>
                  <a:ext cx="3767328" cy="804672"/>
                </a:xfrm>
                <a:prstGeom prst="cube">
                  <a:avLst>
                    <a:gd name="adj" fmla="val 8539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17" name="Cube 16"/>
              <p:cNvSpPr/>
              <p:nvPr/>
            </p:nvSpPr>
            <p:spPr>
              <a:xfrm>
                <a:off x="4552090" y="1969008"/>
                <a:ext cx="3767328" cy="804672"/>
              </a:xfrm>
              <a:prstGeom prst="cube">
                <a:avLst>
                  <a:gd name="adj" fmla="val 85396"/>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Cube 17"/>
              <p:cNvSpPr/>
              <p:nvPr/>
            </p:nvSpPr>
            <p:spPr>
              <a:xfrm rot="10800000">
                <a:off x="5126638" y="2084834"/>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Cube 18"/>
              <p:cNvSpPr/>
              <p:nvPr/>
            </p:nvSpPr>
            <p:spPr>
              <a:xfrm rot="10800000">
                <a:off x="6613471" y="2084834"/>
                <a:ext cx="1194816" cy="463296"/>
              </a:xfrm>
              <a:prstGeom prst="cube">
                <a:avLst>
                  <a:gd name="adj" fmla="val 8539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20" name="Groupe 19"/>
              <p:cNvGrpSpPr/>
              <p:nvPr/>
            </p:nvGrpSpPr>
            <p:grpSpPr>
              <a:xfrm>
                <a:off x="5179686" y="1780286"/>
                <a:ext cx="1079001" cy="407291"/>
                <a:chOff x="3251839" y="1789178"/>
                <a:chExt cx="1194816" cy="463296"/>
              </a:xfrm>
            </p:grpSpPr>
            <p:sp>
              <p:nvSpPr>
                <p:cNvPr id="27" name="Cube 26"/>
                <p:cNvSpPr/>
                <p:nvPr/>
              </p:nvSpPr>
              <p:spPr>
                <a:xfrm>
                  <a:off x="3251839" y="1789178"/>
                  <a:ext cx="1194816" cy="463296"/>
                </a:xfrm>
                <a:prstGeom prst="cube">
                  <a:avLst>
                    <a:gd name="adj" fmla="val 85396"/>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8" name="Cube 27"/>
                <p:cNvSpPr/>
                <p:nvPr/>
              </p:nvSpPr>
              <p:spPr>
                <a:xfrm>
                  <a:off x="3378730" y="1839980"/>
                  <a:ext cx="971279" cy="231648"/>
                </a:xfrm>
                <a:prstGeom prst="cube">
                  <a:avLst>
                    <a:gd name="adj" fmla="val 85396"/>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21" name="Groupe 20"/>
              <p:cNvGrpSpPr/>
              <p:nvPr/>
            </p:nvGrpSpPr>
            <p:grpSpPr>
              <a:xfrm>
                <a:off x="6613471" y="2084833"/>
                <a:ext cx="1209011" cy="466343"/>
                <a:chOff x="4585125" y="2657857"/>
                <a:chExt cx="1209011" cy="466343"/>
              </a:xfrm>
            </p:grpSpPr>
            <p:sp>
              <p:nvSpPr>
                <p:cNvPr id="25" name="Rectangle 24"/>
                <p:cNvSpPr/>
                <p:nvPr/>
              </p:nvSpPr>
              <p:spPr>
                <a:xfrm>
                  <a:off x="4585125" y="3053716"/>
                  <a:ext cx="882116" cy="67438"/>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6" name="Forme libre 25"/>
                <p:cNvSpPr/>
                <p:nvPr/>
              </p:nvSpPr>
              <p:spPr>
                <a:xfrm>
                  <a:off x="5382557" y="2657857"/>
                  <a:ext cx="411579" cy="466343"/>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22" name="Groupe 21"/>
              <p:cNvGrpSpPr/>
              <p:nvPr/>
            </p:nvGrpSpPr>
            <p:grpSpPr>
              <a:xfrm>
                <a:off x="5126638" y="2084833"/>
                <a:ext cx="1194815" cy="495299"/>
                <a:chOff x="3098292" y="2657857"/>
                <a:chExt cx="1194815" cy="495299"/>
              </a:xfrm>
            </p:grpSpPr>
            <p:sp>
              <p:nvSpPr>
                <p:cNvPr id="23" name="Rectangle 22"/>
                <p:cNvSpPr/>
                <p:nvPr/>
              </p:nvSpPr>
              <p:spPr>
                <a:xfrm>
                  <a:off x="3098292" y="3053716"/>
                  <a:ext cx="895196" cy="70484"/>
                </a:xfrm>
                <a:prstGeom prst="rect">
                  <a:avLst/>
                </a:pr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4" name="Forme libre 23"/>
                <p:cNvSpPr/>
                <p:nvPr/>
              </p:nvSpPr>
              <p:spPr>
                <a:xfrm>
                  <a:off x="3895724" y="2657857"/>
                  <a:ext cx="397383" cy="495299"/>
                </a:xfrm>
                <a:custGeom>
                  <a:avLst/>
                  <a:gdLst>
                    <a:gd name="connsiteX0" fmla="*/ 0 w 396240"/>
                    <a:gd name="connsiteY0" fmla="*/ 396240 h 464820"/>
                    <a:gd name="connsiteX1" fmla="*/ 396240 w 396240"/>
                    <a:gd name="connsiteY1" fmla="*/ 0 h 464820"/>
                    <a:gd name="connsiteX2" fmla="*/ 396240 w 396240"/>
                    <a:gd name="connsiteY2" fmla="*/ 68580 h 464820"/>
                    <a:gd name="connsiteX3" fmla="*/ 1905 w 396240"/>
                    <a:gd name="connsiteY3" fmla="*/ 464820 h 464820"/>
                    <a:gd name="connsiteX4" fmla="*/ 0 w 396240"/>
                    <a:gd name="connsiteY4" fmla="*/ 39624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464820">
                      <a:moveTo>
                        <a:pt x="0" y="396240"/>
                      </a:moveTo>
                      <a:lnTo>
                        <a:pt x="396240" y="0"/>
                      </a:lnTo>
                      <a:lnTo>
                        <a:pt x="396240" y="68580"/>
                      </a:lnTo>
                      <a:lnTo>
                        <a:pt x="1905" y="464820"/>
                      </a:lnTo>
                      <a:lnTo>
                        <a:pt x="0" y="396240"/>
                      </a:lnTo>
                      <a:close/>
                    </a:path>
                  </a:pathLst>
                </a:custGeom>
                <a:solidFill>
                  <a:srgbClr val="A3B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cxnSp>
          <p:nvCxnSpPr>
            <p:cNvPr id="51" name="Connecteur droit avec flèche 50"/>
            <p:cNvCxnSpPr/>
            <p:nvPr/>
          </p:nvCxnSpPr>
          <p:spPr>
            <a:xfrm>
              <a:off x="2054779" y="2247727"/>
              <a:ext cx="1090678" cy="0"/>
            </a:xfrm>
            <a:prstGeom prst="straightConnector1">
              <a:avLst/>
            </a:prstGeom>
            <a:ln w="9525" cmpd="sng">
              <a:solidFill>
                <a:schemeClr val="bg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2" name="ZoneTexte 51"/>
            <p:cNvSpPr txBox="1"/>
            <p:nvPr/>
          </p:nvSpPr>
          <p:spPr>
            <a:xfrm>
              <a:off x="342900" y="2093838"/>
              <a:ext cx="1711879" cy="307777"/>
            </a:xfrm>
            <a:prstGeom prst="rect">
              <a:avLst/>
            </a:prstGeom>
            <a:noFill/>
          </p:spPr>
          <p:txBody>
            <a:bodyPr wrap="square" rtlCol="0">
              <a:spAutoFit/>
            </a:bodyPr>
            <a:lstStyle/>
            <a:p>
              <a:pPr algn="r"/>
              <a:r>
                <a:rPr lang="fr-FR" sz="1400" b="1" dirty="0" smtClean="0"/>
                <a:t>CPW TRX Module</a:t>
              </a:r>
            </a:p>
          </p:txBody>
        </p:sp>
        <p:cxnSp>
          <p:nvCxnSpPr>
            <p:cNvPr id="53" name="Connecteur droit avec flèche 52"/>
            <p:cNvCxnSpPr/>
            <p:nvPr/>
          </p:nvCxnSpPr>
          <p:spPr>
            <a:xfrm>
              <a:off x="2054779" y="2563852"/>
              <a:ext cx="761775" cy="0"/>
            </a:xfrm>
            <a:prstGeom prst="straightConnector1">
              <a:avLst/>
            </a:prstGeom>
            <a:ln w="9525" cmpd="sng">
              <a:solidFill>
                <a:schemeClr val="bg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342900" y="2409963"/>
              <a:ext cx="1711878" cy="307777"/>
            </a:xfrm>
            <a:prstGeom prst="rect">
              <a:avLst/>
            </a:prstGeom>
            <a:noFill/>
          </p:spPr>
          <p:txBody>
            <a:bodyPr wrap="square" rtlCol="0">
              <a:spAutoFit/>
            </a:bodyPr>
            <a:lstStyle/>
            <a:p>
              <a:pPr algn="r"/>
              <a:r>
                <a:rPr lang="fr-FR" sz="1400" b="1" dirty="0" smtClean="0"/>
                <a:t>PCB Cu drain</a:t>
              </a:r>
            </a:p>
          </p:txBody>
        </p:sp>
        <p:cxnSp>
          <p:nvCxnSpPr>
            <p:cNvPr id="56" name="Connecteur droit avec flèche 55"/>
            <p:cNvCxnSpPr/>
            <p:nvPr/>
          </p:nvCxnSpPr>
          <p:spPr>
            <a:xfrm>
              <a:off x="2054778" y="2933554"/>
              <a:ext cx="761775" cy="0"/>
            </a:xfrm>
            <a:prstGeom prst="straightConnector1">
              <a:avLst/>
            </a:prstGeom>
            <a:ln w="9525" cmpd="sng">
              <a:solidFill>
                <a:schemeClr val="bg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ZoneTexte 56"/>
            <p:cNvSpPr txBox="1"/>
            <p:nvPr/>
          </p:nvSpPr>
          <p:spPr>
            <a:xfrm>
              <a:off x="342900" y="2766308"/>
              <a:ext cx="1711879" cy="307777"/>
            </a:xfrm>
            <a:prstGeom prst="rect">
              <a:avLst/>
            </a:prstGeom>
            <a:noFill/>
          </p:spPr>
          <p:txBody>
            <a:bodyPr wrap="square" rtlCol="0">
              <a:spAutoFit/>
            </a:bodyPr>
            <a:lstStyle/>
            <a:p>
              <a:pPr algn="r"/>
              <a:r>
                <a:rPr lang="fr-FR" sz="1400" b="1" dirty="0" smtClean="0"/>
                <a:t>Peltier</a:t>
              </a:r>
            </a:p>
          </p:txBody>
        </p:sp>
        <p:cxnSp>
          <p:nvCxnSpPr>
            <p:cNvPr id="58" name="Connecteur droit avec flèche 57"/>
            <p:cNvCxnSpPr/>
            <p:nvPr/>
          </p:nvCxnSpPr>
          <p:spPr>
            <a:xfrm>
              <a:off x="2054779" y="3333604"/>
              <a:ext cx="183996" cy="0"/>
            </a:xfrm>
            <a:prstGeom prst="straightConnector1">
              <a:avLst/>
            </a:prstGeom>
            <a:ln w="9525" cmpd="sng">
              <a:solidFill>
                <a:schemeClr val="bg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0" name="ZoneTexte 59"/>
            <p:cNvSpPr txBox="1"/>
            <p:nvPr/>
          </p:nvSpPr>
          <p:spPr>
            <a:xfrm>
              <a:off x="342900" y="3179715"/>
              <a:ext cx="1711879" cy="307777"/>
            </a:xfrm>
            <a:prstGeom prst="rect">
              <a:avLst/>
            </a:prstGeom>
            <a:noFill/>
          </p:spPr>
          <p:txBody>
            <a:bodyPr wrap="square" rtlCol="0">
              <a:spAutoFit/>
            </a:bodyPr>
            <a:lstStyle/>
            <a:p>
              <a:pPr algn="r"/>
              <a:r>
                <a:rPr lang="fr-FR" sz="1400" b="1" dirty="0" smtClean="0"/>
                <a:t>Cold Plate</a:t>
              </a:r>
            </a:p>
          </p:txBody>
        </p:sp>
      </p:grpSp>
      <p:sp>
        <p:nvSpPr>
          <p:cNvPr id="63" name="Flèche droite 62"/>
          <p:cNvSpPr/>
          <p:nvPr/>
        </p:nvSpPr>
        <p:spPr>
          <a:xfrm>
            <a:off x="5060950" y="1965580"/>
            <a:ext cx="508000" cy="968159"/>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4" name="ZoneTexte 63"/>
          <p:cNvSpPr txBox="1"/>
          <p:nvPr/>
        </p:nvSpPr>
        <p:spPr>
          <a:xfrm>
            <a:off x="4679951" y="4446488"/>
            <a:ext cx="777456" cy="261610"/>
          </a:xfrm>
          <a:prstGeom prst="rect">
            <a:avLst/>
          </a:prstGeom>
          <a:noFill/>
        </p:spPr>
        <p:txBody>
          <a:bodyPr wrap="square" rtlCol="0">
            <a:spAutoFit/>
          </a:bodyPr>
          <a:lstStyle/>
          <a:p>
            <a:pPr algn="r"/>
            <a:r>
              <a:rPr lang="fr-FR" sz="1100" b="1" dirty="0" smtClean="0"/>
              <a:t>BGA</a:t>
            </a:r>
          </a:p>
        </p:txBody>
      </p:sp>
      <p:sp>
        <p:nvSpPr>
          <p:cNvPr id="65" name="ZoneTexte 64"/>
          <p:cNvSpPr txBox="1"/>
          <p:nvPr/>
        </p:nvSpPr>
        <p:spPr>
          <a:xfrm>
            <a:off x="8359879" y="2174571"/>
            <a:ext cx="777456" cy="430887"/>
          </a:xfrm>
          <a:prstGeom prst="rect">
            <a:avLst/>
          </a:prstGeom>
          <a:noFill/>
        </p:spPr>
        <p:txBody>
          <a:bodyPr wrap="square" rtlCol="0">
            <a:spAutoFit/>
          </a:bodyPr>
          <a:lstStyle/>
          <a:p>
            <a:r>
              <a:rPr lang="fr-FR" sz="1100" b="1" dirty="0" err="1" smtClean="0"/>
              <a:t>Testing</a:t>
            </a:r>
            <a:r>
              <a:rPr lang="fr-FR" sz="1100" b="1" dirty="0" smtClean="0"/>
              <a:t> </a:t>
            </a:r>
            <a:r>
              <a:rPr lang="fr-FR" sz="1100" b="1" dirty="0" err="1" smtClean="0"/>
              <a:t>jig</a:t>
            </a:r>
            <a:endParaRPr lang="fr-FR" sz="1100" b="1" dirty="0" smtClean="0"/>
          </a:p>
        </p:txBody>
      </p:sp>
    </p:spTree>
    <p:extLst>
      <p:ext uri="{BB962C8B-B14F-4D97-AF65-F5344CB8AC3E}">
        <p14:creationId xmlns:p14="http://schemas.microsoft.com/office/powerpoint/2010/main" val="4080731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4287"/>
            <a:ext cx="8964612" cy="1284287"/>
          </a:xfrm>
        </p:spPr>
        <p:txBody>
          <a:bodyPr/>
          <a:lstStyle/>
          <a:p>
            <a:r>
              <a:rPr lang="en-US" dirty="0"/>
              <a:t>Demonstrator integration </a:t>
            </a:r>
            <a:r>
              <a:rPr lang="en-US" dirty="0" smtClean="0">
                <a:sym typeface="Wingdings" panose="05000000000000000000" pitchFamily="2" charset="2"/>
              </a:rPr>
              <a:t> </a:t>
            </a:r>
            <a:r>
              <a:rPr lang="en-US" dirty="0" smtClean="0"/>
              <a:t>New </a:t>
            </a:r>
            <a:r>
              <a:rPr lang="en-US" dirty="0"/>
              <a:t>configuration of Radar system integration</a:t>
            </a:r>
          </a:p>
          <a:p>
            <a:pPr lvl="1"/>
            <a:r>
              <a:rPr lang="en-US" sz="1600" dirty="0" smtClean="0"/>
              <a:t>Maturity Growth of the CPW T/R module technology with WLP (TRL6 </a:t>
            </a:r>
            <a:r>
              <a:rPr lang="en-US" sz="1600" dirty="0" smtClean="0">
                <a:sym typeface="Wingdings" panose="05000000000000000000" pitchFamily="2" charset="2"/>
              </a:rPr>
              <a:t> TRL8)</a:t>
            </a:r>
          </a:p>
          <a:p>
            <a:pPr lvl="1"/>
            <a:r>
              <a:rPr lang="en-US" sz="1600" dirty="0" smtClean="0">
                <a:sym typeface="Wingdings" panose="05000000000000000000" pitchFamily="2" charset="2"/>
              </a:rPr>
              <a:t>Setup of Pilot line at FORTH as “SMARTEC modules” provider</a:t>
            </a:r>
          </a:p>
          <a:p>
            <a:pPr lvl="1"/>
            <a:r>
              <a:rPr lang="en-US" sz="1600" dirty="0" smtClean="0">
                <a:sym typeface="Wingdings" panose="05000000000000000000" pitchFamily="2" charset="2"/>
              </a:rPr>
              <a:t>TEC </a:t>
            </a:r>
            <a:r>
              <a:rPr lang="en-US" dirty="0" smtClean="0">
                <a:sym typeface="Wingdings" panose="05000000000000000000" pitchFamily="2" charset="2"/>
              </a:rPr>
              <a:t>integration (if </a:t>
            </a:r>
            <a:r>
              <a:rPr lang="en-US" dirty="0">
                <a:sym typeface="Wingdings" panose="05000000000000000000" pitchFamily="2" charset="2"/>
              </a:rPr>
              <a:t>needed) </a:t>
            </a:r>
            <a:r>
              <a:rPr lang="en-US" dirty="0" smtClean="0">
                <a:sym typeface="Wingdings" panose="05000000000000000000" pitchFamily="2" charset="2"/>
              </a:rPr>
              <a:t>provided by CIDETE </a:t>
            </a:r>
            <a:r>
              <a:rPr lang="en-US" sz="1600" dirty="0" smtClean="0">
                <a:sym typeface="Wingdings" panose="05000000000000000000" pitchFamily="2" charset="2"/>
              </a:rPr>
              <a:t>for thermal management</a:t>
            </a:r>
          </a:p>
          <a:p>
            <a:pPr lvl="1"/>
            <a:r>
              <a:rPr lang="en-US" dirty="0" smtClean="0">
                <a:sym typeface="Wingdings" panose="05000000000000000000" pitchFamily="2" charset="2"/>
              </a:rPr>
              <a:t>Packaging for system Integration using TAIPRO means</a:t>
            </a:r>
            <a:endParaRPr lang="en-US" sz="1600" dirty="0" smtClean="0">
              <a:sym typeface="Wingdings" panose="05000000000000000000" pitchFamily="2" charset="2"/>
            </a:endParaRPr>
          </a:p>
          <a:p>
            <a:pPr lvl="1"/>
            <a:endParaRPr lang="en-US" dirty="0" smtClean="0"/>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sp>
        <p:nvSpPr>
          <p:cNvPr id="4" name="AutoShape 7" descr="Résultat de recherche d'images pour &quot;t r module airbu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Flèche droite à entaille 5"/>
          <p:cNvSpPr/>
          <p:nvPr/>
        </p:nvSpPr>
        <p:spPr>
          <a:xfrm>
            <a:off x="2189706" y="3325535"/>
            <a:ext cx="891148" cy="918478"/>
          </a:xfrm>
          <a:prstGeom prst="notchedRightArrow">
            <a:avLst/>
          </a:prstGeom>
          <a:gradFill flip="none" rotWithShape="1">
            <a:gsLst>
              <a:gs pos="0">
                <a:srgbClr val="C00000"/>
              </a:gs>
              <a:gs pos="83000">
                <a:srgbClr val="C00000">
                  <a:tint val="44500"/>
                  <a:satMod val="160000"/>
                </a:srgbClr>
              </a:gs>
              <a:gs pos="100000">
                <a:srgbClr val="C00000">
                  <a:tint val="23500"/>
                  <a:satMod val="160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8" name="Groupe 7"/>
          <p:cNvGrpSpPr/>
          <p:nvPr/>
        </p:nvGrpSpPr>
        <p:grpSpPr>
          <a:xfrm>
            <a:off x="3167340" y="2827530"/>
            <a:ext cx="2446810" cy="1914488"/>
            <a:chOff x="3646989" y="2827530"/>
            <a:chExt cx="2446810" cy="1914488"/>
          </a:xfrm>
        </p:grpSpPr>
        <p:pic>
          <p:nvPicPr>
            <p:cNvPr id="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854"/>
            <a:stretch/>
          </p:blipFill>
          <p:spPr bwMode="auto">
            <a:xfrm>
              <a:off x="3646989" y="2827530"/>
              <a:ext cx="2446810" cy="19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582183" y="3853982"/>
              <a:ext cx="948690" cy="261610"/>
            </a:xfrm>
            <a:prstGeom prst="rect">
              <a:avLst/>
            </a:prstGeom>
            <a:noFill/>
            <a:scene3d>
              <a:camera prst="isometricOffAxis2Right"/>
              <a:lightRig rig="threePt" dir="t"/>
            </a:scene3d>
          </p:spPr>
          <p:txBody>
            <a:bodyPr wrap="square" rtlCol="0">
              <a:spAutoFit/>
            </a:bodyPr>
            <a:lstStyle/>
            <a:p>
              <a:pPr algn="ctr"/>
              <a:r>
                <a:rPr lang="fr-FR" sz="1050" b="1" dirty="0" smtClean="0">
                  <a:solidFill>
                    <a:schemeClr val="bg1"/>
                  </a:solidFill>
                </a:rPr>
                <a:t>RF IN</a:t>
              </a: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8" y="2704774"/>
            <a:ext cx="2004862"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6678272" y="3323109"/>
            <a:ext cx="2369732" cy="923330"/>
          </a:xfrm>
          <a:prstGeom prst="rect">
            <a:avLst/>
          </a:prstGeom>
          <a:noFill/>
          <a:ln w="28575">
            <a:solidFill>
              <a:srgbClr val="C00000"/>
            </a:solidFill>
          </a:ln>
        </p:spPr>
        <p:txBody>
          <a:bodyPr wrap="square" rtlCol="0">
            <a:spAutoFit/>
          </a:bodyPr>
          <a:lstStyle/>
          <a:p>
            <a:pPr algn="ctr"/>
            <a:r>
              <a:rPr lang="en-US" b="1" dirty="0" smtClean="0"/>
              <a:t>2 DEMONSTRATORS addressed for THALES &amp; RFM</a:t>
            </a:r>
          </a:p>
        </p:txBody>
      </p:sp>
      <p:sp>
        <p:nvSpPr>
          <p:cNvPr id="13" name="Flèche droite à entaille 12"/>
          <p:cNvSpPr/>
          <p:nvPr/>
        </p:nvSpPr>
        <p:spPr>
          <a:xfrm>
            <a:off x="5700636" y="3325535"/>
            <a:ext cx="891148" cy="918478"/>
          </a:xfrm>
          <a:prstGeom prst="notchedRightArrow">
            <a:avLst/>
          </a:prstGeom>
          <a:gradFill flip="none" rotWithShape="1">
            <a:gsLst>
              <a:gs pos="0">
                <a:srgbClr val="C00000"/>
              </a:gs>
              <a:gs pos="83000">
                <a:srgbClr val="C00000">
                  <a:tint val="44500"/>
                  <a:satMod val="160000"/>
                </a:srgbClr>
              </a:gs>
              <a:gs pos="100000">
                <a:srgbClr val="C00000">
                  <a:tint val="23500"/>
                  <a:satMod val="160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Tree>
    <p:extLst>
      <p:ext uri="{BB962C8B-B14F-4D97-AF65-F5344CB8AC3E}">
        <p14:creationId xmlns:p14="http://schemas.microsoft.com/office/powerpoint/2010/main" val="995820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a:t>
            </a:r>
            <a:endParaRPr lang="en-US" dirty="0"/>
          </a:p>
        </p:txBody>
      </p:sp>
      <p:sp>
        <p:nvSpPr>
          <p:cNvPr id="3" name="Espace réservé du contenu 2"/>
          <p:cNvSpPr>
            <a:spLocks noGrp="1"/>
          </p:cNvSpPr>
          <p:nvPr>
            <p:ph idx="1"/>
          </p:nvPr>
        </p:nvSpPr>
        <p:spPr>
          <a:xfrm>
            <a:off x="188508" y="673725"/>
            <a:ext cx="8761412" cy="4303712"/>
          </a:xfrm>
        </p:spPr>
        <p:txBody>
          <a:bodyPr/>
          <a:lstStyle/>
          <a:p>
            <a:pPr marL="438150" indent="-279400">
              <a:lnSpc>
                <a:spcPct val="250000"/>
              </a:lnSpc>
              <a:spcBef>
                <a:spcPts val="600"/>
              </a:spcBef>
              <a:spcAft>
                <a:spcPts val="600"/>
              </a:spcAft>
            </a:pPr>
            <a:r>
              <a:rPr lang="en-US" b="1" dirty="0" smtClean="0">
                <a:solidFill>
                  <a:srgbClr val="C00000"/>
                </a:solidFill>
              </a:rPr>
              <a:t>Consortium &amp; Project Overview</a:t>
            </a:r>
          </a:p>
          <a:p>
            <a:pPr marL="438150" indent="-279400">
              <a:lnSpc>
                <a:spcPct val="250000"/>
              </a:lnSpc>
              <a:spcBef>
                <a:spcPts val="600"/>
              </a:spcBef>
              <a:spcAft>
                <a:spcPts val="600"/>
              </a:spcAft>
            </a:pPr>
            <a:r>
              <a:rPr lang="en-US" b="1" dirty="0" smtClean="0">
                <a:solidFill>
                  <a:srgbClr val="C00000"/>
                </a:solidFill>
              </a:rPr>
              <a:t>SMARTEC Concept &amp; Objectives</a:t>
            </a:r>
          </a:p>
          <a:p>
            <a:pPr marL="438150" indent="-279400">
              <a:lnSpc>
                <a:spcPct val="250000"/>
              </a:lnSpc>
              <a:spcBef>
                <a:spcPts val="600"/>
              </a:spcBef>
              <a:spcAft>
                <a:spcPts val="600"/>
              </a:spcAft>
            </a:pPr>
            <a:r>
              <a:rPr lang="en-US" b="1" dirty="0" smtClean="0">
                <a:solidFill>
                  <a:srgbClr val="C00000"/>
                </a:solidFill>
              </a:rPr>
              <a:t>Project Organization &amp; Management Structure</a:t>
            </a:r>
          </a:p>
          <a:p>
            <a:pPr marL="438150" indent="-279400">
              <a:lnSpc>
                <a:spcPct val="250000"/>
              </a:lnSpc>
              <a:spcBef>
                <a:spcPts val="600"/>
              </a:spcBef>
              <a:spcAft>
                <a:spcPts val="600"/>
              </a:spcAft>
            </a:pPr>
            <a:r>
              <a:rPr lang="en-US" dirty="0">
                <a:solidFill>
                  <a:srgbClr val="C00000"/>
                </a:solidFill>
              </a:rPr>
              <a:t>Highlights and overall achievements of each work package</a:t>
            </a:r>
          </a:p>
        </p:txBody>
      </p:sp>
    </p:spTree>
    <p:extLst>
      <p:ext uri="{BB962C8B-B14F-4D97-AF65-F5344CB8AC3E}">
        <p14:creationId xmlns:p14="http://schemas.microsoft.com/office/powerpoint/2010/main" val="9083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385" t="3387" b="7710"/>
          <a:stretch/>
        </p:blipFill>
        <p:spPr bwMode="auto">
          <a:xfrm>
            <a:off x="7103074" y="642446"/>
            <a:ext cx="1972346" cy="194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contenu 1"/>
          <p:cNvSpPr>
            <a:spLocks noGrp="1"/>
          </p:cNvSpPr>
          <p:nvPr>
            <p:ph idx="1"/>
          </p:nvPr>
        </p:nvSpPr>
        <p:spPr>
          <a:xfrm>
            <a:off x="179388" y="696913"/>
            <a:ext cx="7768272" cy="433387"/>
          </a:xfrm>
        </p:spPr>
        <p:txBody>
          <a:bodyPr/>
          <a:lstStyle/>
          <a:p>
            <a:r>
              <a:rPr lang="en-US" dirty="0" smtClean="0"/>
              <a:t>Demonstrators </a:t>
            </a:r>
            <a:r>
              <a:rPr lang="en-US" dirty="0"/>
              <a:t>for </a:t>
            </a:r>
            <a:r>
              <a:rPr lang="en-US" dirty="0" smtClean="0"/>
              <a:t>Avionics &amp; Marine Radars</a:t>
            </a:r>
          </a:p>
          <a:p>
            <a:pPr lvl="1"/>
            <a:r>
              <a:rPr lang="en-US" sz="1600" dirty="0" smtClean="0"/>
              <a:t>SMARTEC project towards a new radar system configuration </a:t>
            </a:r>
          </a:p>
          <a:p>
            <a:pPr lvl="2">
              <a:spcAft>
                <a:spcPts val="600"/>
              </a:spcAft>
            </a:pPr>
            <a:r>
              <a:rPr lang="en-US" sz="1200" b="1" dirty="0" smtClean="0"/>
              <a:t>Higher integration/compact</a:t>
            </a:r>
          </a:p>
          <a:p>
            <a:pPr lvl="2">
              <a:spcAft>
                <a:spcPts val="600"/>
              </a:spcAft>
            </a:pPr>
            <a:r>
              <a:rPr lang="en-US" sz="1200" b="1" dirty="0" smtClean="0"/>
              <a:t>higher performances</a:t>
            </a:r>
          </a:p>
          <a:p>
            <a:pPr lvl="2">
              <a:spcAft>
                <a:spcPts val="600"/>
              </a:spcAft>
            </a:pPr>
            <a:r>
              <a:rPr lang="en-US" sz="1200" b="1" dirty="0" smtClean="0"/>
              <a:t>Lower costs</a:t>
            </a:r>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pic>
        <p:nvPicPr>
          <p:cNvPr id="18" name="Picture 2" descr="Résultat de recherche d'images pour &quot;aes radar tile&quot;"/>
          <p:cNvPicPr>
            <a:picLocks noChangeAspect="1" noChangeArrowheads="1"/>
          </p:cNvPicPr>
          <p:nvPr/>
        </p:nvPicPr>
        <p:blipFill rotWithShape="1">
          <a:blip r:embed="rId3">
            <a:extLst>
              <a:ext uri="{28A0092B-C50C-407E-A947-70E740481C1C}">
                <a14:useLocalDpi xmlns:a14="http://schemas.microsoft.com/office/drawing/2010/main" val="0"/>
              </a:ext>
            </a:extLst>
          </a:blip>
          <a:srcRect l="13329" r="12907"/>
          <a:stretch/>
        </p:blipFill>
        <p:spPr bwMode="auto">
          <a:xfrm>
            <a:off x="149567" y="2434860"/>
            <a:ext cx="2716337" cy="2160000"/>
          </a:xfrm>
          <a:prstGeom prst="rect">
            <a:avLst/>
          </a:prstGeom>
          <a:noFill/>
          <a:ln w="19050">
            <a:solidFill>
              <a:srgbClr val="AC2C04"/>
            </a:solidFill>
          </a:ln>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741" y="1810877"/>
            <a:ext cx="2987197" cy="2030015"/>
          </a:xfrm>
          <a:prstGeom prst="rect">
            <a:avLst/>
          </a:prstGeom>
          <a:noFill/>
          <a:ln w="19050">
            <a:solidFill>
              <a:srgbClr val="C00000"/>
            </a:solidFill>
            <a:miter lim="800000"/>
            <a:headEnd/>
            <a:tailEnd/>
          </a:ln>
          <a:effectLst>
            <a:outerShdw blurRad="50800" dist="1524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Flèche droite à entaille 11"/>
          <p:cNvSpPr/>
          <p:nvPr/>
        </p:nvSpPr>
        <p:spPr>
          <a:xfrm>
            <a:off x="2915340" y="2434860"/>
            <a:ext cx="993952" cy="782050"/>
          </a:xfrm>
          <a:prstGeom prst="notchedRightArrow">
            <a:avLst>
              <a:gd name="adj1" fmla="val 50000"/>
              <a:gd name="adj2" fmla="val 39517"/>
            </a:avLst>
          </a:prstGeom>
          <a:gradFill flip="none" rotWithShape="1">
            <a:gsLst>
              <a:gs pos="0">
                <a:srgbClr val="C00000"/>
              </a:gs>
              <a:gs pos="83000">
                <a:srgbClr val="C00000">
                  <a:tint val="44500"/>
                  <a:satMod val="160000"/>
                </a:srgbClr>
              </a:gs>
              <a:gs pos="100000">
                <a:srgbClr val="C00000">
                  <a:tint val="23500"/>
                  <a:satMod val="160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US" sz="1200" b="1" dirty="0" smtClean="0"/>
              <a:t>Towards</a:t>
            </a:r>
            <a:endParaRPr lang="en-US" sz="700"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716" y="4007298"/>
            <a:ext cx="3784017" cy="93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003883" y="1817815"/>
            <a:ext cx="1476210" cy="253916"/>
          </a:xfrm>
          <a:prstGeom prst="rect">
            <a:avLst/>
          </a:prstGeom>
          <a:noFill/>
        </p:spPr>
        <p:txBody>
          <a:bodyPr wrap="square" rtlCol="0">
            <a:spAutoFit/>
          </a:bodyPr>
          <a:lstStyle/>
          <a:p>
            <a:r>
              <a:rPr lang="fr-FR" sz="1050" b="1" dirty="0" smtClean="0">
                <a:solidFill>
                  <a:srgbClr val="C00000"/>
                </a:solidFill>
              </a:rPr>
              <a:t>Radar front end</a:t>
            </a:r>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3073" y="2650424"/>
            <a:ext cx="1972346" cy="113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49567" y="4594860"/>
            <a:ext cx="2686516" cy="261610"/>
          </a:xfrm>
          <a:prstGeom prst="rect">
            <a:avLst/>
          </a:prstGeom>
          <a:noFill/>
        </p:spPr>
        <p:txBody>
          <a:bodyPr wrap="square" rtlCol="0">
            <a:spAutoFit/>
          </a:bodyPr>
          <a:lstStyle/>
          <a:p>
            <a:r>
              <a:rPr lang="en-US" sz="1050" b="1" i="1" dirty="0" smtClean="0"/>
              <a:t>Current AESA radar configuration</a:t>
            </a:r>
          </a:p>
        </p:txBody>
      </p:sp>
    </p:spTree>
    <p:extLst>
      <p:ext uri="{BB962C8B-B14F-4D97-AF65-F5344CB8AC3E}">
        <p14:creationId xmlns:p14="http://schemas.microsoft.com/office/powerpoint/2010/main" val="3113328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3"/>
            <a:ext cx="6854942" cy="433387"/>
          </a:xfrm>
        </p:spPr>
        <p:txBody>
          <a:bodyPr/>
          <a:lstStyle/>
          <a:p>
            <a:r>
              <a:rPr lang="en-US" dirty="0" smtClean="0"/>
              <a:t>THALES </a:t>
            </a:r>
            <a:r>
              <a:rPr lang="en-US" dirty="0"/>
              <a:t>Demonstrator for </a:t>
            </a:r>
            <a:r>
              <a:rPr lang="en-US" dirty="0" smtClean="0"/>
              <a:t>Avionics Radars </a:t>
            </a:r>
            <a:r>
              <a:rPr lang="en-US" dirty="0"/>
              <a:t>(DEMO </a:t>
            </a:r>
            <a:r>
              <a:rPr lang="en-US" dirty="0" smtClean="0"/>
              <a:t>1)</a:t>
            </a:r>
          </a:p>
          <a:p>
            <a:pPr lvl="1">
              <a:spcAft>
                <a:spcPts val="1200"/>
              </a:spcAft>
            </a:pPr>
            <a:r>
              <a:rPr lang="en-US" dirty="0"/>
              <a:t>reconfigurable </a:t>
            </a:r>
            <a:r>
              <a:rPr lang="en-US" dirty="0" smtClean="0"/>
              <a:t>smart module for higher performance radar (vortex detection, weather …)</a:t>
            </a:r>
          </a:p>
          <a:p>
            <a:pPr lvl="2">
              <a:spcAft>
                <a:spcPts val="600"/>
              </a:spcAft>
            </a:pPr>
            <a:r>
              <a:rPr lang="en-US" sz="1200" b="1" dirty="0" smtClean="0"/>
              <a:t>X-band/Higher </a:t>
            </a:r>
            <a:r>
              <a:rPr lang="en-US" sz="1200" b="1" dirty="0"/>
              <a:t>power handling (&gt; 25W</a:t>
            </a:r>
            <a:r>
              <a:rPr lang="en-US" sz="1200" b="1" dirty="0" smtClean="0"/>
              <a:t>)</a:t>
            </a:r>
          </a:p>
          <a:p>
            <a:pPr lvl="2">
              <a:spcAft>
                <a:spcPts val="600"/>
              </a:spcAft>
            </a:pPr>
            <a:r>
              <a:rPr lang="en-US" sz="1200" b="1" dirty="0" smtClean="0">
                <a:sym typeface="Wingdings" panose="05000000000000000000" pitchFamily="2" charset="2"/>
              </a:rPr>
              <a:t>Better </a:t>
            </a:r>
            <a:r>
              <a:rPr lang="en-US" sz="1200" b="1" u="sng" dirty="0" smtClean="0">
                <a:sym typeface="Wingdings" panose="05000000000000000000" pitchFamily="2" charset="2"/>
              </a:rPr>
              <a:t>thermal management</a:t>
            </a:r>
            <a:r>
              <a:rPr lang="en-US" sz="1200" b="1" dirty="0" smtClean="0">
                <a:sym typeface="Wingdings" panose="05000000000000000000" pitchFamily="2" charset="2"/>
              </a:rPr>
              <a:t> by integrating </a:t>
            </a:r>
            <a:r>
              <a:rPr lang="en-US" sz="1200" b="1" u="sng" dirty="0" smtClean="0">
                <a:sym typeface="Wingdings" panose="05000000000000000000" pitchFamily="2" charset="2"/>
              </a:rPr>
              <a:t>TEC</a:t>
            </a:r>
            <a:r>
              <a:rPr lang="en-US" sz="1200" b="1" dirty="0" smtClean="0">
                <a:sym typeface="Wingdings" panose="05000000000000000000" pitchFamily="2" charset="2"/>
              </a:rPr>
              <a:t> technology</a:t>
            </a:r>
            <a:endParaRPr lang="en-US" sz="1200" b="1" dirty="0"/>
          </a:p>
          <a:p>
            <a:pPr lvl="2">
              <a:spcAft>
                <a:spcPts val="600"/>
              </a:spcAft>
            </a:pPr>
            <a:r>
              <a:rPr lang="en-US" sz="1200" b="1" dirty="0" smtClean="0"/>
              <a:t>Reduction of sizes </a:t>
            </a:r>
            <a:r>
              <a:rPr lang="en-US" sz="1200" b="1" dirty="0" smtClean="0">
                <a:sym typeface="Wingdings" panose="05000000000000000000" pitchFamily="2" charset="2"/>
              </a:rPr>
              <a:t> compact modules &amp; low cost</a:t>
            </a:r>
            <a:endParaRPr lang="en-US" sz="1200" b="1" dirty="0" smtClean="0"/>
          </a:p>
          <a:p>
            <a:pPr lvl="2">
              <a:spcAft>
                <a:spcPts val="600"/>
              </a:spcAft>
            </a:pPr>
            <a:r>
              <a:rPr lang="en-US" sz="1200" b="1" dirty="0" smtClean="0"/>
              <a:t>RF Performances, robustness, reliability …</a:t>
            </a:r>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sp>
        <p:nvSpPr>
          <p:cNvPr id="4" name="AutoShape 5" descr="https://www.aerodefensetech.com/images/stories/ADT/2015/features/55596-541_fig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Mountain wake turbul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3069669"/>
            <a:ext cx="46125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550" y="2850594"/>
            <a:ext cx="276068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2" descr="Résultat de recherche d'images pour &quot;radar meteo sur avio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330" y="638523"/>
            <a:ext cx="1702904" cy="200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061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3"/>
            <a:ext cx="8761412" cy="604837"/>
          </a:xfrm>
        </p:spPr>
        <p:txBody>
          <a:bodyPr/>
          <a:lstStyle/>
          <a:p>
            <a:r>
              <a:rPr lang="en-US" dirty="0"/>
              <a:t>THALES Demonstrator for Avionics Radars (DEMO 1)</a:t>
            </a:r>
          </a:p>
          <a:p>
            <a:pPr lvl="1"/>
            <a:r>
              <a:rPr lang="en-US" dirty="0" smtClean="0"/>
              <a:t>Definition of circuit model of T/R module for THALES</a:t>
            </a:r>
            <a:endParaRPr lang="en-US" dirty="0"/>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462" y="1690960"/>
            <a:ext cx="4936712" cy="263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rot="16200000">
            <a:off x="-377440" y="2706707"/>
            <a:ext cx="1741589" cy="715863"/>
          </a:xfrm>
          <a:prstGeom prst="rect">
            <a:avLst/>
          </a:prstGeom>
          <a:noFill/>
          <a:ln w="19050">
            <a:solidFill>
              <a:srgbClr val="002060"/>
            </a:solidFill>
          </a:ln>
        </p:spPr>
        <p:txBody>
          <a:bodyPr wrap="square" rtlCol="0" anchor="ctr">
            <a:noAutofit/>
          </a:bodyPr>
          <a:lstStyle/>
          <a:p>
            <a:pPr algn="ctr"/>
            <a:r>
              <a:rPr lang="en-US" sz="2400" b="1" dirty="0" smtClean="0"/>
              <a:t>Core Chip</a:t>
            </a:r>
          </a:p>
        </p:txBody>
      </p:sp>
      <p:grpSp>
        <p:nvGrpSpPr>
          <p:cNvPr id="26" name="Groupe 25"/>
          <p:cNvGrpSpPr/>
          <p:nvPr/>
        </p:nvGrpSpPr>
        <p:grpSpPr>
          <a:xfrm>
            <a:off x="2379060" y="2748948"/>
            <a:ext cx="630000" cy="631380"/>
            <a:chOff x="2870200" y="2442020"/>
            <a:chExt cx="630000" cy="631380"/>
          </a:xfrm>
        </p:grpSpPr>
        <p:sp>
          <p:nvSpPr>
            <p:cNvPr id="24" name="Ellipse 23"/>
            <p:cNvSpPr/>
            <p:nvPr/>
          </p:nvSpPr>
          <p:spPr>
            <a:xfrm>
              <a:off x="2870200" y="2442020"/>
              <a:ext cx="630000" cy="631380"/>
            </a:xfrm>
            <a:prstGeom prst="ellipse">
              <a:avLst/>
            </a:prstGeom>
            <a:solidFill>
              <a:srgbClr val="AC2C04"/>
            </a:solidFill>
            <a:ln w="19050">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5" name="ZoneTexte 24"/>
            <p:cNvSpPr txBox="1"/>
            <p:nvPr/>
          </p:nvSpPr>
          <p:spPr>
            <a:xfrm>
              <a:off x="2870200" y="2526878"/>
              <a:ext cx="630000" cy="461665"/>
            </a:xfrm>
            <a:prstGeom prst="rect">
              <a:avLst/>
            </a:prstGeom>
            <a:noFill/>
          </p:spPr>
          <p:txBody>
            <a:bodyPr wrap="square" rtlCol="0">
              <a:spAutoFit/>
            </a:bodyPr>
            <a:lstStyle/>
            <a:p>
              <a:pPr algn="ctr"/>
              <a:r>
                <a:rPr lang="fr-FR" sz="1200" b="1" dirty="0" smtClean="0">
                  <a:solidFill>
                    <a:schemeClr val="bg1"/>
                  </a:solidFill>
                </a:rPr>
                <a:t>SPDT MEMS</a:t>
              </a:r>
            </a:p>
          </p:txBody>
        </p:sp>
      </p:grpSp>
      <p:grpSp>
        <p:nvGrpSpPr>
          <p:cNvPr id="32" name="Groupe 31"/>
          <p:cNvGrpSpPr/>
          <p:nvPr/>
        </p:nvGrpSpPr>
        <p:grpSpPr>
          <a:xfrm>
            <a:off x="851286" y="2247300"/>
            <a:ext cx="1833249" cy="1636168"/>
            <a:chOff x="1215181" y="1964282"/>
            <a:chExt cx="1833249" cy="1636168"/>
          </a:xfrm>
        </p:grpSpPr>
        <p:cxnSp>
          <p:nvCxnSpPr>
            <p:cNvPr id="22" name="Connecteur droit 21"/>
            <p:cNvCxnSpPr/>
            <p:nvPr/>
          </p:nvCxnSpPr>
          <p:spPr>
            <a:xfrm>
              <a:off x="1222484" y="3276599"/>
              <a:ext cx="558798" cy="1"/>
            </a:xfrm>
            <a:prstGeom prst="line">
              <a:avLst/>
            </a:prstGeom>
            <a:ln w="19050" cmpd="sng">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21" name="Groupe 20"/>
            <p:cNvGrpSpPr/>
            <p:nvPr/>
          </p:nvGrpSpPr>
          <p:grpSpPr>
            <a:xfrm>
              <a:off x="1773978" y="1964282"/>
              <a:ext cx="713953" cy="647700"/>
              <a:chOff x="1773978" y="1964282"/>
              <a:chExt cx="713953" cy="647700"/>
            </a:xfrm>
          </p:grpSpPr>
          <p:sp>
            <p:nvSpPr>
              <p:cNvPr id="7" name="Triangle isocèle 6"/>
              <p:cNvSpPr/>
              <p:nvPr/>
            </p:nvSpPr>
            <p:spPr>
              <a:xfrm rot="5400000">
                <a:off x="1807105" y="1931155"/>
                <a:ext cx="647700" cy="713953"/>
              </a:xfrm>
              <a:prstGeom prst="triangle">
                <a:avLst/>
              </a:prstGeom>
              <a:solidFill>
                <a:srgbClr val="AC2C04"/>
              </a:solidFill>
              <a:ln w="19050">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ZoneTexte 7"/>
              <p:cNvSpPr txBox="1"/>
              <p:nvPr/>
            </p:nvSpPr>
            <p:spPr>
              <a:xfrm>
                <a:off x="1810136" y="2134243"/>
                <a:ext cx="489236" cy="276999"/>
              </a:xfrm>
              <a:prstGeom prst="rect">
                <a:avLst/>
              </a:prstGeom>
              <a:noFill/>
            </p:spPr>
            <p:txBody>
              <a:bodyPr wrap="none" rtlCol="0">
                <a:spAutoFit/>
              </a:bodyPr>
              <a:lstStyle/>
              <a:p>
                <a:pPr algn="ctr"/>
                <a:r>
                  <a:rPr lang="fr-FR" sz="1200" b="1" dirty="0" smtClean="0">
                    <a:solidFill>
                      <a:schemeClr val="bg1"/>
                    </a:solidFill>
                  </a:rPr>
                  <a:t>HPA</a:t>
                </a:r>
              </a:p>
            </p:txBody>
          </p:sp>
        </p:grpSp>
        <p:cxnSp>
          <p:nvCxnSpPr>
            <p:cNvPr id="10" name="Connecteur droit 9"/>
            <p:cNvCxnSpPr>
              <a:endCxn id="7" idx="3"/>
            </p:cNvCxnSpPr>
            <p:nvPr/>
          </p:nvCxnSpPr>
          <p:spPr>
            <a:xfrm>
              <a:off x="1215181" y="2288131"/>
              <a:ext cx="558798" cy="1"/>
            </a:xfrm>
            <a:prstGeom prst="line">
              <a:avLst/>
            </a:prstGeom>
            <a:ln w="19050" cmpd="sng">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20" name="Groupe 19"/>
            <p:cNvGrpSpPr/>
            <p:nvPr/>
          </p:nvGrpSpPr>
          <p:grpSpPr>
            <a:xfrm>
              <a:off x="1697777" y="2952750"/>
              <a:ext cx="713953" cy="647700"/>
              <a:chOff x="1781281" y="2948533"/>
              <a:chExt cx="713953" cy="647700"/>
            </a:xfrm>
          </p:grpSpPr>
          <p:sp>
            <p:nvSpPr>
              <p:cNvPr id="18" name="Triangle isocèle 17"/>
              <p:cNvSpPr/>
              <p:nvPr/>
            </p:nvSpPr>
            <p:spPr>
              <a:xfrm rot="16200000" flipH="1">
                <a:off x="1814408" y="2915406"/>
                <a:ext cx="647700" cy="713953"/>
              </a:xfrm>
              <a:prstGeom prst="triangle">
                <a:avLst/>
              </a:prstGeom>
              <a:solidFill>
                <a:srgbClr val="AC2C04"/>
              </a:solidFill>
              <a:ln w="19050">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ZoneTexte 18"/>
              <p:cNvSpPr txBox="1"/>
              <p:nvPr/>
            </p:nvSpPr>
            <p:spPr>
              <a:xfrm>
                <a:off x="1974651" y="3118494"/>
                <a:ext cx="479618" cy="276999"/>
              </a:xfrm>
              <a:prstGeom prst="rect">
                <a:avLst/>
              </a:prstGeom>
              <a:noFill/>
            </p:spPr>
            <p:txBody>
              <a:bodyPr wrap="none" rtlCol="0">
                <a:spAutoFit/>
              </a:bodyPr>
              <a:lstStyle/>
              <a:p>
                <a:pPr algn="ctr"/>
                <a:r>
                  <a:rPr lang="fr-FR" sz="1200" b="1" dirty="0" smtClean="0">
                    <a:solidFill>
                      <a:schemeClr val="bg1"/>
                    </a:solidFill>
                  </a:rPr>
                  <a:t>LNA</a:t>
                </a:r>
              </a:p>
            </p:txBody>
          </p:sp>
        </p:grpSp>
        <p:cxnSp>
          <p:nvCxnSpPr>
            <p:cNvPr id="28" name="Connecteur en angle 27"/>
            <p:cNvCxnSpPr>
              <a:stCxn id="7" idx="0"/>
              <a:endCxn id="24" idx="0"/>
            </p:cNvCxnSpPr>
            <p:nvPr/>
          </p:nvCxnSpPr>
          <p:spPr>
            <a:xfrm>
              <a:off x="2487932" y="2288132"/>
              <a:ext cx="560498" cy="177798"/>
            </a:xfrm>
            <a:prstGeom prst="bentConnector2">
              <a:avLst/>
            </a:prstGeom>
            <a:ln w="19050" cmpd="sng">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29" name="Connecteur en angle 28"/>
            <p:cNvCxnSpPr>
              <a:stCxn id="18" idx="3"/>
              <a:endCxn id="24" idx="4"/>
            </p:cNvCxnSpPr>
            <p:nvPr/>
          </p:nvCxnSpPr>
          <p:spPr>
            <a:xfrm flipV="1">
              <a:off x="2411731" y="3097310"/>
              <a:ext cx="636699" cy="179290"/>
            </a:xfrm>
            <a:prstGeom prst="bentConnector2">
              <a:avLst/>
            </a:prstGeom>
            <a:ln w="19050" cmpd="sng">
              <a:solidFill>
                <a:srgbClr val="002060"/>
              </a:solidFill>
            </a:ln>
            <a:effectLst/>
          </p:spPr>
          <p:style>
            <a:lnRef idx="2">
              <a:schemeClr val="accent1"/>
            </a:lnRef>
            <a:fillRef idx="0">
              <a:schemeClr val="accent1"/>
            </a:fillRef>
            <a:effectRef idx="1">
              <a:schemeClr val="accent1"/>
            </a:effectRef>
            <a:fontRef idx="minor">
              <a:schemeClr val="tx1"/>
            </a:fontRef>
          </p:style>
        </p:cxnSp>
      </p:grpSp>
      <p:sp>
        <p:nvSpPr>
          <p:cNvPr id="34" name="Triangle isocèle 33"/>
          <p:cNvSpPr/>
          <p:nvPr/>
        </p:nvSpPr>
        <p:spPr>
          <a:xfrm rot="16200000">
            <a:off x="2582433" y="2801786"/>
            <a:ext cx="2075489" cy="525705"/>
          </a:xfrm>
          <a:prstGeom prst="triangl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1000" b="1" dirty="0" smtClean="0"/>
              <a:t>Radiating element</a:t>
            </a:r>
            <a:endParaRPr lang="en-US" sz="1000" b="1" dirty="0"/>
          </a:p>
        </p:txBody>
      </p:sp>
      <p:cxnSp>
        <p:nvCxnSpPr>
          <p:cNvPr id="36" name="Connecteur droit 35"/>
          <p:cNvCxnSpPr>
            <a:stCxn id="25" idx="3"/>
            <a:endCxn id="34" idx="0"/>
          </p:cNvCxnSpPr>
          <p:nvPr/>
        </p:nvCxnSpPr>
        <p:spPr>
          <a:xfrm flipV="1">
            <a:off x="3009060" y="3064638"/>
            <a:ext cx="348265" cy="1"/>
          </a:xfrm>
          <a:prstGeom prst="line">
            <a:avLst/>
          </a:prstGeom>
          <a:ln w="19050" cmpd="sng">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38" name="Rectangle à coins arrondis 37"/>
          <p:cNvSpPr/>
          <p:nvPr/>
        </p:nvSpPr>
        <p:spPr>
          <a:xfrm>
            <a:off x="1137988" y="2029788"/>
            <a:ext cx="2045203" cy="2038350"/>
          </a:xfrm>
          <a:prstGeom prst="roundRect">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9" name="ZoneTexte 38"/>
          <p:cNvSpPr txBox="1"/>
          <p:nvPr/>
        </p:nvSpPr>
        <p:spPr>
          <a:xfrm>
            <a:off x="845346" y="4145234"/>
            <a:ext cx="2630486" cy="646331"/>
          </a:xfrm>
          <a:prstGeom prst="rect">
            <a:avLst/>
          </a:prstGeom>
          <a:noFill/>
        </p:spPr>
        <p:txBody>
          <a:bodyPr wrap="square" rtlCol="0">
            <a:spAutoFit/>
          </a:bodyPr>
          <a:lstStyle/>
          <a:p>
            <a:pPr algn="ctr"/>
            <a:r>
              <a:rPr lang="fr-FR" b="1" dirty="0" smtClean="0"/>
              <a:t>SMARTEC T/R Module for THALES DEMO</a:t>
            </a:r>
          </a:p>
        </p:txBody>
      </p:sp>
    </p:spTree>
    <p:extLst>
      <p:ext uri="{BB962C8B-B14F-4D97-AF65-F5344CB8AC3E}">
        <p14:creationId xmlns:p14="http://schemas.microsoft.com/office/powerpoint/2010/main" val="4004434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en-US" dirty="0" smtClean="0"/>
              <a:t>RFM Demonstrator for Marine Radar (DEMO 2)</a:t>
            </a:r>
            <a:endParaRPr lang="en-US" dirty="0"/>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3" r="2453"/>
          <a:stretch/>
        </p:blipFill>
        <p:spPr bwMode="auto">
          <a:xfrm>
            <a:off x="106680" y="1163638"/>
            <a:ext cx="3832860" cy="331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99560" y="2829014"/>
            <a:ext cx="4841240" cy="1569660"/>
          </a:xfrm>
          <a:prstGeom prst="rect">
            <a:avLst/>
          </a:prstGeom>
          <a:ln w="19050">
            <a:solidFill>
              <a:srgbClr val="AC2C04"/>
            </a:solidFill>
          </a:ln>
        </p:spPr>
        <p:txBody>
          <a:bodyPr wrap="square">
            <a:spAutoFit/>
          </a:bodyPr>
          <a:lstStyle/>
          <a:p>
            <a:pPr algn="ctr">
              <a:spcAft>
                <a:spcPts val="1200"/>
              </a:spcAft>
            </a:pPr>
            <a:r>
              <a:rPr lang="en-US" sz="1600" b="1" dirty="0" smtClean="0">
                <a:solidFill>
                  <a:srgbClr val="AC2C04"/>
                </a:solidFill>
              </a:rPr>
              <a:t>Key SMARTEC module advantages</a:t>
            </a:r>
          </a:p>
          <a:p>
            <a:pPr marL="177800" indent="-177800">
              <a:spcAft>
                <a:spcPts val="600"/>
              </a:spcAft>
            </a:pPr>
            <a:r>
              <a:rPr lang="en-US" sz="1200" b="1" dirty="0" smtClean="0"/>
              <a:t>• 	The high miniaturization of SMARTEC module will allow to accommodate a large number of modules (up to 1 module for each radiating element)</a:t>
            </a:r>
          </a:p>
          <a:p>
            <a:pPr marL="177800" indent="-177800">
              <a:spcAft>
                <a:spcPts val="600"/>
              </a:spcAft>
            </a:pPr>
            <a:r>
              <a:rPr lang="en-US" sz="1200" b="1" dirty="0" smtClean="0"/>
              <a:t>• 	Reduction of Costs</a:t>
            </a:r>
          </a:p>
          <a:p>
            <a:pPr marL="177800" indent="-177800">
              <a:spcAft>
                <a:spcPts val="600"/>
              </a:spcAft>
            </a:pPr>
            <a:r>
              <a:rPr lang="en-US" sz="1200" b="1" dirty="0" smtClean="0"/>
              <a:t>• 	Higher Power Handling</a:t>
            </a:r>
            <a:endParaRPr lang="en-US" sz="12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560" y="1225550"/>
            <a:ext cx="250684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681" y="1225550"/>
            <a:ext cx="230411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909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3"/>
            <a:ext cx="8761412" cy="414337"/>
          </a:xfrm>
        </p:spPr>
        <p:txBody>
          <a:bodyPr/>
          <a:lstStyle/>
          <a:p>
            <a:r>
              <a:rPr lang="en-US" dirty="0" smtClean="0"/>
              <a:t>Definition of circuit model for RFM DEMO 2</a:t>
            </a:r>
            <a:endParaRPr lang="en-US" dirty="0"/>
          </a:p>
        </p:txBody>
      </p:sp>
      <p:sp>
        <p:nvSpPr>
          <p:cNvPr id="3" name="Titre 2"/>
          <p:cNvSpPr>
            <a:spLocks noGrp="1"/>
          </p:cNvSpPr>
          <p:nvPr>
            <p:ph type="title"/>
          </p:nvPr>
        </p:nvSpPr>
        <p:spPr/>
        <p:txBody>
          <a:bodyPr/>
          <a:lstStyle/>
          <a:p>
            <a:r>
              <a:rPr lang="en-US" dirty="0">
                <a:solidFill>
                  <a:srgbClr val="002060"/>
                </a:solidFill>
              </a:rPr>
              <a:t>SMARTEC Concept &amp; Objectives</a:t>
            </a:r>
            <a:endParaRPr lang="fr-F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9" t="2732" r="3697" b="7548"/>
          <a:stretch/>
        </p:blipFill>
        <p:spPr bwMode="auto">
          <a:xfrm>
            <a:off x="1209682" y="3013080"/>
            <a:ext cx="2880000" cy="184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372" y="1462432"/>
            <a:ext cx="3502428" cy="272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èche droite 3"/>
          <p:cNvSpPr/>
          <p:nvPr/>
        </p:nvSpPr>
        <p:spPr>
          <a:xfrm>
            <a:off x="4248150" y="2400300"/>
            <a:ext cx="1117600" cy="711200"/>
          </a:xfrm>
          <a:prstGeom prst="rightArrow">
            <a:avLst>
              <a:gd name="adj1" fmla="val 60715"/>
              <a:gd name="adj2" fmla="val 39286"/>
            </a:avLst>
          </a:prstGeom>
          <a:solidFill>
            <a:srgbClr val="AC2C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200" b="1" dirty="0" smtClean="0"/>
              <a:t>RFM DEMO 2</a:t>
            </a:r>
            <a:endParaRPr lang="fr-FR" sz="1200" b="1"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82" y="1301749"/>
            <a:ext cx="2880000" cy="1622898"/>
          </a:xfrm>
          <a:prstGeom prst="rect">
            <a:avLst/>
          </a:prstGeom>
          <a:noFill/>
          <a:ln w="19050">
            <a:solidFill>
              <a:srgbClr val="AC2C04"/>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2717190" y="1301749"/>
            <a:ext cx="1372492" cy="261610"/>
          </a:xfrm>
          <a:prstGeom prst="rect">
            <a:avLst/>
          </a:prstGeom>
          <a:noFill/>
        </p:spPr>
        <p:txBody>
          <a:bodyPr wrap="none" rtlCol="0">
            <a:spAutoFit/>
          </a:bodyPr>
          <a:lstStyle/>
          <a:p>
            <a:pPr algn="r"/>
            <a:r>
              <a:rPr lang="fr-FR" sz="1050" b="1" dirty="0" smtClean="0">
                <a:solidFill>
                  <a:srgbClr val="AC2C04"/>
                </a:solidFill>
              </a:rPr>
              <a:t>SMARTEC Module</a:t>
            </a:r>
          </a:p>
        </p:txBody>
      </p:sp>
    </p:spTree>
    <p:extLst>
      <p:ext uri="{BB962C8B-B14F-4D97-AF65-F5344CB8AC3E}">
        <p14:creationId xmlns:p14="http://schemas.microsoft.com/office/powerpoint/2010/main" val="333935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066736646"/>
              </p:ext>
            </p:extLst>
          </p:nvPr>
        </p:nvGraphicFramePr>
        <p:xfrm>
          <a:off x="76200" y="1541244"/>
          <a:ext cx="8983979" cy="2088813"/>
        </p:xfrm>
        <a:graphic>
          <a:graphicData uri="http://schemas.openxmlformats.org/drawingml/2006/table">
            <a:tbl>
              <a:tblPr firstRow="1" firstCol="1" bandRow="1">
                <a:tableStyleId>{5C22544A-7EE6-4342-B048-85BDC9FD1C3A}</a:tableStyleId>
              </a:tblPr>
              <a:tblGrid>
                <a:gridCol w="681854"/>
                <a:gridCol w="8302125"/>
              </a:tblGrid>
              <a:tr h="351627">
                <a:tc gridSpan="2">
                  <a:txBody>
                    <a:bodyPr/>
                    <a:lstStyle/>
                    <a:p>
                      <a:pPr algn="ctr">
                        <a:spcAft>
                          <a:spcPts val="0"/>
                        </a:spcAft>
                      </a:pPr>
                      <a:r>
                        <a:rPr lang="en-US" sz="1800" dirty="0" smtClean="0">
                          <a:effectLst/>
                        </a:rPr>
                        <a:t>SMARTEC Technical</a:t>
                      </a:r>
                      <a:r>
                        <a:rPr lang="en-US" sz="1800" baseline="0" dirty="0" smtClean="0">
                          <a:effectLst/>
                        </a:rPr>
                        <a:t> </a:t>
                      </a:r>
                      <a:r>
                        <a:rPr lang="en-US" sz="1800" dirty="0" smtClean="0">
                          <a:effectLst/>
                        </a:rPr>
                        <a:t>Objectives</a:t>
                      </a:r>
                      <a:endParaRPr lang="fr-FR" sz="1800" dirty="0">
                        <a:effectLst/>
                        <a:latin typeface="Times New Roman"/>
                        <a:ea typeface="Calibri"/>
                        <a:cs typeface="Times New Roman"/>
                      </a:endParaRPr>
                    </a:p>
                  </a:txBody>
                  <a:tcPr marL="68580" marR="68580" marT="0" marB="0" anchor="ctr"/>
                </a:tc>
                <a:tc hMerge="1">
                  <a:txBody>
                    <a:bodyPr/>
                    <a:lstStyle/>
                    <a:p>
                      <a:endParaRPr lang="fr-FR"/>
                    </a:p>
                  </a:txBody>
                  <a:tcPr/>
                </a:tc>
              </a:tr>
              <a:tr h="606489">
                <a:tc>
                  <a:txBody>
                    <a:bodyPr/>
                    <a:lstStyle/>
                    <a:p>
                      <a:pPr algn="ctr">
                        <a:spcAft>
                          <a:spcPts val="0"/>
                        </a:spcAft>
                      </a:pPr>
                      <a:r>
                        <a:rPr lang="en-US" sz="1800" smtClean="0">
                          <a:effectLst/>
                        </a:rPr>
                        <a:t>TO1</a:t>
                      </a:r>
                      <a:endParaRPr lang="fr-FR" sz="1800" dirty="0">
                        <a:effectLst/>
                        <a:latin typeface="Times New Roman"/>
                        <a:ea typeface="Calibri"/>
                        <a:cs typeface="Times New Roman"/>
                      </a:endParaRPr>
                    </a:p>
                  </a:txBody>
                  <a:tcPr marL="68580" marR="68580" marT="0" marB="0" anchor="ctr"/>
                </a:tc>
                <a:tc>
                  <a:txBody>
                    <a:bodyPr/>
                    <a:lstStyle/>
                    <a:p>
                      <a:pPr algn="just">
                        <a:spcBef>
                          <a:spcPts val="600"/>
                        </a:spcBef>
                        <a:spcAft>
                          <a:spcPts val="600"/>
                        </a:spcAft>
                      </a:pPr>
                      <a:r>
                        <a:rPr lang="en-US" sz="1400" b="1" dirty="0" smtClean="0">
                          <a:effectLst/>
                        </a:rPr>
                        <a:t>Build the SMARTEC pilot line</a:t>
                      </a:r>
                    </a:p>
                    <a:p>
                      <a:pPr algn="just">
                        <a:spcAft>
                          <a:spcPts val="0"/>
                        </a:spcAft>
                      </a:pPr>
                      <a:r>
                        <a:rPr lang="en-US" sz="1200" kern="1200" dirty="0" smtClean="0">
                          <a:solidFill>
                            <a:schemeClr val="dk1"/>
                          </a:solidFill>
                          <a:effectLst/>
                          <a:latin typeface="+mn-lt"/>
                          <a:ea typeface="+mn-ea"/>
                          <a:cs typeface="+mn-cs"/>
                        </a:rPr>
                        <a:t>Establish a qualified pilot line at FORTH for the production of the SMARTEC reconfigurable RF modules</a:t>
                      </a:r>
                      <a:endParaRPr lang="fr-FR" sz="1200" kern="1200" dirty="0">
                        <a:solidFill>
                          <a:schemeClr val="dk1"/>
                        </a:solidFill>
                        <a:effectLst/>
                        <a:latin typeface="+mn-lt"/>
                        <a:ea typeface="+mn-ea"/>
                        <a:cs typeface="+mn-cs"/>
                      </a:endParaRPr>
                    </a:p>
                  </a:txBody>
                  <a:tcPr marL="68580" marR="68580" marT="0" marB="0"/>
                </a:tc>
              </a:tr>
              <a:tr h="648728">
                <a:tc>
                  <a:txBody>
                    <a:bodyPr/>
                    <a:lstStyle/>
                    <a:p>
                      <a:pPr algn="ctr">
                        <a:spcAft>
                          <a:spcPts val="0"/>
                        </a:spcAft>
                      </a:pPr>
                      <a:r>
                        <a:rPr lang="en-US" sz="1800" smtClean="0">
                          <a:effectLst/>
                        </a:rPr>
                        <a:t>TO2</a:t>
                      </a:r>
                      <a:endParaRPr lang="fr-FR" sz="1800" dirty="0">
                        <a:effectLst/>
                        <a:latin typeface="Times New Roman"/>
                        <a:ea typeface="Calibri"/>
                        <a:cs typeface="Times New Roman"/>
                      </a:endParaRPr>
                    </a:p>
                  </a:txBody>
                  <a:tcPr marL="68580" marR="68580" marT="0" marB="0" anchor="ctr"/>
                </a:tc>
                <a:tc>
                  <a:txBody>
                    <a:bodyPr/>
                    <a:lstStyle/>
                    <a:p>
                      <a:pPr algn="just">
                        <a:spcBef>
                          <a:spcPts val="600"/>
                        </a:spcBef>
                        <a:spcAft>
                          <a:spcPts val="600"/>
                        </a:spcAft>
                      </a:pPr>
                      <a:r>
                        <a:rPr lang="en-US" sz="1400" b="1" dirty="0" smtClean="0">
                          <a:effectLst/>
                        </a:rPr>
                        <a:t>Qualify the technical objectives of the unique coplanar technology and raise its TRL from 6 to 8</a:t>
                      </a:r>
                    </a:p>
                    <a:p>
                      <a:pPr algn="just">
                        <a:spcAft>
                          <a:spcPts val="0"/>
                        </a:spcAft>
                      </a:pPr>
                      <a:r>
                        <a:rPr lang="en-US" sz="1200" kern="1200" dirty="0" smtClean="0">
                          <a:solidFill>
                            <a:schemeClr val="dk1"/>
                          </a:solidFill>
                          <a:effectLst/>
                          <a:latin typeface="+mn-lt"/>
                          <a:ea typeface="+mn-ea"/>
                          <a:cs typeface="+mn-cs"/>
                        </a:rPr>
                        <a:t>Complete the innovation cycle by raising the SMARTEC RF smart module technology from TRL 6 to TRL 8 by validating the RF front-end in real working conditions.</a:t>
                      </a:r>
                      <a:endParaRPr lang="fr-FR" sz="1200" kern="1200" dirty="0">
                        <a:solidFill>
                          <a:schemeClr val="dk1"/>
                        </a:solidFill>
                        <a:effectLst/>
                        <a:latin typeface="+mn-lt"/>
                        <a:ea typeface="+mn-ea"/>
                        <a:cs typeface="+mn-cs"/>
                      </a:endParaRPr>
                    </a:p>
                  </a:txBody>
                  <a:tcPr marL="68580" marR="68580" marT="0" marB="0"/>
                </a:tc>
              </a:tr>
              <a:tr h="475377">
                <a:tc>
                  <a:txBody>
                    <a:bodyPr/>
                    <a:lstStyle/>
                    <a:p>
                      <a:pPr algn="ctr">
                        <a:spcAft>
                          <a:spcPts val="0"/>
                        </a:spcAft>
                      </a:pPr>
                      <a:r>
                        <a:rPr lang="en-US" sz="1800" dirty="0" smtClean="0">
                          <a:effectLst/>
                        </a:rPr>
                        <a:t>TO3</a:t>
                      </a:r>
                      <a:endParaRPr lang="fr-FR" sz="1800" dirty="0">
                        <a:effectLst/>
                        <a:latin typeface="Times New Roman"/>
                        <a:ea typeface="Calibri"/>
                        <a:cs typeface="Times New Roman"/>
                      </a:endParaRPr>
                    </a:p>
                  </a:txBody>
                  <a:tcPr marL="68580" marR="68580" marT="0" marB="0" anchor="ctr"/>
                </a:tc>
                <a:tc>
                  <a:txBody>
                    <a:bodyPr/>
                    <a:lstStyle/>
                    <a:p>
                      <a:pPr algn="just">
                        <a:spcBef>
                          <a:spcPts val="600"/>
                        </a:spcBef>
                        <a:spcAft>
                          <a:spcPts val="600"/>
                        </a:spcAft>
                      </a:pPr>
                      <a:r>
                        <a:rPr lang="en-US" sz="1400" b="1" dirty="0" smtClean="0">
                          <a:effectLst/>
                        </a:rPr>
                        <a:t>Produce product prototypes for avionics and marine applications</a:t>
                      </a:r>
                    </a:p>
                    <a:p>
                      <a:pPr algn="just">
                        <a:spcBef>
                          <a:spcPts val="0"/>
                        </a:spcBef>
                        <a:spcAft>
                          <a:spcPts val="0"/>
                        </a:spcAft>
                      </a:pPr>
                      <a:r>
                        <a:rPr lang="en-US" sz="1200" kern="1200" dirty="0" smtClean="0">
                          <a:solidFill>
                            <a:schemeClr val="dk1"/>
                          </a:solidFill>
                          <a:effectLst/>
                          <a:latin typeface="+mn-lt"/>
                          <a:ea typeface="+mn-ea"/>
                          <a:cs typeface="+mn-cs"/>
                        </a:rPr>
                        <a:t>Demonstrate the pilot line’s capability to deliver a market ready front-end prototype</a:t>
                      </a:r>
                      <a:endParaRPr lang="fr-FR" sz="1200" kern="1200" dirty="0">
                        <a:solidFill>
                          <a:schemeClr val="dk1"/>
                        </a:solidFill>
                        <a:effectLst/>
                        <a:latin typeface="+mn-lt"/>
                        <a:ea typeface="+mn-ea"/>
                        <a:cs typeface="+mn-cs"/>
                      </a:endParaRPr>
                    </a:p>
                  </a:txBody>
                  <a:tcPr marL="68580" marR="68580" marT="0" marB="0"/>
                </a:tc>
              </a:tr>
            </a:tbl>
          </a:graphicData>
        </a:graphic>
      </p:graphicFrame>
    </p:spTree>
    <p:extLst>
      <p:ext uri="{BB962C8B-B14F-4D97-AF65-F5344CB8AC3E}">
        <p14:creationId xmlns:p14="http://schemas.microsoft.com/office/powerpoint/2010/main" val="261758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807840923"/>
              </p:ext>
            </p:extLst>
          </p:nvPr>
        </p:nvGraphicFramePr>
        <p:xfrm>
          <a:off x="109149" y="1075880"/>
          <a:ext cx="8768151" cy="3610420"/>
        </p:xfrm>
        <a:graphic>
          <a:graphicData uri="http://schemas.openxmlformats.org/drawingml/2006/table">
            <a:tbl>
              <a:tblPr firstRow="1" firstCol="1" bandRow="1">
                <a:tableStyleId>{5C22544A-7EE6-4342-B048-85BDC9FD1C3A}</a:tableStyleId>
              </a:tblPr>
              <a:tblGrid>
                <a:gridCol w="774771"/>
                <a:gridCol w="7993380"/>
              </a:tblGrid>
              <a:tr h="368474">
                <a:tc gridSpan="2">
                  <a:txBody>
                    <a:bodyPr/>
                    <a:lstStyle/>
                    <a:p>
                      <a:pPr algn="ctr">
                        <a:spcAft>
                          <a:spcPts val="0"/>
                        </a:spcAft>
                      </a:pPr>
                      <a:r>
                        <a:rPr lang="en-US" sz="1800" dirty="0" smtClean="0">
                          <a:effectLst/>
                        </a:rPr>
                        <a:t>SMARTEC Business</a:t>
                      </a:r>
                      <a:r>
                        <a:rPr lang="en-US" sz="1800" baseline="0" dirty="0" smtClean="0">
                          <a:effectLst/>
                        </a:rPr>
                        <a:t> </a:t>
                      </a:r>
                      <a:r>
                        <a:rPr lang="en-US" sz="1800" dirty="0" smtClean="0">
                          <a:effectLst/>
                        </a:rPr>
                        <a:t>Objectives</a:t>
                      </a:r>
                      <a:endParaRPr lang="fr-FR" sz="1800" dirty="0">
                        <a:effectLst/>
                        <a:latin typeface="Times New Roman"/>
                        <a:ea typeface="Calibri"/>
                        <a:cs typeface="Times New Roman"/>
                      </a:endParaRPr>
                    </a:p>
                  </a:txBody>
                  <a:tcPr marL="68580" marR="68580" marT="0" marB="0" anchor="ctr"/>
                </a:tc>
                <a:tc hMerge="1">
                  <a:txBody>
                    <a:bodyPr/>
                    <a:lstStyle/>
                    <a:p>
                      <a:endParaRPr lang="fr-FR"/>
                    </a:p>
                  </a:txBody>
                  <a:tcPr/>
                </a:tc>
              </a:tr>
              <a:tr h="3241946">
                <a:tc>
                  <a:txBody>
                    <a:bodyPr/>
                    <a:lstStyle/>
                    <a:p>
                      <a:pPr algn="ctr">
                        <a:spcAft>
                          <a:spcPts val="0"/>
                        </a:spcAft>
                      </a:pPr>
                      <a:r>
                        <a:rPr lang="en-US" sz="1800" dirty="0" smtClean="0">
                          <a:effectLst/>
                        </a:rPr>
                        <a:t>BO1</a:t>
                      </a:r>
                      <a:endParaRPr lang="fr-FR" sz="1800" dirty="0">
                        <a:effectLst/>
                        <a:latin typeface="Times New Roman"/>
                        <a:ea typeface="Calibri"/>
                        <a:cs typeface="Times New Roman"/>
                      </a:endParaRPr>
                    </a:p>
                  </a:txBody>
                  <a:tcPr marL="68580" marR="68580" marT="0" marB="0" anchor="ctr"/>
                </a:tc>
                <a:tc>
                  <a:txBody>
                    <a:bodyPr/>
                    <a:lstStyle/>
                    <a:p>
                      <a:pPr algn="just">
                        <a:spcBef>
                          <a:spcPts val="600"/>
                        </a:spcBef>
                        <a:spcAft>
                          <a:spcPts val="600"/>
                        </a:spcAft>
                      </a:pPr>
                      <a:r>
                        <a:rPr lang="en-US" sz="1400" b="1" dirty="0" smtClean="0">
                          <a:effectLst/>
                        </a:rPr>
                        <a:t>Create an entity which will fill a gap in the European power RF front-end industry, exploiting the SMARTEC unique coplanar monolithic technology that will :</a:t>
                      </a:r>
                    </a:p>
                    <a:p>
                      <a:pPr marL="541338" indent="-541338" algn="just">
                        <a:spcBef>
                          <a:spcPts val="0"/>
                        </a:spcBef>
                        <a:spcAft>
                          <a:spcPts val="0"/>
                        </a:spcAft>
                      </a:pPr>
                      <a:r>
                        <a:rPr lang="en-US" sz="1200" b="1" kern="1200" dirty="0" smtClean="0">
                          <a:solidFill>
                            <a:schemeClr val="dk1"/>
                          </a:solidFill>
                          <a:effectLst/>
                          <a:latin typeface="+mn-lt"/>
                          <a:ea typeface="+mn-ea"/>
                          <a:cs typeface="+mn-cs"/>
                        </a:rPr>
                        <a:t>BO1.1</a:t>
                      </a:r>
                      <a:r>
                        <a:rPr lang="en-US" sz="1200" b="1" kern="1200" baseline="0" dirty="0" smtClean="0">
                          <a:solidFill>
                            <a:schemeClr val="dk1"/>
                          </a:solidFill>
                          <a:effectLst/>
                          <a:latin typeface="+mn-lt"/>
                          <a:ea typeface="+mn-ea"/>
                          <a:cs typeface="+mn-cs"/>
                        </a:rPr>
                        <a:t> : </a:t>
                      </a:r>
                      <a:r>
                        <a:rPr lang="en-US" sz="1200" kern="1200" dirty="0" smtClean="0">
                          <a:solidFill>
                            <a:schemeClr val="dk1"/>
                          </a:solidFill>
                          <a:effectLst/>
                          <a:latin typeface="+mn-lt"/>
                          <a:ea typeface="+mn-ea"/>
                          <a:cs typeface="+mn-cs"/>
                        </a:rPr>
                        <a:t>Change the game in power RF Front-End industry at a European and at international level</a:t>
                      </a:r>
                    </a:p>
                    <a:p>
                      <a:pPr marL="541338" indent="-541338">
                        <a:spcBef>
                          <a:spcPts val="600"/>
                        </a:spcBef>
                      </a:pPr>
                      <a:r>
                        <a:rPr lang="en-US" sz="1200" b="1" kern="1200" dirty="0" smtClean="0">
                          <a:solidFill>
                            <a:schemeClr val="dk1"/>
                          </a:solidFill>
                          <a:effectLst/>
                          <a:latin typeface="+mn-lt"/>
                          <a:ea typeface="+mn-ea"/>
                          <a:cs typeface="+mn-cs"/>
                        </a:rPr>
                        <a:t>BO1.2 :</a:t>
                      </a:r>
                      <a:r>
                        <a:rPr lang="en-US" sz="1200" kern="1200" dirty="0" smtClean="0">
                          <a:solidFill>
                            <a:schemeClr val="dk1"/>
                          </a:solidFill>
                          <a:effectLst/>
                          <a:latin typeface="+mn-lt"/>
                          <a:ea typeface="+mn-ea"/>
                          <a:cs typeface="+mn-cs"/>
                        </a:rPr>
                        <a:t> Address niche radar markets of high power RF performance and high added value and of medium unit volume, with reconfigurable power </a:t>
                      </a:r>
                      <a:r>
                        <a:rPr lang="en-US" sz="1200" kern="1200" dirty="0" err="1" smtClean="0">
                          <a:solidFill>
                            <a:schemeClr val="dk1"/>
                          </a:solidFill>
                          <a:effectLst/>
                          <a:latin typeface="+mn-lt"/>
                          <a:ea typeface="+mn-ea"/>
                          <a:cs typeface="+mn-cs"/>
                        </a:rPr>
                        <a:t>GaN</a:t>
                      </a:r>
                      <a:r>
                        <a:rPr lang="en-US" sz="1200" kern="1200" dirty="0" smtClean="0">
                          <a:solidFill>
                            <a:schemeClr val="dk1"/>
                          </a:solidFill>
                          <a:effectLst/>
                          <a:latin typeface="+mn-lt"/>
                          <a:ea typeface="+mn-ea"/>
                          <a:cs typeface="+mn-cs"/>
                        </a:rPr>
                        <a:t> RF solutions</a:t>
                      </a:r>
                    </a:p>
                    <a:p>
                      <a:pPr marL="541338" indent="-541338">
                        <a:spcBef>
                          <a:spcPts val="600"/>
                        </a:spcBef>
                      </a:pPr>
                      <a:r>
                        <a:rPr lang="en-US" sz="1200" b="1" kern="1200" dirty="0" smtClean="0">
                          <a:solidFill>
                            <a:schemeClr val="dk1"/>
                          </a:solidFill>
                          <a:effectLst/>
                          <a:latin typeface="+mn-lt"/>
                          <a:ea typeface="+mn-ea"/>
                          <a:cs typeface="+mn-cs"/>
                        </a:rPr>
                        <a:t>BO1.3 :	</a:t>
                      </a:r>
                      <a:r>
                        <a:rPr lang="en-US" sz="1200" kern="1200" dirty="0" smtClean="0">
                          <a:solidFill>
                            <a:schemeClr val="dk1"/>
                          </a:solidFill>
                          <a:effectLst/>
                          <a:latin typeface="+mn-lt"/>
                          <a:ea typeface="+mn-ea"/>
                          <a:cs typeface="+mn-cs"/>
                        </a:rPr>
                        <a:t>Address luxury marine markets with reconfigurable power </a:t>
                      </a:r>
                      <a:r>
                        <a:rPr lang="en-US" sz="1200" kern="1200" dirty="0" err="1" smtClean="0">
                          <a:solidFill>
                            <a:schemeClr val="dk1"/>
                          </a:solidFill>
                          <a:effectLst/>
                          <a:latin typeface="+mn-lt"/>
                          <a:ea typeface="+mn-ea"/>
                          <a:cs typeface="+mn-cs"/>
                        </a:rPr>
                        <a:t>GaN</a:t>
                      </a:r>
                      <a:r>
                        <a:rPr lang="en-US" sz="1200" kern="1200" dirty="0" smtClean="0">
                          <a:solidFill>
                            <a:schemeClr val="dk1"/>
                          </a:solidFill>
                          <a:effectLst/>
                          <a:latin typeface="+mn-lt"/>
                          <a:ea typeface="+mn-ea"/>
                          <a:cs typeface="+mn-cs"/>
                        </a:rPr>
                        <a:t> RF solutions</a:t>
                      </a:r>
                    </a:p>
                    <a:p>
                      <a:pPr marL="541338" indent="-541338">
                        <a:spcBef>
                          <a:spcPts val="600"/>
                        </a:spcBef>
                      </a:pPr>
                      <a:r>
                        <a:rPr lang="en-US" sz="1200" b="1" kern="1200" dirty="0" smtClean="0">
                          <a:solidFill>
                            <a:schemeClr val="dk1"/>
                          </a:solidFill>
                          <a:effectLst/>
                          <a:latin typeface="+mn-lt"/>
                          <a:ea typeface="+mn-ea"/>
                          <a:cs typeface="+mn-cs"/>
                        </a:rPr>
                        <a:t>BO1.4</a:t>
                      </a:r>
                      <a:r>
                        <a:rPr lang="en-US" sz="1200" kern="1200" baseline="0" dirty="0" smtClean="0">
                          <a:solidFill>
                            <a:schemeClr val="dk1"/>
                          </a:solidFill>
                          <a:effectLst/>
                          <a:latin typeface="+mn-lt"/>
                          <a:ea typeface="+mn-ea"/>
                          <a:cs typeface="+mn-cs"/>
                        </a:rPr>
                        <a:t> </a:t>
                      </a:r>
                      <a:r>
                        <a:rPr lang="en-US" sz="1200" b="1" kern="1200" baseline="0" dirty="0" smtClean="0">
                          <a:solidFill>
                            <a:schemeClr val="dk1"/>
                          </a:solidFill>
                          <a:effectLst/>
                          <a:latin typeface="+mn-lt"/>
                          <a:ea typeface="+mn-ea"/>
                          <a:cs typeface="+mn-cs"/>
                        </a:rPr>
                        <a:t>:	</a:t>
                      </a:r>
                      <a:r>
                        <a:rPr lang="en-US" sz="1200" kern="1200" baseline="0" dirty="0" smtClean="0">
                          <a:solidFill>
                            <a:schemeClr val="dk1"/>
                          </a:solidFill>
                          <a:effectLst/>
                          <a:latin typeface="+mn-lt"/>
                          <a:ea typeface="+mn-ea"/>
                          <a:cs typeface="+mn-cs"/>
                        </a:rPr>
                        <a:t>(a) Define the market segmentation attributes</a:t>
                      </a:r>
                      <a:br>
                        <a:rPr lang="en-US" sz="1200" kern="1200" baseline="0" dirty="0" smtClean="0">
                          <a:solidFill>
                            <a:schemeClr val="dk1"/>
                          </a:solidFill>
                          <a:effectLst/>
                          <a:latin typeface="+mn-lt"/>
                          <a:ea typeface="+mn-ea"/>
                          <a:cs typeface="+mn-cs"/>
                        </a:rPr>
                      </a:br>
                      <a:r>
                        <a:rPr lang="en-US" sz="1200" kern="1200" baseline="0" dirty="0" smtClean="0">
                          <a:solidFill>
                            <a:schemeClr val="dk1"/>
                          </a:solidFill>
                          <a:effectLst/>
                          <a:latin typeface="+mn-lt"/>
                          <a:ea typeface="+mn-ea"/>
                          <a:cs typeface="+mn-cs"/>
                        </a:rPr>
                        <a:t>(b) the market penetration and IP strategy</a:t>
                      </a:r>
                      <a:br>
                        <a:rPr lang="en-US" sz="1200" kern="1200" baseline="0" dirty="0" smtClean="0">
                          <a:solidFill>
                            <a:schemeClr val="dk1"/>
                          </a:solidFill>
                          <a:effectLst/>
                          <a:latin typeface="+mn-lt"/>
                          <a:ea typeface="+mn-ea"/>
                          <a:cs typeface="+mn-cs"/>
                        </a:rPr>
                      </a:br>
                      <a:r>
                        <a:rPr lang="en-US" sz="1200" kern="1200" baseline="0" dirty="0" smtClean="0">
                          <a:solidFill>
                            <a:schemeClr val="dk1"/>
                          </a:solidFill>
                          <a:effectLst/>
                          <a:latin typeface="+mn-lt"/>
                          <a:ea typeface="+mn-ea"/>
                          <a:cs typeface="+mn-cs"/>
                        </a:rPr>
                        <a:t>(c) work on structuring basic distribution channels</a:t>
                      </a:r>
                    </a:p>
                    <a:p>
                      <a:pPr marL="541338" indent="-541338">
                        <a:spcBef>
                          <a:spcPts val="600"/>
                        </a:spcBef>
                      </a:pPr>
                      <a:r>
                        <a:rPr lang="en-US" sz="1200" b="1" kern="1200" baseline="0" dirty="0" smtClean="0">
                          <a:solidFill>
                            <a:schemeClr val="dk1"/>
                          </a:solidFill>
                          <a:effectLst/>
                          <a:latin typeface="+mn-lt"/>
                          <a:ea typeface="+mn-ea"/>
                          <a:cs typeface="+mn-cs"/>
                        </a:rPr>
                        <a:t>BO1.5 :</a:t>
                      </a:r>
                      <a:r>
                        <a:rPr lang="en-US" sz="1200" kern="1200" baseline="0" dirty="0" smtClean="0">
                          <a:solidFill>
                            <a:schemeClr val="dk1"/>
                          </a:solidFill>
                          <a:effectLst/>
                          <a:latin typeface="+mn-lt"/>
                          <a:ea typeface="+mn-ea"/>
                          <a:cs typeface="+mn-cs"/>
                        </a:rPr>
                        <a:t>	Potentially address upcoming medium or high power reconfigurable RF needs of mass markets (cost driven, </a:t>
                      </a:r>
                      <a:r>
                        <a:rPr lang="en-US" sz="1200" kern="1200" baseline="0" dirty="0" err="1" smtClean="0">
                          <a:solidFill>
                            <a:schemeClr val="dk1"/>
                          </a:solidFill>
                          <a:effectLst/>
                          <a:latin typeface="+mn-lt"/>
                          <a:ea typeface="+mn-ea"/>
                          <a:cs typeface="+mn-cs"/>
                        </a:rPr>
                        <a:t>e.g</a:t>
                      </a:r>
                      <a:r>
                        <a:rPr lang="en-US" sz="1200" kern="1200" baseline="0" dirty="0" smtClean="0">
                          <a:solidFill>
                            <a:schemeClr val="dk1"/>
                          </a:solidFill>
                          <a:effectLst/>
                          <a:latin typeface="+mn-lt"/>
                          <a:ea typeface="+mn-ea"/>
                          <a:cs typeface="+mn-cs"/>
                        </a:rPr>
                        <a:t> telecom) with lower cost solutions</a:t>
                      </a:r>
                    </a:p>
                    <a:p>
                      <a:pPr marL="541338" indent="-541338">
                        <a:spcBef>
                          <a:spcPts val="600"/>
                        </a:spcBef>
                      </a:pPr>
                      <a:r>
                        <a:rPr lang="en-US" sz="1200" b="1" kern="1200" baseline="0" dirty="0" smtClean="0">
                          <a:solidFill>
                            <a:schemeClr val="dk1"/>
                          </a:solidFill>
                          <a:effectLst/>
                          <a:latin typeface="+mn-lt"/>
                          <a:ea typeface="+mn-ea"/>
                          <a:cs typeface="+mn-cs"/>
                        </a:rPr>
                        <a:t>BO1.6 :</a:t>
                      </a:r>
                      <a:r>
                        <a:rPr lang="en-US" sz="1200" kern="1200" baseline="0" dirty="0" smtClean="0">
                          <a:solidFill>
                            <a:schemeClr val="dk1"/>
                          </a:solidFill>
                          <a:effectLst/>
                          <a:latin typeface="+mn-lt"/>
                          <a:ea typeface="+mn-ea"/>
                          <a:cs typeface="+mn-cs"/>
                        </a:rPr>
                        <a:t>	Contribute to the competitiveness of the EU economy, through a strategic alliance of EU partners, as well as creation of new jobs.</a:t>
                      </a:r>
                    </a:p>
                    <a:p>
                      <a:pPr marL="541338" indent="-541338">
                        <a:spcBef>
                          <a:spcPts val="600"/>
                        </a:spcBef>
                      </a:pPr>
                      <a:r>
                        <a:rPr lang="en-US" sz="1200" b="1" kern="1200" baseline="0" dirty="0" smtClean="0">
                          <a:solidFill>
                            <a:schemeClr val="dk1"/>
                          </a:solidFill>
                          <a:effectLst/>
                          <a:latin typeface="+mn-lt"/>
                          <a:ea typeface="+mn-ea"/>
                          <a:cs typeface="+mn-cs"/>
                        </a:rPr>
                        <a:t>BO1.7 : </a:t>
                      </a:r>
                      <a:r>
                        <a:rPr lang="en-US" sz="1200" kern="1200" baseline="0" dirty="0" smtClean="0">
                          <a:solidFill>
                            <a:schemeClr val="dk1"/>
                          </a:solidFill>
                          <a:effectLst/>
                          <a:latin typeface="+mn-lt"/>
                          <a:ea typeface="+mn-ea"/>
                          <a:cs typeface="+mn-cs"/>
                        </a:rPr>
                        <a:t>Contribute to the creation of new jobs in the EU</a:t>
                      </a:r>
                      <a:endParaRPr lang="fr-FR" sz="1200" kern="1200" dirty="0">
                        <a:solidFill>
                          <a:schemeClr val="dk1"/>
                        </a:solidFill>
                        <a:effectLst/>
                        <a:latin typeface="+mn-lt"/>
                        <a:ea typeface="+mn-ea"/>
                        <a:cs typeface="+mn-cs"/>
                      </a:endParaRPr>
                    </a:p>
                  </a:txBody>
                  <a:tcPr marL="68580" marR="68580" marT="0" marB="0"/>
                </a:tc>
              </a:tr>
            </a:tbl>
          </a:graphicData>
        </a:graphic>
      </p:graphicFrame>
    </p:spTree>
    <p:extLst>
      <p:ext uri="{BB962C8B-B14F-4D97-AF65-F5344CB8AC3E}">
        <p14:creationId xmlns:p14="http://schemas.microsoft.com/office/powerpoint/2010/main" val="3878864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a:t>
            </a:r>
            <a:endParaRPr lang="en-US" dirty="0"/>
          </a:p>
        </p:txBody>
      </p:sp>
      <p:sp>
        <p:nvSpPr>
          <p:cNvPr id="3" name="Espace réservé du contenu 2"/>
          <p:cNvSpPr>
            <a:spLocks noGrp="1"/>
          </p:cNvSpPr>
          <p:nvPr>
            <p:ph idx="1"/>
          </p:nvPr>
        </p:nvSpPr>
        <p:spPr>
          <a:xfrm>
            <a:off x="188508" y="673725"/>
            <a:ext cx="8761412" cy="4303712"/>
          </a:xfrm>
        </p:spPr>
        <p:txBody>
          <a:bodyPr/>
          <a:lstStyle/>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Consortium &amp; Project Overview</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SMARTEC Concept &amp; Objectives</a:t>
            </a:r>
          </a:p>
          <a:p>
            <a:pPr marL="438150" indent="-279400">
              <a:lnSpc>
                <a:spcPct val="250000"/>
              </a:lnSpc>
              <a:spcBef>
                <a:spcPts val="600"/>
              </a:spcBef>
              <a:spcAft>
                <a:spcPts val="600"/>
              </a:spcAft>
            </a:pPr>
            <a:r>
              <a:rPr lang="en-US" b="1" dirty="0" smtClean="0">
                <a:solidFill>
                  <a:srgbClr val="C00000"/>
                </a:solidFill>
              </a:rPr>
              <a:t>Project Organization &amp; Management Structure</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Highlights and overall achievements of each work package</a:t>
            </a:r>
          </a:p>
        </p:txBody>
      </p:sp>
    </p:spTree>
    <p:extLst>
      <p:ext uri="{BB962C8B-B14F-4D97-AF65-F5344CB8AC3E}">
        <p14:creationId xmlns:p14="http://schemas.microsoft.com/office/powerpoint/2010/main" val="4066992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sp>
        <p:nvSpPr>
          <p:cNvPr id="3" name="Espace réservé du contenu 2"/>
          <p:cNvSpPr>
            <a:spLocks noGrp="1"/>
          </p:cNvSpPr>
          <p:nvPr>
            <p:ph idx="1"/>
          </p:nvPr>
        </p:nvSpPr>
        <p:spPr>
          <a:xfrm>
            <a:off x="179388" y="696914"/>
            <a:ext cx="8761412" cy="436562"/>
          </a:xfrm>
        </p:spPr>
        <p:txBody>
          <a:bodyPr/>
          <a:lstStyle/>
          <a:p>
            <a:r>
              <a:rPr lang="en-US" dirty="0" smtClean="0"/>
              <a:t>Work Packages of SMARTEC project</a:t>
            </a:r>
          </a:p>
          <a:p>
            <a:pPr lvl="1"/>
            <a:r>
              <a:rPr lang="en-US" dirty="0"/>
              <a:t> </a:t>
            </a:r>
            <a:r>
              <a:rPr lang="en-US" dirty="0" smtClean="0"/>
              <a:t>5 Work Packages</a:t>
            </a:r>
          </a:p>
          <a:p>
            <a:pPr lvl="2"/>
            <a:endParaRPr lang="en-US" dirty="0" smtClean="0"/>
          </a:p>
          <a:p>
            <a:pPr lvl="2"/>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787757521"/>
              </p:ext>
            </p:extLst>
          </p:nvPr>
        </p:nvGraphicFramePr>
        <p:xfrm>
          <a:off x="148375" y="1993904"/>
          <a:ext cx="8792425" cy="2118360"/>
        </p:xfrm>
        <a:graphic>
          <a:graphicData uri="http://schemas.openxmlformats.org/drawingml/2006/table">
            <a:tbl>
              <a:tblPr firstRow="1" bandRow="1">
                <a:tableStyleId>{5C22544A-7EE6-4342-B048-85BDC9FD1C3A}</a:tableStyleId>
              </a:tblPr>
              <a:tblGrid>
                <a:gridCol w="848574"/>
                <a:gridCol w="3680143"/>
                <a:gridCol w="973455"/>
                <a:gridCol w="909955"/>
                <a:gridCol w="1019493"/>
                <a:gridCol w="1360805"/>
              </a:tblGrid>
              <a:tr h="297180">
                <a:tc>
                  <a:txBody>
                    <a:bodyPr/>
                    <a:lstStyle/>
                    <a:p>
                      <a:pPr algn="ctr"/>
                      <a:r>
                        <a:rPr lang="en-US" sz="1600" noProof="0" dirty="0" smtClean="0"/>
                        <a:t>WP n°</a:t>
                      </a:r>
                      <a:endParaRPr lang="en-US" sz="1600" noProof="0" dirty="0"/>
                    </a:p>
                  </a:txBody>
                  <a:tcPr marT="34290" marB="34290" anchor="ctr"/>
                </a:tc>
                <a:tc>
                  <a:txBody>
                    <a:bodyPr/>
                    <a:lstStyle/>
                    <a:p>
                      <a:pPr algn="ctr"/>
                      <a:r>
                        <a:rPr lang="en-US" sz="1600" noProof="0" dirty="0" smtClean="0"/>
                        <a:t>Title</a:t>
                      </a:r>
                      <a:endParaRPr lang="en-US" sz="1600" noProof="0" dirty="0"/>
                    </a:p>
                  </a:txBody>
                  <a:tcPr marT="34290" marB="34290" anchor="ctr"/>
                </a:tc>
                <a:tc>
                  <a:txBody>
                    <a:bodyPr/>
                    <a:lstStyle/>
                    <a:p>
                      <a:pPr algn="ctr"/>
                      <a:r>
                        <a:rPr lang="en-US" sz="1600" noProof="0" dirty="0" smtClean="0"/>
                        <a:t>Starting</a:t>
                      </a:r>
                      <a:br>
                        <a:rPr lang="en-US" sz="1600" noProof="0" dirty="0" smtClean="0"/>
                      </a:br>
                      <a:r>
                        <a:rPr lang="en-US" sz="1600" noProof="0" dirty="0" smtClean="0"/>
                        <a:t>date</a:t>
                      </a:r>
                      <a:endParaRPr lang="en-US" sz="1600" noProof="0" dirty="0"/>
                    </a:p>
                  </a:txBody>
                  <a:tcPr marT="34290" marB="34290" anchor="ctr"/>
                </a:tc>
                <a:tc>
                  <a:txBody>
                    <a:bodyPr/>
                    <a:lstStyle/>
                    <a:p>
                      <a:pPr algn="ctr"/>
                      <a:r>
                        <a:rPr lang="en-US" sz="1600" noProof="0" dirty="0" smtClean="0"/>
                        <a:t>Ending</a:t>
                      </a:r>
                      <a:br>
                        <a:rPr lang="en-US" sz="1600" noProof="0" dirty="0" smtClean="0"/>
                      </a:br>
                      <a:r>
                        <a:rPr lang="en-US" sz="1600" noProof="0" dirty="0" smtClean="0"/>
                        <a:t>date</a:t>
                      </a:r>
                      <a:endParaRPr lang="en-US" sz="1600" noProof="0" dirty="0"/>
                    </a:p>
                  </a:txBody>
                  <a:tcPr marT="34290" marB="34290" anchor="ctr"/>
                </a:tc>
                <a:tc>
                  <a:txBody>
                    <a:bodyPr/>
                    <a:lstStyle/>
                    <a:p>
                      <a:pPr algn="ctr"/>
                      <a:r>
                        <a:rPr lang="en-US" sz="1600" noProof="0" dirty="0" smtClean="0"/>
                        <a:t>Total</a:t>
                      </a:r>
                      <a:br>
                        <a:rPr lang="en-US" sz="1600" noProof="0" dirty="0" smtClean="0"/>
                      </a:br>
                      <a:r>
                        <a:rPr lang="en-US" sz="1600" noProof="0" dirty="0" smtClean="0"/>
                        <a:t>efforts</a:t>
                      </a:r>
                      <a:endParaRPr lang="en-US" sz="1600" noProof="0" dirty="0"/>
                    </a:p>
                  </a:txBody>
                  <a:tcPr marT="34290" marB="34290" anchor="ctr"/>
                </a:tc>
                <a:tc>
                  <a:txBody>
                    <a:bodyPr/>
                    <a:lstStyle/>
                    <a:p>
                      <a:pPr algn="ctr"/>
                      <a:r>
                        <a:rPr lang="en-US" sz="1600" noProof="0" dirty="0" smtClean="0"/>
                        <a:t>Lead </a:t>
                      </a:r>
                      <a:br>
                        <a:rPr lang="en-US" sz="1600" noProof="0" dirty="0" smtClean="0"/>
                      </a:br>
                      <a:r>
                        <a:rPr lang="en-US" sz="1600" noProof="0" dirty="0" smtClean="0"/>
                        <a:t>beneficiary</a:t>
                      </a:r>
                      <a:endParaRPr lang="en-US" sz="1600" noProof="0" dirty="0"/>
                    </a:p>
                  </a:txBody>
                  <a:tcPr marT="34290" marB="34290" anchor="ctr"/>
                </a:tc>
              </a:tr>
              <a:tr h="278130">
                <a:tc>
                  <a:txBody>
                    <a:bodyPr/>
                    <a:lstStyle/>
                    <a:p>
                      <a:pPr algn="ctr"/>
                      <a:r>
                        <a:rPr lang="en-US" sz="1600" b="1" noProof="0" dirty="0" smtClean="0"/>
                        <a:t>WP1</a:t>
                      </a:r>
                      <a:endParaRPr lang="en-US" sz="1600" b="1" noProof="0" dirty="0"/>
                    </a:p>
                  </a:txBody>
                  <a:tcPr marT="34290" marB="34290" anchor="ctr"/>
                </a:tc>
                <a:tc>
                  <a:txBody>
                    <a:bodyPr/>
                    <a:lstStyle/>
                    <a:p>
                      <a:pPr algn="r"/>
                      <a:r>
                        <a:rPr lang="en-US" sz="1600" b="1" noProof="0" dirty="0" smtClean="0"/>
                        <a:t>Project Management</a:t>
                      </a:r>
                      <a:endParaRPr lang="en-US" sz="1600" b="1" noProof="0" dirty="0"/>
                    </a:p>
                  </a:txBody>
                  <a:tcPr marT="34290" marB="34290" anchor="ctr"/>
                </a:tc>
                <a:tc>
                  <a:txBody>
                    <a:bodyPr/>
                    <a:lstStyle/>
                    <a:p>
                      <a:pPr algn="ctr"/>
                      <a:r>
                        <a:rPr lang="en-US" sz="1600" noProof="0" dirty="0" smtClean="0"/>
                        <a:t>T</a:t>
                      </a:r>
                      <a:r>
                        <a:rPr lang="en-US" sz="1600" baseline="-25000" noProof="0" dirty="0" smtClean="0"/>
                        <a:t>0</a:t>
                      </a:r>
                      <a:endParaRPr lang="en-US" sz="1600" baseline="-25000" noProof="0" dirty="0"/>
                    </a:p>
                  </a:txBody>
                  <a:tcPr marT="34290" marB="34290" anchor="ctr"/>
                </a:tc>
                <a:tc>
                  <a:txBody>
                    <a:bodyPr/>
                    <a:lstStyle/>
                    <a:p>
                      <a:pPr algn="ctr"/>
                      <a:r>
                        <a:rPr lang="en-US" sz="1600" noProof="0" dirty="0" smtClean="0"/>
                        <a:t>T</a:t>
                      </a:r>
                      <a:r>
                        <a:rPr lang="en-US" sz="1600" baseline="-25000" noProof="0" dirty="0" smtClean="0"/>
                        <a:t>0</a:t>
                      </a:r>
                      <a:r>
                        <a:rPr lang="en-US" sz="1600" noProof="0" dirty="0" smtClean="0"/>
                        <a:t>+36</a:t>
                      </a:r>
                      <a:endParaRPr lang="en-US" sz="1600" noProof="0" dirty="0"/>
                    </a:p>
                  </a:txBody>
                  <a:tcPr marT="34290" marB="34290" anchor="ctr"/>
                </a:tc>
                <a:tc>
                  <a:txBody>
                    <a:bodyPr/>
                    <a:lstStyle/>
                    <a:p>
                      <a:pPr algn="ctr"/>
                      <a:r>
                        <a:rPr lang="en-US" sz="1600" noProof="0" dirty="0" smtClean="0"/>
                        <a:t>23 PMs</a:t>
                      </a:r>
                      <a:endParaRPr lang="en-US" sz="1600" noProof="0" dirty="0"/>
                    </a:p>
                  </a:txBody>
                  <a:tcPr marT="34290" marB="34290" anchor="ctr"/>
                </a:tc>
                <a:tc>
                  <a:txBody>
                    <a:bodyPr/>
                    <a:lstStyle/>
                    <a:p>
                      <a:pPr algn="ctr"/>
                      <a:r>
                        <a:rPr lang="en-US" sz="1600" noProof="0" dirty="0" smtClean="0"/>
                        <a:t>TRT</a:t>
                      </a:r>
                      <a:endParaRPr lang="en-US" sz="1600" noProof="0" dirty="0"/>
                    </a:p>
                  </a:txBody>
                  <a:tcPr marT="34290" marB="34290" anchor="ctr"/>
                </a:tc>
              </a:tr>
              <a:tr h="278130">
                <a:tc>
                  <a:txBody>
                    <a:bodyPr/>
                    <a:lstStyle/>
                    <a:p>
                      <a:pPr algn="ctr"/>
                      <a:r>
                        <a:rPr lang="en-US" sz="1600" b="1" noProof="0" dirty="0" smtClean="0"/>
                        <a:t>WP2</a:t>
                      </a:r>
                      <a:endParaRPr lang="en-US" sz="1600" b="1" noProof="0" dirty="0"/>
                    </a:p>
                  </a:txBody>
                  <a:tcPr marT="34290" marB="34290" anchor="ctr"/>
                </a:tc>
                <a:tc>
                  <a:txBody>
                    <a:bodyPr/>
                    <a:lstStyle/>
                    <a:p>
                      <a:pPr algn="r"/>
                      <a:r>
                        <a:rPr lang="en-US" sz="1600" b="1" noProof="0" dirty="0" smtClean="0"/>
                        <a:t>SMARTEC Pilot Line</a:t>
                      </a:r>
                      <a:endParaRPr lang="en-US" sz="1600" b="1" noProof="0" dirty="0"/>
                    </a:p>
                  </a:txBody>
                  <a:tcPr marT="34290" marB="34290" anchor="ctr"/>
                </a:tc>
                <a:tc>
                  <a:txBody>
                    <a:bodyPr/>
                    <a:lstStyle/>
                    <a:p>
                      <a:pPr algn="ctr"/>
                      <a:r>
                        <a:rPr lang="en-US" sz="1600" noProof="0" dirty="0" smtClean="0"/>
                        <a:t>T</a:t>
                      </a:r>
                      <a:r>
                        <a:rPr lang="en-US" sz="1600" baseline="-25000" noProof="0" dirty="0" smtClean="0"/>
                        <a:t>0</a:t>
                      </a:r>
                      <a:endParaRPr lang="en-US" sz="1600" baseline="-25000" noProof="0" dirty="0"/>
                    </a:p>
                  </a:txBody>
                  <a:tcPr marT="34290" marB="34290" anchor="ctr"/>
                </a:tc>
                <a:tc>
                  <a:txBody>
                    <a:bodyPr/>
                    <a:lstStyle/>
                    <a:p>
                      <a:pPr algn="ctr"/>
                      <a:r>
                        <a:rPr lang="en-US" sz="1600" noProof="0" dirty="0" smtClean="0"/>
                        <a:t>T</a:t>
                      </a:r>
                      <a:r>
                        <a:rPr lang="en-US" sz="1600" baseline="-25000" noProof="0" dirty="0" smtClean="0"/>
                        <a:t>0</a:t>
                      </a:r>
                      <a:r>
                        <a:rPr lang="en-US" sz="1600" noProof="0" dirty="0" smtClean="0"/>
                        <a:t>+24</a:t>
                      </a:r>
                      <a:endParaRPr lang="en-US" sz="1600" noProof="0" dirty="0"/>
                    </a:p>
                  </a:txBody>
                  <a:tcPr marT="34290" marB="34290" anchor="ctr"/>
                </a:tc>
                <a:tc>
                  <a:txBody>
                    <a:bodyPr/>
                    <a:lstStyle/>
                    <a:p>
                      <a:pPr algn="ctr"/>
                      <a:r>
                        <a:rPr lang="en-US" sz="1600" noProof="0" dirty="0" smtClean="0"/>
                        <a:t>160 PMs</a:t>
                      </a:r>
                    </a:p>
                  </a:txBody>
                  <a:tcPr marT="34290" marB="34290" anchor="ctr"/>
                </a:tc>
                <a:tc>
                  <a:txBody>
                    <a:bodyPr/>
                    <a:lstStyle/>
                    <a:p>
                      <a:pPr algn="ctr"/>
                      <a:r>
                        <a:rPr lang="en-US" sz="1600" noProof="0" dirty="0" smtClean="0"/>
                        <a:t>FORTH</a:t>
                      </a:r>
                    </a:p>
                  </a:txBody>
                  <a:tcPr marT="34290" marB="34290" anchor="ctr"/>
                </a:tc>
              </a:tr>
              <a:tr h="278130">
                <a:tc>
                  <a:txBody>
                    <a:bodyPr/>
                    <a:lstStyle/>
                    <a:p>
                      <a:pPr algn="ctr"/>
                      <a:r>
                        <a:rPr lang="en-US" sz="1600" b="1" noProof="0" dirty="0" smtClean="0"/>
                        <a:t>WP3</a:t>
                      </a:r>
                      <a:endParaRPr lang="en-US" sz="1600" b="1" noProof="0" dirty="0"/>
                    </a:p>
                  </a:txBody>
                  <a:tcPr marT="34290" marB="34290" anchor="ctr"/>
                </a:tc>
                <a:tc>
                  <a:txBody>
                    <a:bodyPr/>
                    <a:lstStyle/>
                    <a:p>
                      <a:pPr algn="r"/>
                      <a:r>
                        <a:rPr lang="en-US" sz="1600" b="1" noProof="0" dirty="0" smtClean="0"/>
                        <a:t>Prototyping</a:t>
                      </a:r>
                      <a:endParaRPr lang="en-US" sz="1600" b="1" noProof="0" dirty="0"/>
                    </a:p>
                  </a:txBody>
                  <a:tcPr marT="34290" marB="34290" anchor="ctr"/>
                </a:tc>
                <a:tc>
                  <a:txBody>
                    <a:bodyPr/>
                    <a:lstStyle/>
                    <a:p>
                      <a:pPr algn="ctr"/>
                      <a:r>
                        <a:rPr lang="en-US" sz="1600" noProof="0" dirty="0" smtClean="0"/>
                        <a:t>T</a:t>
                      </a:r>
                      <a:r>
                        <a:rPr lang="en-US" sz="1600" baseline="-25000" noProof="0" dirty="0" smtClean="0"/>
                        <a:t>0</a:t>
                      </a:r>
                      <a:r>
                        <a:rPr lang="en-US" sz="1600" baseline="0" noProof="0" dirty="0" smtClean="0"/>
                        <a:t>+18</a:t>
                      </a:r>
                      <a:endParaRPr lang="en-US" sz="1600" baseline="-25000" noProof="0" dirty="0"/>
                    </a:p>
                  </a:txBody>
                  <a:tcPr marT="34290" marB="34290" anchor="ctr"/>
                </a:tc>
                <a:tc>
                  <a:txBody>
                    <a:bodyPr/>
                    <a:lstStyle/>
                    <a:p>
                      <a:pPr algn="ctr"/>
                      <a:r>
                        <a:rPr lang="en-US" sz="1600" noProof="0" dirty="0" smtClean="0"/>
                        <a:t>T</a:t>
                      </a:r>
                      <a:r>
                        <a:rPr lang="en-US" sz="1600" baseline="-25000" noProof="0" dirty="0" smtClean="0"/>
                        <a:t>0</a:t>
                      </a:r>
                      <a:r>
                        <a:rPr lang="en-US" sz="1600" noProof="0" dirty="0" smtClean="0"/>
                        <a:t>+36</a:t>
                      </a:r>
                      <a:endParaRPr lang="en-US" sz="1600" noProof="0" dirty="0"/>
                    </a:p>
                  </a:txBody>
                  <a:tcPr marT="34290" marB="34290" anchor="ctr"/>
                </a:tc>
                <a:tc>
                  <a:txBody>
                    <a:bodyPr/>
                    <a:lstStyle/>
                    <a:p>
                      <a:pPr algn="ctr"/>
                      <a:r>
                        <a:rPr lang="en-US" sz="1600" noProof="0" dirty="0" smtClean="0"/>
                        <a:t>83 PMs</a:t>
                      </a:r>
                    </a:p>
                  </a:txBody>
                  <a:tcPr marT="34290" marB="34290" anchor="ctr"/>
                </a:tc>
                <a:tc>
                  <a:txBody>
                    <a:bodyPr/>
                    <a:lstStyle/>
                    <a:p>
                      <a:pPr algn="ctr"/>
                      <a:r>
                        <a:rPr lang="en-US" sz="1600" noProof="0" dirty="0" smtClean="0"/>
                        <a:t>RFM</a:t>
                      </a:r>
                    </a:p>
                  </a:txBody>
                  <a:tcPr marT="34290" marB="34290" anchor="ctr"/>
                </a:tc>
              </a:tr>
              <a:tr h="278130">
                <a:tc>
                  <a:txBody>
                    <a:bodyPr/>
                    <a:lstStyle/>
                    <a:p>
                      <a:pPr algn="ctr"/>
                      <a:r>
                        <a:rPr lang="en-US" sz="1600" b="1" noProof="0" dirty="0" smtClean="0"/>
                        <a:t>WP4</a:t>
                      </a:r>
                      <a:endParaRPr lang="en-US" sz="1600" b="1" noProof="0" dirty="0"/>
                    </a:p>
                  </a:txBody>
                  <a:tcPr marT="34290" marB="34290" anchor="ctr"/>
                </a:tc>
                <a:tc>
                  <a:txBody>
                    <a:bodyPr/>
                    <a:lstStyle/>
                    <a:p>
                      <a:pPr algn="r"/>
                      <a:r>
                        <a:rPr lang="en-US" sz="1600" b="1" noProof="0" dirty="0" smtClean="0"/>
                        <a:t>Marketing &amp; Business Development</a:t>
                      </a:r>
                      <a:endParaRPr lang="en-US" sz="1600" b="1" noProof="0" dirty="0"/>
                    </a:p>
                  </a:txBody>
                  <a:tcPr marT="34290" marB="34290" anchor="ctr"/>
                </a:tc>
                <a:tc>
                  <a:txBody>
                    <a:bodyPr/>
                    <a:lstStyle/>
                    <a:p>
                      <a:pPr algn="ctr"/>
                      <a:r>
                        <a:rPr lang="en-US" sz="1600" noProof="0" dirty="0" smtClean="0"/>
                        <a:t>T</a:t>
                      </a:r>
                      <a:r>
                        <a:rPr lang="en-US" sz="1600" baseline="-25000" noProof="0" dirty="0" smtClean="0"/>
                        <a:t>0</a:t>
                      </a:r>
                      <a:r>
                        <a:rPr lang="en-US" sz="1600" baseline="0" noProof="0" dirty="0" smtClean="0"/>
                        <a:t>+6</a:t>
                      </a:r>
                      <a:endParaRPr lang="en-US" sz="1600" baseline="-25000" noProof="0" dirty="0"/>
                    </a:p>
                  </a:txBody>
                  <a:tcPr marT="34290" marB="34290" anchor="ctr"/>
                </a:tc>
                <a:tc>
                  <a:txBody>
                    <a:bodyPr/>
                    <a:lstStyle/>
                    <a:p>
                      <a:pPr algn="ctr"/>
                      <a:r>
                        <a:rPr lang="en-US" sz="1600" noProof="0" dirty="0" smtClean="0"/>
                        <a:t>T</a:t>
                      </a:r>
                      <a:r>
                        <a:rPr lang="en-US" sz="1600" baseline="-25000" noProof="0" dirty="0" smtClean="0"/>
                        <a:t>0</a:t>
                      </a:r>
                      <a:r>
                        <a:rPr lang="en-US" sz="1600" noProof="0" dirty="0" smtClean="0"/>
                        <a:t>+36</a:t>
                      </a:r>
                      <a:endParaRPr lang="en-US" sz="1600" noProof="0" dirty="0"/>
                    </a:p>
                  </a:txBody>
                  <a:tcPr marT="34290" marB="34290" anchor="ctr"/>
                </a:tc>
                <a:tc>
                  <a:txBody>
                    <a:bodyPr/>
                    <a:lstStyle/>
                    <a:p>
                      <a:pPr algn="ctr"/>
                      <a:r>
                        <a:rPr lang="en-US" sz="1600" noProof="0" dirty="0" smtClean="0"/>
                        <a:t>124 PMs</a:t>
                      </a:r>
                    </a:p>
                  </a:txBody>
                  <a:tcPr marT="34290" marB="34290" anchor="ctr"/>
                </a:tc>
                <a:tc>
                  <a:txBody>
                    <a:bodyPr/>
                    <a:lstStyle/>
                    <a:p>
                      <a:pPr algn="ctr"/>
                      <a:r>
                        <a:rPr lang="en-US" sz="1600" noProof="0" dirty="0" smtClean="0"/>
                        <a:t>CIDETE</a:t>
                      </a:r>
                    </a:p>
                  </a:txBody>
                  <a:tcPr marT="34290" marB="34290" anchor="ctr"/>
                </a:tc>
              </a:tr>
              <a:tr h="278130">
                <a:tc>
                  <a:txBody>
                    <a:bodyPr/>
                    <a:lstStyle/>
                    <a:p>
                      <a:pPr algn="ctr"/>
                      <a:r>
                        <a:rPr lang="en-US" sz="1600" b="1" noProof="0" dirty="0" smtClean="0"/>
                        <a:t>WP5</a:t>
                      </a:r>
                      <a:endParaRPr lang="en-US" sz="1600" b="1" noProof="0" dirty="0"/>
                    </a:p>
                  </a:txBody>
                  <a:tcPr marT="34290" marB="34290" anchor="ctr"/>
                </a:tc>
                <a:tc>
                  <a:txBody>
                    <a:bodyPr/>
                    <a:lstStyle/>
                    <a:p>
                      <a:pPr algn="r"/>
                      <a:r>
                        <a:rPr lang="en-US" sz="1600" b="1" noProof="0" dirty="0" smtClean="0"/>
                        <a:t>Ethics Requirements</a:t>
                      </a:r>
                      <a:endParaRPr lang="en-US" sz="1600" b="1" noProof="0" dirty="0"/>
                    </a:p>
                  </a:txBody>
                  <a:tcPr marT="34290" marB="34290" anchor="ctr"/>
                </a:tc>
                <a:tc>
                  <a:txBody>
                    <a:bodyPr/>
                    <a:lstStyle/>
                    <a:p>
                      <a:pPr algn="ctr"/>
                      <a:r>
                        <a:rPr lang="en-US" sz="1600" noProof="0" dirty="0" smtClean="0"/>
                        <a:t>T</a:t>
                      </a:r>
                      <a:r>
                        <a:rPr lang="en-US" sz="1600" baseline="-25000" noProof="0" dirty="0" smtClean="0"/>
                        <a:t>0</a:t>
                      </a:r>
                      <a:endParaRPr lang="en-US" sz="1600" baseline="-25000" noProof="0" dirty="0"/>
                    </a:p>
                  </a:txBody>
                  <a:tcPr marT="34290" marB="34290" anchor="ctr"/>
                </a:tc>
                <a:tc>
                  <a:txBody>
                    <a:bodyPr/>
                    <a:lstStyle/>
                    <a:p>
                      <a:pPr algn="ctr"/>
                      <a:r>
                        <a:rPr lang="en-US" sz="1600" noProof="0" dirty="0" smtClean="0"/>
                        <a:t>T</a:t>
                      </a:r>
                      <a:r>
                        <a:rPr lang="en-US" sz="1600" baseline="-25000" noProof="0" dirty="0" smtClean="0"/>
                        <a:t>0</a:t>
                      </a:r>
                      <a:r>
                        <a:rPr lang="en-US" sz="1600" noProof="0" dirty="0" smtClean="0"/>
                        <a:t>+36</a:t>
                      </a:r>
                      <a:endParaRPr lang="en-US" sz="1600" noProof="0" dirty="0"/>
                    </a:p>
                  </a:txBody>
                  <a:tcPr marT="34290" marB="34290" anchor="ctr"/>
                </a:tc>
                <a:tc>
                  <a:txBody>
                    <a:bodyPr/>
                    <a:lstStyle/>
                    <a:p>
                      <a:pPr algn="ctr"/>
                      <a:r>
                        <a:rPr lang="en-US" sz="1600" noProof="0" dirty="0" smtClean="0"/>
                        <a:t>-</a:t>
                      </a:r>
                      <a:endParaRPr lang="en-US" sz="1600" noProof="0" dirty="0"/>
                    </a:p>
                  </a:txBody>
                  <a:tcPr marT="34290" marB="34290" anchor="ctr"/>
                </a:tc>
                <a:tc>
                  <a:txBody>
                    <a:bodyPr/>
                    <a:lstStyle/>
                    <a:p>
                      <a:pPr algn="ctr"/>
                      <a:r>
                        <a:rPr lang="en-US" sz="1600" noProof="0" dirty="0" smtClean="0"/>
                        <a:t>TRT</a:t>
                      </a:r>
                      <a:endParaRPr lang="en-US" sz="1600" noProof="0" dirty="0"/>
                    </a:p>
                  </a:txBody>
                  <a:tcPr marT="34290" marB="34290" anchor="ctr"/>
                </a:tc>
              </a:tr>
            </a:tbl>
          </a:graphicData>
        </a:graphic>
      </p:graphicFrame>
    </p:spTree>
    <p:extLst>
      <p:ext uri="{BB962C8B-B14F-4D97-AF65-F5344CB8AC3E}">
        <p14:creationId xmlns:p14="http://schemas.microsoft.com/office/powerpoint/2010/main" val="3952251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615984635"/>
              </p:ext>
            </p:extLst>
          </p:nvPr>
        </p:nvGraphicFramePr>
        <p:xfrm>
          <a:off x="349712" y="1501651"/>
          <a:ext cx="8363947" cy="2885440"/>
        </p:xfrm>
        <a:graphic>
          <a:graphicData uri="http://schemas.openxmlformats.org/drawingml/2006/table">
            <a:tbl>
              <a:tblPr firstRow="1" bandRow="1">
                <a:tableStyleId>{5C22544A-7EE6-4342-B048-85BDC9FD1C3A}</a:tableStyleId>
              </a:tblPr>
              <a:tblGrid>
                <a:gridCol w="3138805"/>
                <a:gridCol w="870857"/>
                <a:gridCol w="870857"/>
                <a:gridCol w="870857"/>
                <a:gridCol w="870857"/>
                <a:gridCol w="870857"/>
                <a:gridCol w="870857"/>
              </a:tblGrid>
              <a:tr h="370840">
                <a:tc>
                  <a:txBody>
                    <a:bodyPr/>
                    <a:lstStyle/>
                    <a:p>
                      <a:pPr algn="ctr"/>
                      <a:r>
                        <a:rPr lang="en-US" noProof="0" dirty="0" smtClean="0"/>
                        <a:t>WPs</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+6</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+12</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+18</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+24</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+30</a:t>
                      </a:r>
                      <a:endParaRPr lang="en-US" noProof="0" dirty="0"/>
                    </a:p>
                  </a:txBody>
                  <a:tcPr anchor="ctr"/>
                </a:tc>
                <a:tc>
                  <a:txBody>
                    <a:bodyPr/>
                    <a:lstStyle/>
                    <a:p>
                      <a:pPr algn="ctr"/>
                      <a:r>
                        <a:rPr lang="en-US" noProof="0" dirty="0" smtClean="0"/>
                        <a:t>T</a:t>
                      </a:r>
                      <a:r>
                        <a:rPr lang="en-US" baseline="-25000" noProof="0" dirty="0" smtClean="0"/>
                        <a:t>0</a:t>
                      </a:r>
                      <a:r>
                        <a:rPr lang="en-US" noProof="0" dirty="0" smtClean="0"/>
                        <a:t>+36</a:t>
                      </a:r>
                      <a:endParaRPr lang="en-US" noProof="0" dirty="0"/>
                    </a:p>
                  </a:txBody>
                  <a:tcPr anchor="ctr"/>
                </a:tc>
              </a:tr>
              <a:tr h="370840">
                <a:tc>
                  <a:txBody>
                    <a:bodyPr/>
                    <a:lstStyle/>
                    <a:p>
                      <a:pPr algn="ctr"/>
                      <a:r>
                        <a:rPr lang="en-US" b="1" noProof="0" dirty="0" smtClean="0"/>
                        <a:t>WP1</a:t>
                      </a:r>
                    </a:p>
                    <a:p>
                      <a:pPr algn="ctr"/>
                      <a:r>
                        <a:rPr lang="en-US" noProof="0" dirty="0" smtClean="0"/>
                        <a:t>Project</a:t>
                      </a:r>
                      <a:r>
                        <a:rPr lang="en-US" baseline="0" noProof="0" dirty="0" smtClean="0"/>
                        <a:t> Management</a:t>
                      </a: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r>
              <a:tr h="370840">
                <a:tc>
                  <a:txBody>
                    <a:bodyPr/>
                    <a:lstStyle/>
                    <a:p>
                      <a:pPr algn="ctr"/>
                      <a:r>
                        <a:rPr lang="en-US" b="1" noProof="0" dirty="0" smtClean="0"/>
                        <a:t>WP2</a:t>
                      </a:r>
                    </a:p>
                    <a:p>
                      <a:pPr algn="ctr"/>
                      <a:r>
                        <a:rPr lang="en-US" noProof="0" dirty="0" smtClean="0"/>
                        <a:t>Pilot Line</a:t>
                      </a: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r>
              <a:tr h="370840">
                <a:tc>
                  <a:txBody>
                    <a:bodyPr/>
                    <a:lstStyle/>
                    <a:p>
                      <a:pPr algn="ctr"/>
                      <a:r>
                        <a:rPr lang="en-US" b="1" noProof="0" dirty="0" smtClean="0"/>
                        <a:t>WP3</a:t>
                      </a:r>
                    </a:p>
                    <a:p>
                      <a:pPr algn="ctr"/>
                      <a:r>
                        <a:rPr lang="en-US" noProof="0" dirty="0" smtClean="0"/>
                        <a:t>Prototyping</a:t>
                      </a:r>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r>
              <a:tr h="370840">
                <a:tc>
                  <a:txBody>
                    <a:bodyPr/>
                    <a:lstStyle/>
                    <a:p>
                      <a:pPr algn="ctr"/>
                      <a:r>
                        <a:rPr lang="en-US" b="1" noProof="0" dirty="0" smtClean="0"/>
                        <a:t>WP4</a:t>
                      </a:r>
                    </a:p>
                    <a:p>
                      <a:pPr algn="ctr"/>
                      <a:r>
                        <a:rPr lang="en-US" noProof="0" dirty="0" smtClean="0"/>
                        <a:t>Marketing &amp; Business Development</a:t>
                      </a: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r>
              <a:tr h="370840">
                <a:tc>
                  <a:txBody>
                    <a:bodyPr/>
                    <a:lstStyle/>
                    <a:p>
                      <a:pPr algn="ctr"/>
                      <a:r>
                        <a:rPr lang="en-US" b="1" noProof="0" dirty="0" smtClean="0"/>
                        <a:t>WP5</a:t>
                      </a:r>
                    </a:p>
                    <a:p>
                      <a:pPr algn="ctr"/>
                      <a:r>
                        <a:rPr lang="en-US" noProof="0" dirty="0" smtClean="0"/>
                        <a:t>Ethics Requirements</a:t>
                      </a: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c>
                  <a:txBody>
                    <a:bodyPr/>
                    <a:lstStyle/>
                    <a:p>
                      <a:pPr algn="ctr"/>
                      <a:endParaRPr lang="en-US" noProof="0" dirty="0"/>
                    </a:p>
                  </a:txBody>
                  <a:tcPr anchor="ctr"/>
                </a:tc>
              </a:tr>
            </a:tbl>
          </a:graphicData>
        </a:graphic>
      </p:graphicFrame>
      <p:sp>
        <p:nvSpPr>
          <p:cNvPr id="7" name="Chevron 6"/>
          <p:cNvSpPr/>
          <p:nvPr/>
        </p:nvSpPr>
        <p:spPr>
          <a:xfrm>
            <a:off x="3533775" y="1955173"/>
            <a:ext cx="5150270" cy="356260"/>
          </a:xfrm>
          <a:prstGeom prst="chevron">
            <a:avLst>
              <a:gd name="adj" fmla="val 37167"/>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8" name="Chevron 7"/>
          <p:cNvSpPr/>
          <p:nvPr/>
        </p:nvSpPr>
        <p:spPr>
          <a:xfrm>
            <a:off x="3533775" y="2463833"/>
            <a:ext cx="3437042" cy="356260"/>
          </a:xfrm>
          <a:prstGeom prst="chevron">
            <a:avLst>
              <a:gd name="adj" fmla="val 37167"/>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9" name="Chevron 8"/>
          <p:cNvSpPr/>
          <p:nvPr/>
        </p:nvSpPr>
        <p:spPr>
          <a:xfrm>
            <a:off x="6108908" y="2947854"/>
            <a:ext cx="2575135" cy="356260"/>
          </a:xfrm>
          <a:prstGeom prst="chevron">
            <a:avLst>
              <a:gd name="adj" fmla="val 37167"/>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10" name="Chevron 9"/>
          <p:cNvSpPr/>
          <p:nvPr/>
        </p:nvSpPr>
        <p:spPr>
          <a:xfrm>
            <a:off x="4393035" y="3445434"/>
            <a:ext cx="4291009" cy="356260"/>
          </a:xfrm>
          <a:prstGeom prst="chevron">
            <a:avLst>
              <a:gd name="adj" fmla="val 37167"/>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11" name="Chevron 10"/>
          <p:cNvSpPr/>
          <p:nvPr/>
        </p:nvSpPr>
        <p:spPr>
          <a:xfrm>
            <a:off x="3533774" y="3971998"/>
            <a:ext cx="5150270" cy="356260"/>
          </a:xfrm>
          <a:prstGeom prst="chevron">
            <a:avLst>
              <a:gd name="adj" fmla="val 37167"/>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12" name="Espace réservé du contenu 2"/>
          <p:cNvSpPr>
            <a:spLocks noGrp="1"/>
          </p:cNvSpPr>
          <p:nvPr>
            <p:ph idx="1"/>
          </p:nvPr>
        </p:nvSpPr>
        <p:spPr>
          <a:xfrm>
            <a:off x="179388" y="696914"/>
            <a:ext cx="8761412" cy="436562"/>
          </a:xfrm>
        </p:spPr>
        <p:txBody>
          <a:bodyPr/>
          <a:lstStyle/>
          <a:p>
            <a:r>
              <a:rPr lang="en-US" dirty="0" smtClean="0"/>
              <a:t>Repartition in time of Work Packages</a:t>
            </a:r>
          </a:p>
          <a:p>
            <a:pPr lvl="2"/>
            <a:endParaRPr lang="en-US" dirty="0"/>
          </a:p>
        </p:txBody>
      </p:sp>
    </p:spTree>
    <p:extLst>
      <p:ext uri="{BB962C8B-B14F-4D97-AF65-F5344CB8AC3E}">
        <p14:creationId xmlns:p14="http://schemas.microsoft.com/office/powerpoint/2010/main" val="2978279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a:t>
            </a:r>
            <a:endParaRPr lang="en-US" dirty="0"/>
          </a:p>
        </p:txBody>
      </p:sp>
      <p:sp>
        <p:nvSpPr>
          <p:cNvPr id="3" name="Espace réservé du contenu 2"/>
          <p:cNvSpPr>
            <a:spLocks noGrp="1"/>
          </p:cNvSpPr>
          <p:nvPr>
            <p:ph idx="1"/>
          </p:nvPr>
        </p:nvSpPr>
        <p:spPr>
          <a:xfrm>
            <a:off x="188508" y="673725"/>
            <a:ext cx="8761412" cy="4303712"/>
          </a:xfrm>
        </p:spPr>
        <p:txBody>
          <a:bodyPr/>
          <a:lstStyle/>
          <a:p>
            <a:pPr marL="438150" indent="-279400">
              <a:lnSpc>
                <a:spcPct val="250000"/>
              </a:lnSpc>
              <a:spcBef>
                <a:spcPts val="600"/>
              </a:spcBef>
              <a:spcAft>
                <a:spcPts val="600"/>
              </a:spcAft>
            </a:pPr>
            <a:r>
              <a:rPr lang="en-US" b="1" dirty="0" smtClean="0">
                <a:solidFill>
                  <a:srgbClr val="C00000"/>
                </a:solidFill>
              </a:rPr>
              <a:t>Consortium &amp; Project Overview</a:t>
            </a:r>
          </a:p>
          <a:p>
            <a:pPr marL="438150" indent="-279400">
              <a:lnSpc>
                <a:spcPct val="250000"/>
              </a:lnSpc>
              <a:spcBef>
                <a:spcPts val="600"/>
              </a:spcBef>
              <a:spcAft>
                <a:spcPts val="600"/>
              </a:spcAft>
              <a:buClr>
                <a:schemeClr val="accent1">
                  <a:lumMod val="20000"/>
                  <a:lumOff val="80000"/>
                </a:schemeClr>
              </a:buClr>
            </a:pPr>
            <a:r>
              <a:rPr lang="en-US" b="1" dirty="0" smtClean="0">
                <a:solidFill>
                  <a:schemeClr val="accent1">
                    <a:lumMod val="20000"/>
                    <a:lumOff val="80000"/>
                  </a:schemeClr>
                </a:solidFill>
              </a:rPr>
              <a:t>SMARTEC Concept &amp; Objectives</a:t>
            </a:r>
          </a:p>
          <a:p>
            <a:pPr marL="438150" indent="-279400">
              <a:lnSpc>
                <a:spcPct val="250000"/>
              </a:lnSpc>
              <a:spcBef>
                <a:spcPts val="600"/>
              </a:spcBef>
              <a:spcAft>
                <a:spcPts val="600"/>
              </a:spcAft>
              <a:buClr>
                <a:schemeClr val="accent1">
                  <a:lumMod val="20000"/>
                  <a:lumOff val="80000"/>
                </a:schemeClr>
              </a:buClr>
            </a:pPr>
            <a:r>
              <a:rPr lang="en-US" b="1" dirty="0" smtClean="0">
                <a:solidFill>
                  <a:schemeClr val="accent1">
                    <a:lumMod val="20000"/>
                    <a:lumOff val="80000"/>
                  </a:schemeClr>
                </a:solidFill>
              </a:rPr>
              <a:t>Project Organization &amp; Management Structure</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Highlights and overall achievements of each work package</a:t>
            </a:r>
          </a:p>
        </p:txBody>
      </p:sp>
    </p:spTree>
    <p:extLst>
      <p:ext uri="{BB962C8B-B14F-4D97-AF65-F5344CB8AC3E}">
        <p14:creationId xmlns:p14="http://schemas.microsoft.com/office/powerpoint/2010/main" val="353868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84" y="1326327"/>
            <a:ext cx="7344065" cy="340274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Espace réservé du contenu 2"/>
          <p:cNvSpPr>
            <a:spLocks noGrp="1"/>
          </p:cNvSpPr>
          <p:nvPr>
            <p:ph idx="1"/>
          </p:nvPr>
        </p:nvSpPr>
        <p:spPr>
          <a:xfrm>
            <a:off x="179388" y="696914"/>
            <a:ext cx="8761412" cy="436562"/>
          </a:xfrm>
        </p:spPr>
        <p:txBody>
          <a:bodyPr/>
          <a:lstStyle/>
          <a:p>
            <a:r>
              <a:rPr lang="en-US" dirty="0" smtClean="0"/>
              <a:t>Detailed Gantt Chart as function of tasks</a:t>
            </a:r>
          </a:p>
          <a:p>
            <a:pPr lvl="2"/>
            <a:endParaRPr lang="en-US" dirty="0"/>
          </a:p>
        </p:txBody>
      </p:sp>
      <p:cxnSp>
        <p:nvCxnSpPr>
          <p:cNvPr id="7" name="Connecteur droit 6"/>
          <p:cNvCxnSpPr/>
          <p:nvPr/>
        </p:nvCxnSpPr>
        <p:spPr>
          <a:xfrm>
            <a:off x="4663440" y="1493520"/>
            <a:ext cx="0" cy="323555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279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sp>
        <p:nvSpPr>
          <p:cNvPr id="6" name="Espace réservé du contenu 2"/>
          <p:cNvSpPr>
            <a:spLocks noGrp="1"/>
          </p:cNvSpPr>
          <p:nvPr>
            <p:ph idx="1"/>
          </p:nvPr>
        </p:nvSpPr>
        <p:spPr>
          <a:xfrm>
            <a:off x="179388" y="696914"/>
            <a:ext cx="8761412" cy="436562"/>
          </a:xfrm>
        </p:spPr>
        <p:txBody>
          <a:bodyPr/>
          <a:lstStyle/>
          <a:p>
            <a:r>
              <a:rPr lang="en-US" dirty="0" smtClean="0"/>
              <a:t>Interaction between Work Packages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4" y="1133476"/>
            <a:ext cx="6925843" cy="353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8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52" y="1127644"/>
            <a:ext cx="5742148" cy="362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Espace réservé du contenu 2"/>
          <p:cNvSpPr>
            <a:spLocks noGrp="1"/>
          </p:cNvSpPr>
          <p:nvPr>
            <p:ph idx="1"/>
          </p:nvPr>
        </p:nvSpPr>
        <p:spPr>
          <a:xfrm>
            <a:off x="179388" y="696914"/>
            <a:ext cx="8761412" cy="436562"/>
          </a:xfrm>
        </p:spPr>
        <p:txBody>
          <a:bodyPr/>
          <a:lstStyle/>
          <a:p>
            <a:r>
              <a:rPr lang="en-US" dirty="0" smtClean="0"/>
              <a:t>Work Packages flow</a:t>
            </a:r>
            <a:endParaRPr lang="en-US" dirty="0"/>
          </a:p>
        </p:txBody>
      </p:sp>
    </p:spTree>
    <p:extLst>
      <p:ext uri="{BB962C8B-B14F-4D97-AF65-F5344CB8AC3E}">
        <p14:creationId xmlns:p14="http://schemas.microsoft.com/office/powerpoint/2010/main" val="1302822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3" name="Tableau 2"/>
          <p:cNvGraphicFramePr>
            <a:graphicFrameLocks noGrp="1"/>
          </p:cNvGraphicFramePr>
          <p:nvPr>
            <p:extLst>
              <p:ext uri="{D42A27DB-BD31-4B8C-83A1-F6EECF244321}">
                <p14:modId xmlns:p14="http://schemas.microsoft.com/office/powerpoint/2010/main" val="1985962729"/>
              </p:ext>
            </p:extLst>
          </p:nvPr>
        </p:nvGraphicFramePr>
        <p:xfrm>
          <a:off x="1231682" y="1442852"/>
          <a:ext cx="6811010" cy="2674620"/>
        </p:xfrm>
        <a:graphic>
          <a:graphicData uri="http://schemas.openxmlformats.org/drawingml/2006/table">
            <a:tbl>
              <a:tblPr firstRow="1" bandRow="1">
                <a:tableStyleId>{5C22544A-7EE6-4342-B048-85BDC9FD1C3A}</a:tableStyleId>
              </a:tblPr>
              <a:tblGrid>
                <a:gridCol w="1260793"/>
                <a:gridCol w="709930"/>
                <a:gridCol w="709930"/>
                <a:gridCol w="709930"/>
                <a:gridCol w="709930"/>
                <a:gridCol w="824230"/>
                <a:gridCol w="1886267"/>
              </a:tblGrid>
              <a:tr h="377190">
                <a:tc>
                  <a:txBody>
                    <a:bodyPr/>
                    <a:lstStyle/>
                    <a:p>
                      <a:endParaRPr lang="en-US" sz="1800" b="1" noProof="0" dirty="0"/>
                    </a:p>
                  </a:txBody>
                  <a:tcPr marT="34290" marB="34290"/>
                </a:tc>
                <a:tc>
                  <a:txBody>
                    <a:bodyPr/>
                    <a:lstStyle/>
                    <a:p>
                      <a:pPr algn="ctr"/>
                      <a:r>
                        <a:rPr lang="en-US" sz="1800" b="1" noProof="0" dirty="0" smtClean="0"/>
                        <a:t>WP1</a:t>
                      </a:r>
                      <a:endParaRPr lang="en-US" sz="1800" b="1" noProof="0" dirty="0"/>
                    </a:p>
                  </a:txBody>
                  <a:tcPr marT="34290" marB="34290" anchor="ctr"/>
                </a:tc>
                <a:tc>
                  <a:txBody>
                    <a:bodyPr/>
                    <a:lstStyle/>
                    <a:p>
                      <a:pPr algn="ctr"/>
                      <a:r>
                        <a:rPr lang="en-US" sz="1800" b="1" noProof="0" dirty="0" smtClean="0"/>
                        <a:t>WP2</a:t>
                      </a:r>
                      <a:endParaRPr lang="en-US" sz="1800" b="1" noProof="0" dirty="0"/>
                    </a:p>
                  </a:txBody>
                  <a:tcPr marT="34290" marB="34290" anchor="ctr"/>
                </a:tc>
                <a:tc>
                  <a:txBody>
                    <a:bodyPr/>
                    <a:lstStyle/>
                    <a:p>
                      <a:pPr algn="ctr"/>
                      <a:r>
                        <a:rPr lang="en-US" sz="1800" b="1" noProof="0" dirty="0" smtClean="0"/>
                        <a:t>WP3</a:t>
                      </a:r>
                      <a:endParaRPr lang="en-US" sz="1800" b="1" noProof="0" dirty="0"/>
                    </a:p>
                  </a:txBody>
                  <a:tcPr marT="34290" marB="34290" anchor="ctr"/>
                </a:tc>
                <a:tc>
                  <a:txBody>
                    <a:bodyPr/>
                    <a:lstStyle/>
                    <a:p>
                      <a:pPr algn="ctr"/>
                      <a:r>
                        <a:rPr lang="en-US" sz="1800" b="1" noProof="0" dirty="0" smtClean="0"/>
                        <a:t>WP4</a:t>
                      </a:r>
                      <a:endParaRPr lang="en-US" sz="1800" b="1" noProof="0" dirty="0"/>
                    </a:p>
                  </a:txBody>
                  <a:tcPr marT="34290" marB="34290" anchor="ctr"/>
                </a:tc>
                <a:tc>
                  <a:txBody>
                    <a:bodyPr/>
                    <a:lstStyle/>
                    <a:p>
                      <a:pPr algn="ctr"/>
                      <a:r>
                        <a:rPr lang="en-US" sz="1800" b="1" noProof="0" dirty="0" smtClean="0"/>
                        <a:t>WP5</a:t>
                      </a:r>
                      <a:endParaRPr lang="en-US" sz="1800" b="1" noProof="0" dirty="0"/>
                    </a:p>
                  </a:txBody>
                  <a:tcPr marT="34290" marB="34290" anchor="ctr"/>
                </a:tc>
                <a:tc>
                  <a:txBody>
                    <a:bodyPr/>
                    <a:lstStyle/>
                    <a:p>
                      <a:pPr algn="ctr"/>
                      <a:r>
                        <a:rPr lang="en-US" sz="1800" b="1" noProof="0" dirty="0" smtClean="0"/>
                        <a:t>Total PMs </a:t>
                      </a:r>
                      <a:br>
                        <a:rPr lang="en-US" sz="1800" b="1" noProof="0" dirty="0" smtClean="0"/>
                      </a:br>
                      <a:r>
                        <a:rPr lang="en-US" sz="1800" b="1" noProof="0" dirty="0" smtClean="0"/>
                        <a:t>per participant</a:t>
                      </a:r>
                      <a:endParaRPr lang="en-US" sz="1800" b="1" noProof="0" dirty="0"/>
                    </a:p>
                  </a:txBody>
                  <a:tcPr marT="34290" marB="34290" anchor="ctr"/>
                </a:tc>
              </a:tr>
              <a:tr h="278130">
                <a:tc>
                  <a:txBody>
                    <a:bodyPr/>
                    <a:lstStyle/>
                    <a:p>
                      <a:r>
                        <a:rPr lang="en-US" sz="1800" b="1" noProof="0" dirty="0" smtClean="0"/>
                        <a:t>1-THALES</a:t>
                      </a:r>
                      <a:endParaRPr lang="en-US" sz="1800" b="1" noProof="0" dirty="0"/>
                    </a:p>
                  </a:txBody>
                  <a:tcPr marT="34290" marB="34290" anchor="ctr"/>
                </a:tc>
                <a:tc>
                  <a:txBody>
                    <a:bodyPr/>
                    <a:lstStyle/>
                    <a:p>
                      <a:pPr algn="ctr"/>
                      <a:r>
                        <a:rPr lang="en-US" sz="1800" b="1" noProof="0" dirty="0" smtClean="0"/>
                        <a:t>12</a:t>
                      </a:r>
                      <a:endParaRPr lang="en-US" sz="1800" b="1" noProof="0" dirty="0"/>
                    </a:p>
                  </a:txBody>
                  <a:tcPr marT="34290" marB="34290" anchor="ctr"/>
                </a:tc>
                <a:tc>
                  <a:txBody>
                    <a:bodyPr/>
                    <a:lstStyle/>
                    <a:p>
                      <a:pPr algn="ctr"/>
                      <a:r>
                        <a:rPr lang="en-US" sz="1800" b="1" noProof="0" dirty="0" smtClean="0"/>
                        <a:t>20</a:t>
                      </a:r>
                      <a:endParaRPr lang="en-US" sz="1800" b="1" noProof="0" dirty="0"/>
                    </a:p>
                  </a:txBody>
                  <a:tcPr marT="34290" marB="34290" anchor="ctr"/>
                </a:tc>
                <a:tc>
                  <a:txBody>
                    <a:bodyPr/>
                    <a:lstStyle/>
                    <a:p>
                      <a:pPr algn="ctr"/>
                      <a:r>
                        <a:rPr lang="en-US" sz="1800" b="1" noProof="0" dirty="0" smtClean="0"/>
                        <a:t>29</a:t>
                      </a:r>
                      <a:endParaRPr lang="en-US" sz="1800" b="1" noProof="0" dirty="0"/>
                    </a:p>
                  </a:txBody>
                  <a:tcPr marT="34290" marB="34290" anchor="ctr"/>
                </a:tc>
                <a:tc>
                  <a:txBody>
                    <a:bodyPr/>
                    <a:lstStyle/>
                    <a:p>
                      <a:pPr algn="ctr"/>
                      <a:r>
                        <a:rPr lang="en-US" sz="1800" b="1" noProof="0" dirty="0" smtClean="0"/>
                        <a:t>25</a:t>
                      </a:r>
                      <a:endParaRPr lang="en-US" sz="1800" b="1" noProof="0" dirty="0"/>
                    </a:p>
                  </a:txBody>
                  <a:tcPr marT="34290" marB="34290" anchor="ctr"/>
                </a:tc>
                <a:tc>
                  <a:txBody>
                    <a:bodyPr/>
                    <a:lstStyle/>
                    <a:p>
                      <a:pPr algn="ctr"/>
                      <a:r>
                        <a:rPr lang="en-US" sz="1800" b="1" noProof="0" dirty="0" smtClean="0">
                          <a:sym typeface="Wingdings"/>
                        </a:rPr>
                        <a:t></a:t>
                      </a:r>
                      <a:endParaRPr lang="en-US" sz="1800" b="1" noProof="0" dirty="0"/>
                    </a:p>
                  </a:txBody>
                  <a:tcPr marT="34290" marB="34290" anchor="ctr"/>
                </a:tc>
                <a:tc>
                  <a:txBody>
                    <a:bodyPr/>
                    <a:lstStyle/>
                    <a:p>
                      <a:pPr algn="ctr"/>
                      <a:r>
                        <a:rPr lang="en-US" sz="1800" b="1" noProof="0" dirty="0" smtClean="0">
                          <a:solidFill>
                            <a:srgbClr val="0070C0"/>
                          </a:solidFill>
                        </a:rPr>
                        <a:t>86</a:t>
                      </a:r>
                      <a:endParaRPr lang="en-US" sz="1800" b="1" noProof="0" dirty="0">
                        <a:solidFill>
                          <a:srgbClr val="0070C0"/>
                        </a:solidFill>
                      </a:endParaRPr>
                    </a:p>
                  </a:txBody>
                  <a:tcPr marT="34290" marB="34290" anchor="ctr"/>
                </a:tc>
              </a:tr>
              <a:tr h="278130">
                <a:tc>
                  <a:txBody>
                    <a:bodyPr/>
                    <a:lstStyle/>
                    <a:p>
                      <a:r>
                        <a:rPr lang="en-US" sz="1800" b="1" noProof="0" dirty="0" smtClean="0"/>
                        <a:t>2-CIDETE</a:t>
                      </a:r>
                      <a:endParaRPr lang="en-US" sz="1800" b="1" noProof="0" dirty="0"/>
                    </a:p>
                  </a:txBody>
                  <a:tcPr marT="34290" marB="34290" anchor="ctr"/>
                </a:tc>
                <a:tc>
                  <a:txBody>
                    <a:bodyPr/>
                    <a:lstStyle/>
                    <a:p>
                      <a:pPr algn="ctr"/>
                      <a:r>
                        <a:rPr lang="en-US" sz="1800" b="1" noProof="0" dirty="0" smtClean="0"/>
                        <a:t>4</a:t>
                      </a:r>
                      <a:endParaRPr lang="en-US" sz="1800" b="1" noProof="0" dirty="0"/>
                    </a:p>
                  </a:txBody>
                  <a:tcPr marT="34290" marB="34290" anchor="ctr"/>
                </a:tc>
                <a:tc>
                  <a:txBody>
                    <a:bodyPr/>
                    <a:lstStyle/>
                    <a:p>
                      <a:pPr algn="ctr"/>
                      <a:r>
                        <a:rPr lang="en-US" sz="1800" b="1" noProof="0" dirty="0" smtClean="0"/>
                        <a:t>37</a:t>
                      </a:r>
                      <a:endParaRPr lang="en-US" sz="1800" b="1" noProof="0" dirty="0"/>
                    </a:p>
                  </a:txBody>
                  <a:tcPr marT="34290" marB="34290" anchor="ctr"/>
                </a:tc>
                <a:tc>
                  <a:txBody>
                    <a:bodyPr/>
                    <a:lstStyle/>
                    <a:p>
                      <a:pPr algn="ctr"/>
                      <a:r>
                        <a:rPr lang="en-US" sz="1800" b="1" noProof="0" dirty="0" smtClean="0"/>
                        <a:t>18</a:t>
                      </a:r>
                      <a:endParaRPr lang="en-US" sz="1800" b="1" noProof="0" dirty="0"/>
                    </a:p>
                  </a:txBody>
                  <a:tcPr marT="34290" marB="34290" anchor="ctr"/>
                </a:tc>
                <a:tc>
                  <a:txBody>
                    <a:bodyPr/>
                    <a:lstStyle/>
                    <a:p>
                      <a:pPr algn="ctr"/>
                      <a:r>
                        <a:rPr lang="en-US" sz="1800" b="1" noProof="0" dirty="0" smtClean="0"/>
                        <a:t>40</a:t>
                      </a:r>
                      <a:endParaRPr lang="en-US" sz="1800" b="1" noProof="0" dirty="0"/>
                    </a:p>
                  </a:txBody>
                  <a:tcPr marT="34290" marB="34290" anchor="ctr"/>
                </a:tc>
                <a:tc>
                  <a:txBody>
                    <a:bodyPr/>
                    <a:lstStyle/>
                    <a:p>
                      <a:pPr algn="ctr"/>
                      <a:endParaRPr lang="en-US" sz="1800" b="1" noProof="0" dirty="0"/>
                    </a:p>
                  </a:txBody>
                  <a:tcPr marT="34290" marB="34290" anchor="ctr"/>
                </a:tc>
                <a:tc>
                  <a:txBody>
                    <a:bodyPr/>
                    <a:lstStyle/>
                    <a:p>
                      <a:pPr algn="ctr"/>
                      <a:r>
                        <a:rPr lang="en-US" sz="1800" b="1" noProof="0" dirty="0" smtClean="0">
                          <a:solidFill>
                            <a:srgbClr val="0070C0"/>
                          </a:solidFill>
                        </a:rPr>
                        <a:t>99</a:t>
                      </a:r>
                      <a:endParaRPr lang="en-US" sz="1800" b="1" noProof="0" dirty="0">
                        <a:solidFill>
                          <a:srgbClr val="0070C0"/>
                        </a:solidFill>
                      </a:endParaRPr>
                    </a:p>
                  </a:txBody>
                  <a:tcPr marT="34290" marB="34290" anchor="ctr"/>
                </a:tc>
              </a:tr>
              <a:tr h="278130">
                <a:tc>
                  <a:txBody>
                    <a:bodyPr/>
                    <a:lstStyle/>
                    <a:p>
                      <a:r>
                        <a:rPr lang="en-US" sz="1800" b="1" noProof="0" dirty="0" smtClean="0"/>
                        <a:t>3-RFM</a:t>
                      </a:r>
                      <a:endParaRPr lang="en-US" sz="1800" b="1" noProof="0" dirty="0"/>
                    </a:p>
                  </a:txBody>
                  <a:tcPr marT="34290" marB="34290" anchor="ctr"/>
                </a:tc>
                <a:tc>
                  <a:txBody>
                    <a:bodyPr/>
                    <a:lstStyle/>
                    <a:p>
                      <a:pPr algn="ctr"/>
                      <a:r>
                        <a:rPr lang="en-US" sz="1800" b="1" noProof="0" dirty="0" smtClean="0"/>
                        <a:t>2</a:t>
                      </a:r>
                      <a:endParaRPr lang="en-US" sz="1800" b="1" noProof="0" dirty="0"/>
                    </a:p>
                  </a:txBody>
                  <a:tcPr marT="34290" marB="34290" anchor="ctr"/>
                </a:tc>
                <a:tc>
                  <a:txBody>
                    <a:bodyPr/>
                    <a:lstStyle/>
                    <a:p>
                      <a:pPr algn="ctr"/>
                      <a:r>
                        <a:rPr lang="en-US" sz="1800" b="1" noProof="0" dirty="0" smtClean="0"/>
                        <a:t>9</a:t>
                      </a:r>
                      <a:endParaRPr lang="en-US" sz="1800" b="1" noProof="0" dirty="0"/>
                    </a:p>
                  </a:txBody>
                  <a:tcPr marT="34290" marB="34290" anchor="ctr"/>
                </a:tc>
                <a:tc>
                  <a:txBody>
                    <a:bodyPr/>
                    <a:lstStyle/>
                    <a:p>
                      <a:pPr algn="ctr"/>
                      <a:r>
                        <a:rPr lang="en-US" sz="1800" b="1" noProof="0" dirty="0" smtClean="0"/>
                        <a:t>12</a:t>
                      </a:r>
                      <a:endParaRPr lang="en-US" sz="1800" b="1" noProof="0" dirty="0"/>
                    </a:p>
                  </a:txBody>
                  <a:tcPr marT="34290" marB="34290" anchor="ctr"/>
                </a:tc>
                <a:tc>
                  <a:txBody>
                    <a:bodyPr/>
                    <a:lstStyle/>
                    <a:p>
                      <a:pPr algn="ctr"/>
                      <a:r>
                        <a:rPr lang="en-US" sz="1800" b="1" noProof="0" dirty="0" smtClean="0"/>
                        <a:t>14</a:t>
                      </a:r>
                      <a:endParaRPr lang="en-US" sz="1800" b="1" noProof="0" dirty="0"/>
                    </a:p>
                  </a:txBody>
                  <a:tcPr marT="34290" marB="34290" anchor="ctr"/>
                </a:tc>
                <a:tc>
                  <a:txBody>
                    <a:bodyPr/>
                    <a:lstStyle/>
                    <a:p>
                      <a:pPr algn="ctr"/>
                      <a:endParaRPr lang="en-US" sz="1800" b="1" noProof="0" dirty="0"/>
                    </a:p>
                  </a:txBody>
                  <a:tcPr marT="34290" marB="34290" anchor="ctr"/>
                </a:tc>
                <a:tc>
                  <a:txBody>
                    <a:bodyPr/>
                    <a:lstStyle/>
                    <a:p>
                      <a:pPr algn="ctr"/>
                      <a:r>
                        <a:rPr lang="en-US" sz="1800" b="1" noProof="0" dirty="0" smtClean="0">
                          <a:solidFill>
                            <a:srgbClr val="0070C0"/>
                          </a:solidFill>
                        </a:rPr>
                        <a:t>37</a:t>
                      </a:r>
                      <a:endParaRPr lang="en-US" sz="1800" b="1" noProof="0" dirty="0">
                        <a:solidFill>
                          <a:srgbClr val="0070C0"/>
                        </a:solidFill>
                      </a:endParaRPr>
                    </a:p>
                  </a:txBody>
                  <a:tcPr marT="34290" marB="34290" anchor="ctr"/>
                </a:tc>
              </a:tr>
              <a:tr h="278130">
                <a:tc>
                  <a:txBody>
                    <a:bodyPr/>
                    <a:lstStyle/>
                    <a:p>
                      <a:r>
                        <a:rPr lang="en-US" sz="1800" b="1" noProof="0" dirty="0" smtClean="0"/>
                        <a:t>4-FORTH</a:t>
                      </a:r>
                      <a:endParaRPr lang="en-US" sz="1800" b="1" noProof="0" dirty="0"/>
                    </a:p>
                  </a:txBody>
                  <a:tcPr marT="34290" marB="34290" anchor="ctr"/>
                </a:tc>
                <a:tc>
                  <a:txBody>
                    <a:bodyPr/>
                    <a:lstStyle/>
                    <a:p>
                      <a:pPr algn="ctr"/>
                      <a:r>
                        <a:rPr lang="en-US" sz="1800" b="1" noProof="0" dirty="0" smtClean="0"/>
                        <a:t>4</a:t>
                      </a:r>
                      <a:endParaRPr lang="en-US" sz="1800" b="1" noProof="0" dirty="0"/>
                    </a:p>
                  </a:txBody>
                  <a:tcPr marT="34290" marB="34290" anchor="ctr"/>
                </a:tc>
                <a:tc>
                  <a:txBody>
                    <a:bodyPr/>
                    <a:lstStyle/>
                    <a:p>
                      <a:pPr algn="ctr"/>
                      <a:r>
                        <a:rPr lang="en-US" sz="1800" b="1" noProof="0" dirty="0" smtClean="0"/>
                        <a:t>82</a:t>
                      </a:r>
                      <a:endParaRPr lang="en-US" sz="1800" b="1" noProof="0" dirty="0"/>
                    </a:p>
                  </a:txBody>
                  <a:tcPr marT="34290" marB="34290" anchor="ctr"/>
                </a:tc>
                <a:tc>
                  <a:txBody>
                    <a:bodyPr/>
                    <a:lstStyle/>
                    <a:p>
                      <a:pPr algn="ctr"/>
                      <a:r>
                        <a:rPr lang="en-US" sz="1800" b="1" noProof="0" dirty="0" smtClean="0"/>
                        <a:t>4</a:t>
                      </a:r>
                      <a:endParaRPr lang="en-US" sz="1800" b="1" noProof="0" dirty="0"/>
                    </a:p>
                  </a:txBody>
                  <a:tcPr marT="34290" marB="34290" anchor="ctr"/>
                </a:tc>
                <a:tc>
                  <a:txBody>
                    <a:bodyPr/>
                    <a:lstStyle/>
                    <a:p>
                      <a:pPr algn="ctr"/>
                      <a:r>
                        <a:rPr lang="en-US" sz="1800" b="1" noProof="0" dirty="0" smtClean="0"/>
                        <a:t>40</a:t>
                      </a:r>
                      <a:endParaRPr lang="en-US" sz="1800" b="1" noProof="0" dirty="0"/>
                    </a:p>
                  </a:txBody>
                  <a:tcPr marT="34290" marB="34290" anchor="ctr"/>
                </a:tc>
                <a:tc>
                  <a:txBody>
                    <a:bodyPr/>
                    <a:lstStyle/>
                    <a:p>
                      <a:pPr algn="ctr"/>
                      <a:endParaRPr lang="en-US" sz="1800" b="1" noProof="0" dirty="0"/>
                    </a:p>
                  </a:txBody>
                  <a:tcPr marT="34290" marB="34290" anchor="ctr"/>
                </a:tc>
                <a:tc>
                  <a:txBody>
                    <a:bodyPr/>
                    <a:lstStyle/>
                    <a:p>
                      <a:pPr algn="ctr"/>
                      <a:r>
                        <a:rPr lang="en-US" sz="1800" b="1" noProof="0" dirty="0" smtClean="0">
                          <a:solidFill>
                            <a:srgbClr val="0070C0"/>
                          </a:solidFill>
                        </a:rPr>
                        <a:t>130</a:t>
                      </a:r>
                      <a:endParaRPr lang="en-US" sz="1800" b="1" noProof="0" dirty="0">
                        <a:solidFill>
                          <a:srgbClr val="0070C0"/>
                        </a:solidFill>
                      </a:endParaRPr>
                    </a:p>
                  </a:txBody>
                  <a:tcPr marT="34290" marB="34290" anchor="ctr"/>
                </a:tc>
              </a:tr>
              <a:tr h="278130">
                <a:tc>
                  <a:txBody>
                    <a:bodyPr/>
                    <a:lstStyle/>
                    <a:p>
                      <a:r>
                        <a:rPr lang="en-US" sz="1800" b="1" noProof="0" dirty="0" smtClean="0"/>
                        <a:t>5-TAIPRO</a:t>
                      </a:r>
                      <a:endParaRPr lang="en-US" sz="1800" b="1" noProof="0" dirty="0"/>
                    </a:p>
                  </a:txBody>
                  <a:tcPr marT="34290" marB="34290" anchor="ctr"/>
                </a:tc>
                <a:tc>
                  <a:txBody>
                    <a:bodyPr/>
                    <a:lstStyle/>
                    <a:p>
                      <a:pPr algn="ctr"/>
                      <a:r>
                        <a:rPr lang="en-US" sz="1800" b="1" noProof="0" dirty="0" smtClean="0"/>
                        <a:t>1</a:t>
                      </a:r>
                      <a:endParaRPr lang="en-US" sz="1800" b="1" noProof="0" dirty="0"/>
                    </a:p>
                  </a:txBody>
                  <a:tcPr marT="34290" marB="34290" anchor="ctr"/>
                </a:tc>
                <a:tc>
                  <a:txBody>
                    <a:bodyPr/>
                    <a:lstStyle/>
                    <a:p>
                      <a:pPr algn="ctr"/>
                      <a:r>
                        <a:rPr lang="en-US" sz="1800" b="1" noProof="0" dirty="0" smtClean="0"/>
                        <a:t>12</a:t>
                      </a:r>
                      <a:endParaRPr lang="en-US" sz="1800" b="1" noProof="0" dirty="0"/>
                    </a:p>
                  </a:txBody>
                  <a:tcPr marT="34290" marB="34290" anchor="ctr"/>
                </a:tc>
                <a:tc>
                  <a:txBody>
                    <a:bodyPr/>
                    <a:lstStyle/>
                    <a:p>
                      <a:pPr algn="ctr"/>
                      <a:r>
                        <a:rPr lang="en-US" sz="1800" b="1" noProof="0" dirty="0" smtClean="0"/>
                        <a:t>20</a:t>
                      </a:r>
                      <a:endParaRPr lang="en-US" sz="1800" b="1" noProof="0" dirty="0"/>
                    </a:p>
                  </a:txBody>
                  <a:tcPr marT="34290" marB="34290" anchor="ctr"/>
                </a:tc>
                <a:tc>
                  <a:txBody>
                    <a:bodyPr/>
                    <a:lstStyle/>
                    <a:p>
                      <a:pPr algn="ctr"/>
                      <a:r>
                        <a:rPr lang="en-US" sz="1800" b="1" noProof="0" dirty="0" smtClean="0"/>
                        <a:t>5</a:t>
                      </a:r>
                      <a:endParaRPr lang="en-US" sz="1800" b="1" noProof="0" dirty="0"/>
                    </a:p>
                  </a:txBody>
                  <a:tcPr marT="34290" marB="34290" anchor="ctr"/>
                </a:tc>
                <a:tc>
                  <a:txBody>
                    <a:bodyPr/>
                    <a:lstStyle/>
                    <a:p>
                      <a:pPr algn="ctr"/>
                      <a:endParaRPr lang="en-US" sz="1800" b="1" noProof="0" dirty="0"/>
                    </a:p>
                  </a:txBody>
                  <a:tcPr marT="34290" marB="34290" anchor="ctr"/>
                </a:tc>
                <a:tc>
                  <a:txBody>
                    <a:bodyPr/>
                    <a:lstStyle/>
                    <a:p>
                      <a:pPr algn="ctr"/>
                      <a:r>
                        <a:rPr lang="en-US" sz="1800" b="1" noProof="0" dirty="0" smtClean="0">
                          <a:solidFill>
                            <a:srgbClr val="0070C0"/>
                          </a:solidFill>
                        </a:rPr>
                        <a:t>38</a:t>
                      </a:r>
                      <a:endParaRPr lang="en-US" sz="1800" b="1" noProof="0" dirty="0">
                        <a:solidFill>
                          <a:srgbClr val="0070C0"/>
                        </a:solidFill>
                      </a:endParaRPr>
                    </a:p>
                  </a:txBody>
                  <a:tcPr marT="34290" marB="34290" anchor="ctr"/>
                </a:tc>
              </a:tr>
              <a:tr h="278130">
                <a:tc>
                  <a:txBody>
                    <a:bodyPr/>
                    <a:lstStyle/>
                    <a:p>
                      <a:r>
                        <a:rPr lang="en-US" sz="1800" b="1" noProof="0" dirty="0" smtClean="0">
                          <a:solidFill>
                            <a:srgbClr val="0070C0"/>
                          </a:solidFill>
                        </a:rPr>
                        <a:t>Total PMs</a:t>
                      </a:r>
                      <a:endParaRPr lang="en-US" sz="1800" b="1" noProof="0" dirty="0">
                        <a:solidFill>
                          <a:srgbClr val="0070C0"/>
                        </a:solidFill>
                      </a:endParaRPr>
                    </a:p>
                  </a:txBody>
                  <a:tcPr marT="34290" marB="34290" anchor="ctr"/>
                </a:tc>
                <a:tc>
                  <a:txBody>
                    <a:bodyPr/>
                    <a:lstStyle/>
                    <a:p>
                      <a:pPr algn="ctr"/>
                      <a:r>
                        <a:rPr lang="en-US" sz="1800" b="1" noProof="0" dirty="0" smtClean="0">
                          <a:solidFill>
                            <a:srgbClr val="0070C0"/>
                          </a:solidFill>
                        </a:rPr>
                        <a:t>23</a:t>
                      </a:r>
                      <a:endParaRPr lang="en-US" sz="1800" b="1" noProof="0" dirty="0">
                        <a:solidFill>
                          <a:srgbClr val="0070C0"/>
                        </a:solidFill>
                      </a:endParaRPr>
                    </a:p>
                  </a:txBody>
                  <a:tcPr marT="34290" marB="34290" anchor="ctr"/>
                </a:tc>
                <a:tc>
                  <a:txBody>
                    <a:bodyPr/>
                    <a:lstStyle/>
                    <a:p>
                      <a:pPr algn="ctr"/>
                      <a:r>
                        <a:rPr lang="en-US" sz="1800" b="1" noProof="0" dirty="0" smtClean="0">
                          <a:solidFill>
                            <a:srgbClr val="0070C0"/>
                          </a:solidFill>
                        </a:rPr>
                        <a:t>160</a:t>
                      </a:r>
                      <a:endParaRPr lang="en-US" sz="1800" b="1" noProof="0" dirty="0">
                        <a:solidFill>
                          <a:srgbClr val="0070C0"/>
                        </a:solidFill>
                      </a:endParaRPr>
                    </a:p>
                  </a:txBody>
                  <a:tcPr marT="34290" marB="34290" anchor="ctr"/>
                </a:tc>
                <a:tc>
                  <a:txBody>
                    <a:bodyPr/>
                    <a:lstStyle/>
                    <a:p>
                      <a:pPr algn="ctr"/>
                      <a:r>
                        <a:rPr lang="en-US" sz="1800" b="1" noProof="0" dirty="0" smtClean="0">
                          <a:solidFill>
                            <a:srgbClr val="0070C0"/>
                          </a:solidFill>
                        </a:rPr>
                        <a:t>83</a:t>
                      </a:r>
                      <a:endParaRPr lang="en-US" sz="1800" b="1" noProof="0" dirty="0">
                        <a:solidFill>
                          <a:srgbClr val="0070C0"/>
                        </a:solidFill>
                      </a:endParaRPr>
                    </a:p>
                  </a:txBody>
                  <a:tcPr marT="34290" marB="34290" anchor="ctr"/>
                </a:tc>
                <a:tc>
                  <a:txBody>
                    <a:bodyPr/>
                    <a:lstStyle/>
                    <a:p>
                      <a:pPr algn="ctr"/>
                      <a:r>
                        <a:rPr lang="en-US" sz="1800" b="1" noProof="0" dirty="0" smtClean="0">
                          <a:solidFill>
                            <a:srgbClr val="0070C0"/>
                          </a:solidFill>
                        </a:rPr>
                        <a:t>124</a:t>
                      </a:r>
                      <a:endParaRPr lang="en-US" sz="1800" b="1" noProof="0" dirty="0">
                        <a:solidFill>
                          <a:srgbClr val="0070C0"/>
                        </a:solidFill>
                      </a:endParaRPr>
                    </a:p>
                  </a:txBody>
                  <a:tcPr marT="34290" marB="34290" anchor="ctr"/>
                </a:tc>
                <a:tc>
                  <a:txBody>
                    <a:bodyPr/>
                    <a:lstStyle/>
                    <a:p>
                      <a:pPr algn="ctr"/>
                      <a:endParaRPr lang="en-US" sz="1800" b="1" noProof="0" dirty="0">
                        <a:solidFill>
                          <a:srgbClr val="0070C0"/>
                        </a:solidFill>
                      </a:endParaRPr>
                    </a:p>
                  </a:txBody>
                  <a:tcPr marT="34290" marB="34290" anchor="ctr"/>
                </a:tc>
                <a:tc>
                  <a:txBody>
                    <a:bodyPr/>
                    <a:lstStyle/>
                    <a:p>
                      <a:pPr algn="ctr"/>
                      <a:r>
                        <a:rPr lang="en-US" sz="1800" b="1" noProof="0" dirty="0" smtClean="0">
                          <a:solidFill>
                            <a:srgbClr val="0070C0"/>
                          </a:solidFill>
                        </a:rPr>
                        <a:t>390</a:t>
                      </a:r>
                      <a:endParaRPr lang="en-US" sz="1800" b="1" noProof="0" dirty="0">
                        <a:solidFill>
                          <a:srgbClr val="0070C0"/>
                        </a:solidFill>
                      </a:endParaRPr>
                    </a:p>
                  </a:txBody>
                  <a:tcPr marT="34290" marB="34290" anchor="ctr"/>
                </a:tc>
              </a:tr>
            </a:tbl>
          </a:graphicData>
        </a:graphic>
      </p:graphicFrame>
      <p:sp>
        <p:nvSpPr>
          <p:cNvPr id="4" name="Espace réservé du contenu 2"/>
          <p:cNvSpPr>
            <a:spLocks noGrp="1"/>
          </p:cNvSpPr>
          <p:nvPr>
            <p:ph idx="1"/>
          </p:nvPr>
        </p:nvSpPr>
        <p:spPr>
          <a:xfrm>
            <a:off x="179388" y="696914"/>
            <a:ext cx="8761412" cy="436562"/>
          </a:xfrm>
        </p:spPr>
        <p:txBody>
          <a:bodyPr/>
          <a:lstStyle/>
          <a:p>
            <a:r>
              <a:rPr lang="en-US" dirty="0" smtClean="0"/>
              <a:t>Repartition of efforts per Work Package &amp; partner</a:t>
            </a:r>
            <a:endParaRPr lang="en-US" dirty="0"/>
          </a:p>
        </p:txBody>
      </p:sp>
    </p:spTree>
    <p:extLst>
      <p:ext uri="{BB962C8B-B14F-4D97-AF65-F5344CB8AC3E}">
        <p14:creationId xmlns:p14="http://schemas.microsoft.com/office/powerpoint/2010/main" val="233491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919266169"/>
              </p:ext>
            </p:extLst>
          </p:nvPr>
        </p:nvGraphicFramePr>
        <p:xfrm>
          <a:off x="154413" y="1387566"/>
          <a:ext cx="8989587" cy="3358760"/>
        </p:xfrm>
        <a:graphic>
          <a:graphicData uri="http://schemas.openxmlformats.org/drawingml/2006/table">
            <a:tbl>
              <a:tblPr firstRow="1" bandRow="1">
                <a:tableStyleId>{5C22544A-7EE6-4342-B048-85BDC9FD1C3A}</a:tableStyleId>
              </a:tblPr>
              <a:tblGrid>
                <a:gridCol w="394262"/>
                <a:gridCol w="5228200"/>
                <a:gridCol w="905117"/>
                <a:gridCol w="445062"/>
                <a:gridCol w="1008473"/>
                <a:gridCol w="1008473"/>
              </a:tblGrid>
              <a:tr h="370840">
                <a:tc>
                  <a:txBody>
                    <a:bodyPr/>
                    <a:lstStyle/>
                    <a:p>
                      <a:pPr algn="ctr"/>
                      <a:r>
                        <a:rPr lang="en-US" sz="1050" b="1" noProof="0" dirty="0" smtClean="0"/>
                        <a:t>N°</a:t>
                      </a:r>
                      <a:endParaRPr lang="en-US" sz="1050" b="1" noProof="0" dirty="0"/>
                    </a:p>
                  </a:txBody>
                  <a:tcPr marL="36000" marR="36000" marT="36000" marB="36000" anchor="ctr"/>
                </a:tc>
                <a:tc>
                  <a:txBody>
                    <a:bodyPr/>
                    <a:lstStyle/>
                    <a:p>
                      <a:pPr algn="ctr"/>
                      <a:r>
                        <a:rPr lang="en-US" sz="1050" b="1" noProof="0" dirty="0" smtClean="0"/>
                        <a:t>Title</a:t>
                      </a:r>
                      <a:endParaRPr lang="en-US" sz="1050" b="1" noProof="0" dirty="0"/>
                    </a:p>
                  </a:txBody>
                  <a:tcPr marL="36000" marR="36000" marT="36000" marB="36000" anchor="ctr"/>
                </a:tc>
                <a:tc>
                  <a:txBody>
                    <a:bodyPr/>
                    <a:lstStyle/>
                    <a:p>
                      <a:pPr algn="ctr"/>
                      <a:r>
                        <a:rPr lang="en-US" sz="1050" b="1" noProof="0" dirty="0" smtClean="0"/>
                        <a:t>Type</a:t>
                      </a:r>
                      <a:endParaRPr lang="en-US" sz="1050" b="1" noProof="0" dirty="0"/>
                    </a:p>
                  </a:txBody>
                  <a:tcPr marL="36000" marR="36000" marT="36000" marB="36000" anchor="ctr"/>
                </a:tc>
                <a:tc>
                  <a:txBody>
                    <a:bodyPr/>
                    <a:lstStyle/>
                    <a:p>
                      <a:pPr algn="ctr"/>
                      <a:r>
                        <a:rPr lang="en-US" sz="1050" b="1" noProof="0" dirty="0" smtClean="0"/>
                        <a:t>Due </a:t>
                      </a:r>
                      <a:br>
                        <a:rPr lang="en-US" sz="1050" b="1" noProof="0" dirty="0" smtClean="0"/>
                      </a:br>
                      <a:r>
                        <a:rPr lang="en-US" sz="1050" b="1" noProof="0" dirty="0" smtClean="0"/>
                        <a:t>date</a:t>
                      </a:r>
                      <a:endParaRPr lang="en-US" sz="1050" b="1" noProof="0" dirty="0"/>
                    </a:p>
                  </a:txBody>
                  <a:tcPr marL="36000" marR="36000" marT="36000" marB="36000" anchor="ctr"/>
                </a:tc>
                <a:tc>
                  <a:txBody>
                    <a:bodyPr/>
                    <a:lstStyle/>
                    <a:p>
                      <a:pPr algn="ctr"/>
                      <a:r>
                        <a:rPr lang="en-US" sz="1050" b="1" noProof="0" dirty="0" smtClean="0"/>
                        <a:t>Dissemination Level</a:t>
                      </a:r>
                      <a:endParaRPr lang="en-US" sz="1050" b="1" noProof="0" dirty="0"/>
                    </a:p>
                  </a:txBody>
                  <a:tcPr marL="36000" marR="36000" marT="36000" marB="36000" anchor="ctr"/>
                </a:tc>
                <a:tc>
                  <a:txBody>
                    <a:bodyPr/>
                    <a:lstStyle/>
                    <a:p>
                      <a:pPr algn="ctr"/>
                      <a:r>
                        <a:rPr lang="en-US" sz="1050" b="1" noProof="0" dirty="0" smtClean="0"/>
                        <a:t>Lead beneficiary</a:t>
                      </a:r>
                      <a:endParaRPr lang="en-US" sz="1050" b="1" noProof="0" dirty="0"/>
                    </a:p>
                  </a:txBody>
                  <a:tcPr marL="36000" marR="36000" marT="36000" marB="36000" anchor="ctr"/>
                </a:tc>
              </a:tr>
              <a:tr h="370840">
                <a:tc>
                  <a:txBody>
                    <a:bodyPr/>
                    <a:lstStyle/>
                    <a:p>
                      <a:pPr algn="ctr"/>
                      <a:r>
                        <a:rPr lang="en-US" sz="1050" b="1" noProof="0" dirty="0" smtClean="0"/>
                        <a:t>D1.1</a:t>
                      </a:r>
                      <a:endParaRPr lang="en-US" sz="1050" b="1" noProof="0" dirty="0"/>
                    </a:p>
                  </a:txBody>
                  <a:tcPr marL="36000" marR="36000" marT="36000" marB="36000" anchor="ctr"/>
                </a:tc>
                <a:tc>
                  <a:txBody>
                    <a:bodyPr/>
                    <a:lstStyle/>
                    <a:p>
                      <a:r>
                        <a:rPr lang="en-US" sz="1050" b="0" noProof="0" dirty="0" smtClean="0"/>
                        <a:t>Consortium agreement</a:t>
                      </a:r>
                      <a:endParaRPr lang="en-US" sz="1050" b="0" noProof="0" dirty="0"/>
                    </a:p>
                  </a:txBody>
                  <a:tcPr marL="36000" marR="36000" marT="36000" marB="36000" anchor="ctr"/>
                </a:tc>
                <a:tc>
                  <a:txBody>
                    <a:bodyPr/>
                    <a:lstStyle/>
                    <a:p>
                      <a:pPr algn="ctr"/>
                      <a:r>
                        <a:rPr lang="en-US" sz="1050" b="0" noProof="0" dirty="0" smtClean="0"/>
                        <a:t>Other</a:t>
                      </a:r>
                      <a:endParaRPr lang="en-US" sz="1050" b="0" noProof="0" dirty="0"/>
                    </a:p>
                  </a:txBody>
                  <a:tcPr marL="36000" marR="36000" marT="36000" marB="36000" anchor="ctr"/>
                </a:tc>
                <a:tc>
                  <a:txBody>
                    <a:bodyPr/>
                    <a:lstStyle/>
                    <a:p>
                      <a:pPr algn="ctr"/>
                      <a:r>
                        <a:rPr lang="en-US" sz="1050" b="0" kern="1200" noProof="0" dirty="0" smtClean="0">
                          <a:solidFill>
                            <a:schemeClr val="dk1"/>
                          </a:solidFill>
                          <a:latin typeface="+mn-lt"/>
                          <a:ea typeface="+mn-ea"/>
                          <a:cs typeface="+mn-cs"/>
                        </a:rPr>
                        <a:t>T</a:t>
                      </a:r>
                      <a:r>
                        <a:rPr lang="en-US" sz="1050" b="0" kern="1200" baseline="-25000" noProof="0" dirty="0" smtClean="0">
                          <a:solidFill>
                            <a:schemeClr val="dk1"/>
                          </a:solidFill>
                          <a:latin typeface="+mn-lt"/>
                          <a:ea typeface="+mn-ea"/>
                          <a:cs typeface="+mn-cs"/>
                        </a:rPr>
                        <a:t>0</a:t>
                      </a:r>
                      <a:r>
                        <a:rPr lang="en-US" sz="1050" b="0" kern="1200" noProof="0" dirty="0" smtClean="0">
                          <a:solidFill>
                            <a:schemeClr val="dk1"/>
                          </a:solidFill>
                          <a:latin typeface="+mn-lt"/>
                          <a:ea typeface="+mn-ea"/>
                          <a:cs typeface="+mn-cs"/>
                        </a:rPr>
                        <a:t>+1</a:t>
                      </a:r>
                      <a:endParaRPr lang="en-US" sz="1050" b="0" kern="1200" noProof="0" dirty="0">
                        <a:solidFill>
                          <a:schemeClr val="dk1"/>
                        </a:solidFill>
                        <a:latin typeface="+mn-lt"/>
                        <a:ea typeface="+mn-ea"/>
                        <a:cs typeface="+mn-cs"/>
                      </a:endParaRPr>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D5.2</a:t>
                      </a:r>
                      <a:endParaRPr lang="en-US" sz="1050" b="1" noProof="0" dirty="0"/>
                    </a:p>
                  </a:txBody>
                  <a:tcPr marL="36000" marR="36000" marT="36000" marB="36000" anchor="ctr"/>
                </a:tc>
                <a:tc>
                  <a:txBody>
                    <a:bodyPr/>
                    <a:lstStyle/>
                    <a:p>
                      <a:r>
                        <a:rPr lang="en-US" sz="1050" noProof="0" dirty="0" smtClean="0"/>
                        <a:t>GEN – Requirement No. 3</a:t>
                      </a:r>
                      <a:endParaRPr lang="en-US" sz="1050" noProof="0" dirty="0"/>
                    </a:p>
                  </a:txBody>
                  <a:tcPr marL="36000" marR="36000" marT="36000" marB="36000" anchor="ctr"/>
                </a:tc>
                <a:tc>
                  <a:txBody>
                    <a:bodyPr/>
                    <a:lstStyle/>
                    <a:p>
                      <a:pPr algn="ctr"/>
                      <a:r>
                        <a:rPr lang="en-US" sz="1050" noProof="0" dirty="0" smtClean="0"/>
                        <a:t>Ethics</a:t>
                      </a:r>
                      <a:endParaRPr lang="en-US" sz="1050" noProof="0" dirty="0"/>
                    </a:p>
                  </a:txBody>
                  <a:tcPr marL="36000" marR="36000" marT="36000" marB="36000" anchor="ctr"/>
                </a:tc>
                <a:tc>
                  <a:txBody>
                    <a:bodyPr/>
                    <a:lstStyle/>
                    <a:p>
                      <a:pPr algn="ctr"/>
                      <a:r>
                        <a:rPr lang="en-US" sz="1050" b="0" kern="1200" noProof="0" dirty="0" smtClean="0">
                          <a:solidFill>
                            <a:schemeClr val="dk1"/>
                          </a:solidFill>
                          <a:latin typeface="+mn-lt"/>
                          <a:ea typeface="+mn-ea"/>
                          <a:cs typeface="+mn-cs"/>
                        </a:rPr>
                        <a:t>T</a:t>
                      </a:r>
                      <a:r>
                        <a:rPr lang="en-US" sz="1050" b="0" kern="1200" baseline="-25000" noProof="0" dirty="0" smtClean="0">
                          <a:solidFill>
                            <a:schemeClr val="dk1"/>
                          </a:solidFill>
                          <a:latin typeface="+mn-lt"/>
                          <a:ea typeface="+mn-ea"/>
                          <a:cs typeface="+mn-cs"/>
                        </a:rPr>
                        <a:t>0</a:t>
                      </a:r>
                      <a:r>
                        <a:rPr lang="en-US" sz="1050" b="0" kern="1200" noProof="0" dirty="0" smtClean="0">
                          <a:solidFill>
                            <a:schemeClr val="dk1"/>
                          </a:solidFill>
                          <a:latin typeface="+mn-lt"/>
                          <a:ea typeface="+mn-ea"/>
                          <a:cs typeface="+mn-cs"/>
                        </a:rPr>
                        <a:t>+1</a:t>
                      </a:r>
                      <a:endParaRPr lang="en-US" sz="1050" b="0" kern="1200" noProof="0" dirty="0">
                        <a:solidFill>
                          <a:schemeClr val="dk1"/>
                        </a:solidFill>
                        <a:latin typeface="+mn-lt"/>
                        <a:ea typeface="+mn-ea"/>
                        <a:cs typeface="+mn-cs"/>
                      </a:endParaRPr>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D5.1</a:t>
                      </a:r>
                      <a:endParaRPr lang="en-US" sz="1050" b="1" noProof="0" dirty="0"/>
                    </a:p>
                  </a:txBody>
                  <a:tcPr marL="36000" marR="36000" marT="36000" marB="36000" anchor="ctr"/>
                </a:tc>
                <a:tc>
                  <a:txBody>
                    <a:bodyPr/>
                    <a:lstStyle/>
                    <a:p>
                      <a:r>
                        <a:rPr lang="en-US" sz="1050" noProof="0" dirty="0" smtClean="0"/>
                        <a:t>POPD – Requirement No. 2</a:t>
                      </a:r>
                      <a:endParaRPr lang="en-US" sz="1050" noProof="0" dirty="0"/>
                    </a:p>
                  </a:txBody>
                  <a:tcPr marL="36000" marR="36000" marT="36000" marB="36000" anchor="ctr"/>
                </a:tc>
                <a:tc>
                  <a:txBody>
                    <a:bodyPr/>
                    <a:lstStyle/>
                    <a:p>
                      <a:pPr algn="ctr"/>
                      <a:r>
                        <a:rPr lang="en-US" sz="1050" noProof="0" dirty="0" smtClean="0"/>
                        <a:t>Ethics</a:t>
                      </a:r>
                      <a:endParaRPr lang="en-US" sz="1050" noProof="0" dirty="0"/>
                    </a:p>
                  </a:txBody>
                  <a:tcPr marL="36000" marR="36000" marT="36000" marB="36000" anchor="ctr"/>
                </a:tc>
                <a:tc>
                  <a:txBody>
                    <a:bodyPr/>
                    <a:lstStyle/>
                    <a:p>
                      <a:pPr algn="ctr"/>
                      <a:r>
                        <a:rPr lang="en-US" sz="1050" b="0" kern="1200" noProof="0" dirty="0" smtClean="0">
                          <a:solidFill>
                            <a:schemeClr val="dk1"/>
                          </a:solidFill>
                          <a:latin typeface="+mn-lt"/>
                          <a:ea typeface="+mn-ea"/>
                          <a:cs typeface="+mn-cs"/>
                        </a:rPr>
                        <a:t>T</a:t>
                      </a:r>
                      <a:r>
                        <a:rPr lang="en-US" sz="1050" b="0" kern="1200" baseline="-25000" noProof="0" dirty="0" smtClean="0">
                          <a:solidFill>
                            <a:schemeClr val="dk1"/>
                          </a:solidFill>
                          <a:latin typeface="+mn-lt"/>
                          <a:ea typeface="+mn-ea"/>
                          <a:cs typeface="+mn-cs"/>
                        </a:rPr>
                        <a:t>0</a:t>
                      </a:r>
                      <a:r>
                        <a:rPr lang="en-US" sz="1050" b="0" kern="1200" noProof="0" dirty="0" smtClean="0">
                          <a:solidFill>
                            <a:schemeClr val="dk1"/>
                          </a:solidFill>
                          <a:latin typeface="+mn-lt"/>
                          <a:ea typeface="+mn-ea"/>
                          <a:cs typeface="+mn-cs"/>
                        </a:rPr>
                        <a:t>+6</a:t>
                      </a:r>
                      <a:endParaRPr lang="en-US" sz="1050" b="0" kern="1200" noProof="0" dirty="0">
                        <a:solidFill>
                          <a:schemeClr val="dk1"/>
                        </a:solidFill>
                        <a:latin typeface="+mn-lt"/>
                        <a:ea typeface="+mn-ea"/>
                        <a:cs typeface="+mn-cs"/>
                      </a:endParaRPr>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D1.2</a:t>
                      </a:r>
                      <a:endParaRPr lang="en-US" sz="1050" b="1" noProof="0" dirty="0"/>
                    </a:p>
                  </a:txBody>
                  <a:tcPr marL="36000" marR="36000" marT="36000" marB="36000" anchor="ctr"/>
                </a:tc>
                <a:tc>
                  <a:txBody>
                    <a:bodyPr/>
                    <a:lstStyle/>
                    <a:p>
                      <a:pPr algn="l"/>
                      <a:r>
                        <a:rPr lang="en-US" sz="1050" b="0" i="0" u="none" strike="noStrike" kern="1200" baseline="0" noProof="0" dirty="0" smtClean="0">
                          <a:solidFill>
                            <a:schemeClr val="dk1"/>
                          </a:solidFill>
                          <a:latin typeface="+mn-lt"/>
                          <a:ea typeface="+mn-ea"/>
                          <a:cs typeface="+mn-cs"/>
                        </a:rPr>
                        <a:t>Progress activity report of Y1</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D1.3</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Progress management reports &amp; Y1 Cost statements</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D2.1</a:t>
                      </a:r>
                      <a:endParaRPr lang="en-US" sz="1050" b="1" noProof="0" dirty="0"/>
                    </a:p>
                  </a:txBody>
                  <a:tcPr marL="36000" marR="36000" marT="36000" marB="36000" anchor="ctr"/>
                </a:tc>
                <a:tc>
                  <a:txBody>
                    <a:bodyPr/>
                    <a:lstStyle/>
                    <a:p>
                      <a:r>
                        <a:rPr lang="en-US" sz="1050" b="0" noProof="0" dirty="0" smtClean="0"/>
                        <a:t>Report on FORTH infrastructure and ISO 9001</a:t>
                      </a:r>
                      <a:r>
                        <a:rPr lang="en-US" sz="1050" b="0" baseline="0" noProof="0" dirty="0" smtClean="0"/>
                        <a:t> </a:t>
                      </a:r>
                      <a:r>
                        <a:rPr lang="en-US" sz="1050" b="0" noProof="0" dirty="0" smtClean="0"/>
                        <a:t>certificate</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b="0" noProof="0" dirty="0" smtClean="0"/>
                        <a:t>Public</a:t>
                      </a:r>
                      <a:endParaRPr lang="en-US" sz="1050" b="0" noProof="0" dirty="0"/>
                    </a:p>
                  </a:txBody>
                  <a:tcPr marL="36000" marR="36000" marT="36000" marB="36000" anchor="ctr"/>
                </a:tc>
                <a:tc>
                  <a:txBody>
                    <a:bodyPr/>
                    <a:lstStyle/>
                    <a:p>
                      <a:pPr algn="ctr"/>
                      <a:r>
                        <a:rPr lang="en-US" sz="1050" b="0" noProof="0" dirty="0" smtClean="0"/>
                        <a:t>FORTH</a:t>
                      </a:r>
                      <a:endParaRPr lang="en-US" sz="1050" b="0" noProof="0" dirty="0"/>
                    </a:p>
                  </a:txBody>
                  <a:tcPr marL="36000" marR="36000" marT="36000" marB="36000" anchor="ctr"/>
                </a:tc>
              </a:tr>
              <a:tr h="370840">
                <a:tc>
                  <a:txBody>
                    <a:bodyPr/>
                    <a:lstStyle/>
                    <a:p>
                      <a:pPr algn="ctr"/>
                      <a:r>
                        <a:rPr lang="en-US" sz="1050" b="1" noProof="0" dirty="0" smtClean="0"/>
                        <a:t>D4.1</a:t>
                      </a:r>
                      <a:endParaRPr lang="en-US" sz="1050" b="1" noProof="0" dirty="0"/>
                    </a:p>
                  </a:txBody>
                  <a:tcPr marL="36000" marR="36000" marT="36000" marB="36000" anchor="ctr"/>
                </a:tc>
                <a:tc>
                  <a:txBody>
                    <a:bodyPr/>
                    <a:lstStyle/>
                    <a:p>
                      <a:r>
                        <a:rPr lang="en-US" sz="1050" noProof="0" dirty="0" smtClean="0"/>
                        <a:t>Report on dissemination activities (1st version)</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+15</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370840">
                <a:tc>
                  <a:txBody>
                    <a:bodyPr/>
                    <a:lstStyle/>
                    <a:p>
                      <a:pPr algn="ctr"/>
                      <a:r>
                        <a:rPr lang="en-US" sz="1050" b="1" noProof="0" dirty="0" smtClean="0"/>
                        <a:t>D1.4</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Progress activity report of Y2</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bl>
          </a:graphicData>
        </a:graphic>
      </p:graphicFrame>
      <p:sp>
        <p:nvSpPr>
          <p:cNvPr id="3" name="Espace réservé du contenu 2"/>
          <p:cNvSpPr>
            <a:spLocks noGrp="1"/>
          </p:cNvSpPr>
          <p:nvPr>
            <p:ph idx="1"/>
          </p:nvPr>
        </p:nvSpPr>
        <p:spPr>
          <a:xfrm>
            <a:off x="266700" y="696515"/>
            <a:ext cx="8674100" cy="508171"/>
          </a:xfrm>
        </p:spPr>
        <p:txBody>
          <a:bodyPr/>
          <a:lstStyle/>
          <a:p>
            <a:r>
              <a:rPr lang="en-US" dirty="0" smtClean="0"/>
              <a:t> Deliverables expected over all project (T</a:t>
            </a:r>
            <a:r>
              <a:rPr lang="en-US" baseline="-25000" dirty="0" smtClean="0"/>
              <a:t>0</a:t>
            </a:r>
            <a:r>
              <a:rPr lang="en-US" dirty="0" smtClean="0"/>
              <a:t> </a:t>
            </a:r>
            <a:r>
              <a:rPr lang="en-US" dirty="0" smtClean="0">
                <a:sym typeface="Wingdings" panose="05000000000000000000" pitchFamily="2" charset="2"/>
              </a:rPr>
              <a:t> T</a:t>
            </a:r>
            <a:r>
              <a:rPr lang="en-US" baseline="-25000" dirty="0" smtClean="0">
                <a:sym typeface="Wingdings" panose="05000000000000000000" pitchFamily="2" charset="2"/>
              </a:rPr>
              <a:t>0</a:t>
            </a:r>
            <a:r>
              <a:rPr lang="en-US" dirty="0" smtClean="0">
                <a:sym typeface="Wingdings" panose="05000000000000000000" pitchFamily="2" charset="2"/>
              </a:rPr>
              <a:t>+36)</a:t>
            </a:r>
          </a:p>
          <a:p>
            <a:pPr lvl="1"/>
            <a:r>
              <a:rPr lang="en-US" dirty="0" smtClean="0"/>
              <a:t>27 deliverables</a:t>
            </a:r>
          </a:p>
          <a:p>
            <a:pPr lvl="1"/>
            <a:endParaRPr lang="en-US" dirty="0" smtClean="0"/>
          </a:p>
        </p:txBody>
      </p:sp>
    </p:spTree>
    <p:extLst>
      <p:ext uri="{BB962C8B-B14F-4D97-AF65-F5344CB8AC3E}">
        <p14:creationId xmlns:p14="http://schemas.microsoft.com/office/powerpoint/2010/main" val="3126970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2330978561"/>
              </p:ext>
            </p:extLst>
          </p:nvPr>
        </p:nvGraphicFramePr>
        <p:xfrm>
          <a:off x="72570" y="1395186"/>
          <a:ext cx="8989587" cy="3358760"/>
        </p:xfrm>
        <a:graphic>
          <a:graphicData uri="http://schemas.openxmlformats.org/drawingml/2006/table">
            <a:tbl>
              <a:tblPr firstRow="1" bandRow="1">
                <a:tableStyleId>{5C22544A-7EE6-4342-B048-85BDC9FD1C3A}</a:tableStyleId>
              </a:tblPr>
              <a:tblGrid>
                <a:gridCol w="394262"/>
                <a:gridCol w="5228200"/>
                <a:gridCol w="905117"/>
                <a:gridCol w="445062"/>
                <a:gridCol w="1008473"/>
                <a:gridCol w="1008473"/>
              </a:tblGrid>
              <a:tr h="370840">
                <a:tc>
                  <a:txBody>
                    <a:bodyPr/>
                    <a:lstStyle/>
                    <a:p>
                      <a:pPr algn="ctr"/>
                      <a:r>
                        <a:rPr lang="en-US" sz="1050" b="1" noProof="0" dirty="0" smtClean="0"/>
                        <a:t>N°</a:t>
                      </a:r>
                      <a:endParaRPr lang="en-US" sz="1050" b="1" noProof="0" dirty="0"/>
                    </a:p>
                  </a:txBody>
                  <a:tcPr marL="36000" marR="36000" marT="36000" marB="36000" anchor="ctr"/>
                </a:tc>
                <a:tc>
                  <a:txBody>
                    <a:bodyPr/>
                    <a:lstStyle/>
                    <a:p>
                      <a:pPr algn="ctr"/>
                      <a:r>
                        <a:rPr lang="en-US" sz="1050" b="1" noProof="0" dirty="0" smtClean="0"/>
                        <a:t>Title</a:t>
                      </a:r>
                      <a:endParaRPr lang="en-US" sz="1050" b="1" noProof="0" dirty="0"/>
                    </a:p>
                  </a:txBody>
                  <a:tcPr marL="36000" marR="36000" marT="36000" marB="36000" anchor="ctr"/>
                </a:tc>
                <a:tc>
                  <a:txBody>
                    <a:bodyPr/>
                    <a:lstStyle/>
                    <a:p>
                      <a:pPr algn="ctr"/>
                      <a:r>
                        <a:rPr lang="en-US" sz="1050" b="1" noProof="0" dirty="0" smtClean="0"/>
                        <a:t>Type</a:t>
                      </a:r>
                      <a:endParaRPr lang="en-US" sz="1050" b="1" noProof="0" dirty="0"/>
                    </a:p>
                  </a:txBody>
                  <a:tcPr marL="36000" marR="36000" marT="36000" marB="36000" anchor="ctr"/>
                </a:tc>
                <a:tc>
                  <a:txBody>
                    <a:bodyPr/>
                    <a:lstStyle/>
                    <a:p>
                      <a:pPr algn="ctr"/>
                      <a:r>
                        <a:rPr lang="en-US" sz="1050" b="1" noProof="0" dirty="0" smtClean="0"/>
                        <a:t>Due </a:t>
                      </a:r>
                      <a:br>
                        <a:rPr lang="en-US" sz="1050" b="1" noProof="0" dirty="0" smtClean="0"/>
                      </a:br>
                      <a:r>
                        <a:rPr lang="en-US" sz="1050" b="1" noProof="0" dirty="0" smtClean="0"/>
                        <a:t>date</a:t>
                      </a:r>
                      <a:endParaRPr lang="en-US" sz="1050" b="1" noProof="0" dirty="0"/>
                    </a:p>
                  </a:txBody>
                  <a:tcPr marL="36000" marR="36000" marT="36000" marB="36000" anchor="ctr"/>
                </a:tc>
                <a:tc>
                  <a:txBody>
                    <a:bodyPr/>
                    <a:lstStyle/>
                    <a:p>
                      <a:pPr algn="ctr"/>
                      <a:r>
                        <a:rPr lang="en-US" sz="1050" b="1" noProof="0" dirty="0" smtClean="0"/>
                        <a:t>Dissemination Level</a:t>
                      </a:r>
                      <a:endParaRPr lang="en-US" sz="1050" b="1" noProof="0" dirty="0"/>
                    </a:p>
                  </a:txBody>
                  <a:tcPr marL="36000" marR="36000" marT="36000" marB="36000" anchor="ctr"/>
                </a:tc>
                <a:tc>
                  <a:txBody>
                    <a:bodyPr/>
                    <a:lstStyle/>
                    <a:p>
                      <a:pPr algn="ctr"/>
                      <a:r>
                        <a:rPr lang="en-US" sz="1050" b="1" noProof="0" dirty="0" smtClean="0"/>
                        <a:t>Lead beneficiary</a:t>
                      </a:r>
                      <a:endParaRPr lang="en-US" sz="1050" b="1" noProof="0" dirty="0"/>
                    </a:p>
                  </a:txBody>
                  <a:tcPr marL="36000" marR="36000" marT="36000" marB="36000" anchor="ctr"/>
                </a:tc>
              </a:tr>
              <a:tr h="370840">
                <a:tc>
                  <a:txBody>
                    <a:bodyPr/>
                    <a:lstStyle/>
                    <a:p>
                      <a:pPr algn="ctr"/>
                      <a:r>
                        <a:rPr lang="en-US" sz="1050" b="1" noProof="0" dirty="0" smtClean="0"/>
                        <a:t>D1.5</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Progress management reports &amp; Y2 Cost statements</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b="0" noProof="0" dirty="0" smtClean="0"/>
                        <a:t>Public</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D2.2</a:t>
                      </a:r>
                      <a:endParaRPr lang="en-US" sz="1050" b="1" noProof="0" dirty="0"/>
                    </a:p>
                  </a:txBody>
                  <a:tcPr marL="36000" marR="36000" marT="36000" marB="36000" anchor="ctr"/>
                </a:tc>
                <a:tc>
                  <a:txBody>
                    <a:bodyPr/>
                    <a:lstStyle/>
                    <a:p>
                      <a:r>
                        <a:rPr lang="en-US" sz="1050" noProof="0" dirty="0" smtClean="0"/>
                        <a:t>Report on qualified MMICs</a:t>
                      </a:r>
                      <a:endParaRPr lang="en-US" sz="105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370840">
                <a:tc>
                  <a:txBody>
                    <a:bodyPr/>
                    <a:lstStyle/>
                    <a:p>
                      <a:pPr algn="ctr"/>
                      <a:r>
                        <a:rPr lang="en-US" sz="1050" b="1" noProof="0" dirty="0" smtClean="0"/>
                        <a:t>D2.3</a:t>
                      </a:r>
                      <a:endParaRPr lang="en-US" sz="1050" b="1" noProof="0" dirty="0"/>
                    </a:p>
                  </a:txBody>
                  <a:tcPr marL="36000" marR="36000" marT="36000" marB="36000" anchor="ctr"/>
                </a:tc>
                <a:tc>
                  <a:txBody>
                    <a:bodyPr/>
                    <a:lstStyle/>
                    <a:p>
                      <a:r>
                        <a:rPr lang="en-US" sz="1050" noProof="0" dirty="0" smtClean="0"/>
                        <a:t>Report on qualified RF-MEMS</a:t>
                      </a:r>
                      <a:endParaRPr lang="en-US" sz="105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370840">
                <a:tc>
                  <a:txBody>
                    <a:bodyPr/>
                    <a:lstStyle/>
                    <a:p>
                      <a:pPr algn="ctr"/>
                      <a:r>
                        <a:rPr lang="en-US" sz="1050" b="1" noProof="0" dirty="0" smtClean="0"/>
                        <a:t>D2.4</a:t>
                      </a:r>
                      <a:endParaRPr lang="en-US" sz="1050" b="1" noProof="0" dirty="0"/>
                    </a:p>
                  </a:txBody>
                  <a:tcPr marL="36000" marR="36000" marT="36000" marB="36000" anchor="ctr"/>
                </a:tc>
                <a:tc>
                  <a:txBody>
                    <a:bodyPr/>
                    <a:lstStyle/>
                    <a:p>
                      <a:r>
                        <a:rPr lang="en-US" sz="1050" noProof="0" dirty="0" smtClean="0"/>
                        <a:t>Report on qualified TEC</a:t>
                      </a:r>
                      <a:endParaRPr lang="en-US" sz="105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CIDETE</a:t>
                      </a:r>
                      <a:endParaRPr lang="en-US" sz="1050" noProof="0" dirty="0"/>
                    </a:p>
                  </a:txBody>
                  <a:tcPr marL="36000" marR="36000" marT="36000" marB="36000" anchor="ctr"/>
                </a:tc>
              </a:tr>
              <a:tr h="370840">
                <a:tc>
                  <a:txBody>
                    <a:bodyPr/>
                    <a:lstStyle/>
                    <a:p>
                      <a:pPr algn="ctr"/>
                      <a:r>
                        <a:rPr lang="en-US" sz="1050" b="1" noProof="0" dirty="0" smtClean="0"/>
                        <a:t>D2.5</a:t>
                      </a:r>
                      <a:endParaRPr lang="en-US" sz="1050" b="1" noProof="0" dirty="0"/>
                    </a:p>
                  </a:txBody>
                  <a:tcPr marL="36000" marR="36000" marT="36000" marB="36000" anchor="ctr"/>
                </a:tc>
                <a:tc>
                  <a:txBody>
                    <a:bodyPr/>
                    <a:lstStyle/>
                    <a:p>
                      <a:r>
                        <a:rPr lang="en-US" sz="1050" noProof="0" dirty="0" smtClean="0"/>
                        <a:t>Report on qualified pilot line</a:t>
                      </a:r>
                      <a:endParaRPr lang="en-US" sz="105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370840">
                <a:tc>
                  <a:txBody>
                    <a:bodyPr/>
                    <a:lstStyle/>
                    <a:p>
                      <a:pPr algn="ctr"/>
                      <a:r>
                        <a:rPr lang="en-US" sz="1050" b="1" noProof="0" dirty="0" smtClean="0"/>
                        <a:t>D3.1</a:t>
                      </a:r>
                      <a:endParaRPr lang="en-US" sz="1050" b="1" noProof="0" dirty="0"/>
                    </a:p>
                  </a:txBody>
                  <a:tcPr marL="36000" marR="36000" marT="36000" marB="36000" anchor="ctr"/>
                </a:tc>
                <a:tc>
                  <a:txBody>
                    <a:bodyPr/>
                    <a:lstStyle/>
                    <a:p>
                      <a:r>
                        <a:rPr lang="en-US" sz="1050" noProof="0" dirty="0" smtClean="0"/>
                        <a:t>Report on SMARTEC prototype specifications and design</a:t>
                      </a:r>
                      <a:endParaRPr lang="en-US" sz="1050" noProof="0" dirty="0"/>
                    </a:p>
                  </a:txBody>
                  <a:tcPr marL="36000" marR="36000" marT="36000" marB="36000"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50" b="0" noProof="0" dirty="0" smtClean="0"/>
                        <a:t>Report</a:t>
                      </a:r>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+25</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D3.2</a:t>
                      </a:r>
                      <a:endParaRPr lang="en-US" sz="1050" b="1" noProof="0" dirty="0"/>
                    </a:p>
                  </a:txBody>
                  <a:tcPr marL="36000" marR="36000" marT="36000" marB="36000" anchor="ctr"/>
                </a:tc>
                <a:tc>
                  <a:txBody>
                    <a:bodyPr/>
                    <a:lstStyle/>
                    <a:p>
                      <a:r>
                        <a:rPr lang="en-US" sz="1050" noProof="0" dirty="0" smtClean="0"/>
                        <a:t>Report on WLP qualification</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+27</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TAIPRO</a:t>
                      </a:r>
                      <a:endParaRPr lang="en-US" sz="1050" noProof="0" dirty="0"/>
                    </a:p>
                  </a:txBody>
                  <a:tcPr marL="36000" marR="36000" marT="36000" marB="36000" anchor="ctr"/>
                </a:tc>
              </a:tr>
              <a:tr h="370840">
                <a:tc>
                  <a:txBody>
                    <a:bodyPr/>
                    <a:lstStyle/>
                    <a:p>
                      <a:pPr algn="ctr"/>
                      <a:r>
                        <a:rPr lang="en-US" sz="1050" b="1" noProof="0" dirty="0" smtClean="0"/>
                        <a:t>D3.3</a:t>
                      </a:r>
                      <a:endParaRPr lang="en-US" sz="1050" b="1" noProof="0" dirty="0"/>
                    </a:p>
                  </a:txBody>
                  <a:tcPr marL="36000" marR="36000" marT="36000" marB="36000" anchor="ctr"/>
                </a:tc>
                <a:tc>
                  <a:txBody>
                    <a:bodyPr/>
                    <a:lstStyle/>
                    <a:p>
                      <a:r>
                        <a:rPr lang="en-US" sz="1050" noProof="0" dirty="0" smtClean="0"/>
                        <a:t>Report on 2nd level packaging qualification</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+27</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TAIPRO</a:t>
                      </a:r>
                      <a:endParaRPr lang="en-US" sz="1050" noProof="0" dirty="0"/>
                    </a:p>
                  </a:txBody>
                  <a:tcPr marL="36000" marR="36000" marT="36000" marB="36000" anchor="ctr"/>
                </a:tc>
              </a:tr>
            </a:tbl>
          </a:graphicData>
        </a:graphic>
      </p:graphicFrame>
      <p:sp>
        <p:nvSpPr>
          <p:cNvPr id="3" name="Espace réservé du contenu 2"/>
          <p:cNvSpPr>
            <a:spLocks noGrp="1"/>
          </p:cNvSpPr>
          <p:nvPr>
            <p:ph idx="1"/>
          </p:nvPr>
        </p:nvSpPr>
        <p:spPr>
          <a:xfrm>
            <a:off x="266700" y="696515"/>
            <a:ext cx="8674100" cy="508171"/>
          </a:xfrm>
        </p:spPr>
        <p:txBody>
          <a:bodyPr/>
          <a:lstStyle/>
          <a:p>
            <a:r>
              <a:rPr lang="en-US" dirty="0"/>
              <a:t> Deliverables expected </a:t>
            </a:r>
            <a:r>
              <a:rPr lang="en-US" dirty="0" smtClean="0"/>
              <a:t>over all </a:t>
            </a:r>
            <a:r>
              <a:rPr lang="en-US" dirty="0"/>
              <a:t>project (T</a:t>
            </a:r>
            <a:r>
              <a:rPr lang="en-US" baseline="-25000" dirty="0"/>
              <a:t>0</a:t>
            </a:r>
            <a:r>
              <a:rPr lang="en-US" dirty="0"/>
              <a:t> </a:t>
            </a:r>
            <a:r>
              <a:rPr lang="en-US" dirty="0">
                <a:sym typeface="Wingdings" panose="05000000000000000000" pitchFamily="2" charset="2"/>
              </a:rPr>
              <a:t> T</a:t>
            </a:r>
            <a:r>
              <a:rPr lang="en-US" baseline="-25000" dirty="0">
                <a:sym typeface="Wingdings" panose="05000000000000000000" pitchFamily="2" charset="2"/>
              </a:rPr>
              <a:t>0</a:t>
            </a:r>
            <a:r>
              <a:rPr lang="en-US" dirty="0">
                <a:sym typeface="Wingdings" panose="05000000000000000000" pitchFamily="2" charset="2"/>
              </a:rPr>
              <a:t>+36)</a:t>
            </a:r>
          </a:p>
          <a:p>
            <a:pPr lvl="1"/>
            <a:r>
              <a:rPr lang="en-US" dirty="0"/>
              <a:t>27 deliverables</a:t>
            </a:r>
          </a:p>
        </p:txBody>
      </p:sp>
    </p:spTree>
    <p:extLst>
      <p:ext uri="{BB962C8B-B14F-4D97-AF65-F5344CB8AC3E}">
        <p14:creationId xmlns:p14="http://schemas.microsoft.com/office/powerpoint/2010/main" val="2897946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676617988"/>
              </p:ext>
            </p:extLst>
          </p:nvPr>
        </p:nvGraphicFramePr>
        <p:xfrm>
          <a:off x="72570" y="1387566"/>
          <a:ext cx="8989587" cy="3169140"/>
        </p:xfrm>
        <a:graphic>
          <a:graphicData uri="http://schemas.openxmlformats.org/drawingml/2006/table">
            <a:tbl>
              <a:tblPr firstRow="1" bandRow="1">
                <a:tableStyleId>{5C22544A-7EE6-4342-B048-85BDC9FD1C3A}</a:tableStyleId>
              </a:tblPr>
              <a:tblGrid>
                <a:gridCol w="394262"/>
                <a:gridCol w="5228200"/>
                <a:gridCol w="905117"/>
                <a:gridCol w="445062"/>
                <a:gridCol w="1008473"/>
                <a:gridCol w="1008473"/>
              </a:tblGrid>
              <a:tr h="370840">
                <a:tc>
                  <a:txBody>
                    <a:bodyPr/>
                    <a:lstStyle/>
                    <a:p>
                      <a:pPr algn="ctr"/>
                      <a:r>
                        <a:rPr lang="en-US" sz="1050" b="1" noProof="0" dirty="0" smtClean="0"/>
                        <a:t>N°</a:t>
                      </a:r>
                      <a:endParaRPr lang="en-US" sz="1050" b="1" noProof="0" dirty="0"/>
                    </a:p>
                  </a:txBody>
                  <a:tcPr marL="36000" marR="36000" marT="36000" marB="36000" anchor="ctr"/>
                </a:tc>
                <a:tc>
                  <a:txBody>
                    <a:bodyPr/>
                    <a:lstStyle/>
                    <a:p>
                      <a:pPr algn="ctr"/>
                      <a:r>
                        <a:rPr lang="en-US" sz="1050" b="1" noProof="0" dirty="0" smtClean="0"/>
                        <a:t>Title</a:t>
                      </a:r>
                      <a:endParaRPr lang="en-US" sz="1050" b="1" noProof="0" dirty="0"/>
                    </a:p>
                  </a:txBody>
                  <a:tcPr marL="36000" marR="36000" marT="36000" marB="36000" anchor="ctr"/>
                </a:tc>
                <a:tc>
                  <a:txBody>
                    <a:bodyPr/>
                    <a:lstStyle/>
                    <a:p>
                      <a:pPr algn="ctr"/>
                      <a:r>
                        <a:rPr lang="en-US" sz="1050" b="1" noProof="0" dirty="0" smtClean="0"/>
                        <a:t>Type</a:t>
                      </a:r>
                      <a:endParaRPr lang="en-US" sz="1050" b="1" noProof="0" dirty="0"/>
                    </a:p>
                  </a:txBody>
                  <a:tcPr marL="36000" marR="36000" marT="36000" marB="36000" anchor="ctr"/>
                </a:tc>
                <a:tc>
                  <a:txBody>
                    <a:bodyPr/>
                    <a:lstStyle/>
                    <a:p>
                      <a:pPr algn="ctr"/>
                      <a:r>
                        <a:rPr lang="en-US" sz="1050" b="1" noProof="0" dirty="0" smtClean="0"/>
                        <a:t>Due </a:t>
                      </a:r>
                      <a:br>
                        <a:rPr lang="en-US" sz="1050" b="1" noProof="0" dirty="0" smtClean="0"/>
                      </a:br>
                      <a:r>
                        <a:rPr lang="en-US" sz="1050" b="1" noProof="0" dirty="0" smtClean="0"/>
                        <a:t>date</a:t>
                      </a:r>
                      <a:endParaRPr lang="en-US" sz="1050" b="1" noProof="0" dirty="0"/>
                    </a:p>
                  </a:txBody>
                  <a:tcPr marL="36000" marR="36000" marT="36000" marB="36000" anchor="ctr"/>
                </a:tc>
                <a:tc>
                  <a:txBody>
                    <a:bodyPr/>
                    <a:lstStyle/>
                    <a:p>
                      <a:pPr algn="ctr"/>
                      <a:r>
                        <a:rPr lang="en-US" sz="1050" b="1" noProof="0" dirty="0" smtClean="0"/>
                        <a:t>Dissemination Level</a:t>
                      </a:r>
                      <a:endParaRPr lang="en-US" sz="1050" b="1" noProof="0" dirty="0"/>
                    </a:p>
                  </a:txBody>
                  <a:tcPr marL="36000" marR="36000" marT="36000" marB="36000" anchor="ctr"/>
                </a:tc>
                <a:tc>
                  <a:txBody>
                    <a:bodyPr/>
                    <a:lstStyle/>
                    <a:p>
                      <a:pPr algn="ctr"/>
                      <a:r>
                        <a:rPr lang="en-US" sz="1050" b="1" noProof="0" dirty="0" smtClean="0"/>
                        <a:t>Lead beneficiary</a:t>
                      </a:r>
                      <a:endParaRPr lang="en-US" sz="1050" b="1" noProof="0" dirty="0"/>
                    </a:p>
                  </a:txBody>
                  <a:tcPr marL="36000" marR="36000" marT="36000" marB="36000" anchor="ctr"/>
                </a:tc>
              </a:tr>
              <a:tr h="370840">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50" b="1" noProof="0" dirty="0" smtClean="0"/>
                        <a:t>D4.2</a:t>
                      </a:r>
                    </a:p>
                  </a:txBody>
                  <a:tcPr marL="36000" marR="36000" marT="36000" marB="36000" anchor="ctr"/>
                </a:tc>
                <a:tc>
                  <a:txBody>
                    <a:bodyPr/>
                    <a:lstStyle/>
                    <a:p>
                      <a:r>
                        <a:rPr lang="en-US" sz="1050" noProof="0" dirty="0" smtClean="0"/>
                        <a:t>Market segmentation and appraisal - preliminary version</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+30</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CIDETE</a:t>
                      </a:r>
                      <a:endParaRPr lang="en-US" sz="1050" noProof="0" dirty="0"/>
                    </a:p>
                  </a:txBody>
                  <a:tcPr marL="36000" marR="36000" marT="36000" marB="36000" anchor="ctr"/>
                </a:tc>
              </a:tr>
              <a:tr h="370840">
                <a:tc>
                  <a:txBody>
                    <a:bodyPr/>
                    <a:lstStyle/>
                    <a:p>
                      <a:pPr algn="ctr"/>
                      <a:r>
                        <a:rPr lang="en-US" sz="1050" b="1" noProof="0" dirty="0" smtClean="0"/>
                        <a:t>D4.3</a:t>
                      </a:r>
                      <a:endParaRPr lang="en-US" sz="1050" b="1" noProof="0" dirty="0"/>
                    </a:p>
                  </a:txBody>
                  <a:tcPr marL="36000" marR="36000" marT="36000" marB="36000" anchor="ctr"/>
                </a:tc>
                <a:tc>
                  <a:txBody>
                    <a:bodyPr/>
                    <a:lstStyle/>
                    <a:p>
                      <a:r>
                        <a:rPr lang="en-US" sz="1050" noProof="0" dirty="0" smtClean="0"/>
                        <a:t>SMARTEC patent application</a:t>
                      </a:r>
                      <a:endParaRPr lang="en-US" sz="1050" noProof="0" dirty="0"/>
                    </a:p>
                  </a:txBody>
                  <a:tcPr marL="36000" marR="36000" marT="36000" marB="36000" anchor="ctr"/>
                </a:tc>
                <a:tc>
                  <a:txBody>
                    <a:bodyPr/>
                    <a:lstStyle/>
                    <a:p>
                      <a:pPr algn="ctr"/>
                      <a:r>
                        <a:rPr lang="en-US" sz="1050" noProof="0" dirty="0" smtClean="0"/>
                        <a:t>Website, patents</a:t>
                      </a:r>
                      <a:r>
                        <a:rPr lang="en-US" sz="1050" baseline="0" noProof="0" dirty="0" smtClean="0"/>
                        <a:t> filling, etc.</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+33</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50" b="1" noProof="0" dirty="0" smtClean="0"/>
                        <a:t>D3.4</a:t>
                      </a:r>
                    </a:p>
                  </a:txBody>
                  <a:tcPr marL="36000" marR="36000" marT="36000" marB="36000" anchor="ctr"/>
                </a:tc>
                <a:tc>
                  <a:txBody>
                    <a:bodyPr/>
                    <a:lstStyle/>
                    <a:p>
                      <a:r>
                        <a:rPr lang="en-US" sz="1050" noProof="0" dirty="0" smtClean="0"/>
                        <a:t>Report on qualified SMARTEC prototype qualification</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+33</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D1.6</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Progress activity report of Y3</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D1.7</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Progress management reports &amp; Y3 Cost statements</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D1.8</a:t>
                      </a:r>
                      <a:endParaRPr lang="en-US" sz="1050" b="1" noProof="0" dirty="0"/>
                    </a:p>
                  </a:txBody>
                  <a:tcPr marL="36000" marR="36000" marT="36000" marB="36000" anchor="ctr"/>
                </a:tc>
                <a:tc>
                  <a:txBody>
                    <a:bodyPr/>
                    <a:lstStyle/>
                    <a:p>
                      <a:r>
                        <a:rPr lang="en-US" sz="1050" b="0" i="0" u="none" strike="noStrike" kern="1200" baseline="0" noProof="0" dirty="0" smtClean="0">
                          <a:solidFill>
                            <a:schemeClr val="dk1"/>
                          </a:solidFill>
                          <a:latin typeface="+mn-lt"/>
                          <a:ea typeface="+mn-ea"/>
                          <a:cs typeface="+mn-cs"/>
                        </a:rPr>
                        <a:t>Final Global consolidated report</a:t>
                      </a:r>
                      <a:endParaRPr lang="en-US" sz="1050" b="0" noProof="0" dirty="0"/>
                    </a:p>
                  </a:txBody>
                  <a:tcPr marL="36000" marR="36000" marT="36000" marB="36000" anchor="ctr"/>
                </a:tc>
                <a:tc>
                  <a:txBody>
                    <a:bodyPr/>
                    <a:lstStyle/>
                    <a:p>
                      <a:pPr algn="ctr"/>
                      <a:r>
                        <a:rPr lang="en-US" sz="1050" b="0" noProof="0" dirty="0" smtClean="0"/>
                        <a:t>Report</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b="0" noProof="0" dirty="0" smtClean="0"/>
                        <a:t>Confidential</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370840">
                <a:tc>
                  <a:txBody>
                    <a:bodyPr/>
                    <a:lstStyle/>
                    <a:p>
                      <a:pPr algn="ctr"/>
                      <a:r>
                        <a:rPr lang="en-US" sz="1050" b="1" noProof="0" dirty="0" smtClean="0"/>
                        <a:t>D3.5</a:t>
                      </a:r>
                      <a:endParaRPr lang="en-US" sz="1050" b="1" noProof="0" dirty="0"/>
                    </a:p>
                  </a:txBody>
                  <a:tcPr marL="36000" marR="36000" marT="36000" marB="36000" anchor="ctr"/>
                </a:tc>
                <a:tc>
                  <a:txBody>
                    <a:bodyPr/>
                    <a:lstStyle/>
                    <a:p>
                      <a:r>
                        <a:rPr lang="en-US" sz="1050" noProof="0" dirty="0" smtClean="0"/>
                        <a:t>Report on prototype conformity to TRL8</a:t>
                      </a:r>
                      <a:endParaRPr lang="en-US" sz="1050" noProof="0" dirty="0"/>
                    </a:p>
                  </a:txBody>
                  <a:tcPr marL="36000" marR="36000" marT="36000" marB="36000" anchor="ctr"/>
                </a:tc>
                <a:tc>
                  <a:txBody>
                    <a:bodyPr/>
                    <a:lstStyle/>
                    <a:p>
                      <a:pPr algn="ctr"/>
                      <a:r>
                        <a:rPr lang="en-US" sz="1050" b="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RFM</a:t>
                      </a:r>
                      <a:endParaRPr lang="en-US" sz="1050" noProof="0" dirty="0"/>
                    </a:p>
                  </a:txBody>
                  <a:tcPr marL="36000" marR="36000" marT="36000" marB="36000" anchor="ctr"/>
                </a:tc>
              </a:tr>
            </a:tbl>
          </a:graphicData>
        </a:graphic>
      </p:graphicFrame>
      <p:sp>
        <p:nvSpPr>
          <p:cNvPr id="3" name="Espace réservé du contenu 2"/>
          <p:cNvSpPr>
            <a:spLocks noGrp="1"/>
          </p:cNvSpPr>
          <p:nvPr>
            <p:ph idx="1"/>
          </p:nvPr>
        </p:nvSpPr>
        <p:spPr>
          <a:xfrm>
            <a:off x="266700" y="696515"/>
            <a:ext cx="8674100" cy="508171"/>
          </a:xfrm>
        </p:spPr>
        <p:txBody>
          <a:bodyPr/>
          <a:lstStyle/>
          <a:p>
            <a:r>
              <a:rPr lang="en-US" dirty="0"/>
              <a:t> Deliverables expected </a:t>
            </a:r>
            <a:r>
              <a:rPr lang="en-US" dirty="0" smtClean="0"/>
              <a:t>over all </a:t>
            </a:r>
            <a:r>
              <a:rPr lang="en-US" dirty="0"/>
              <a:t>project (T</a:t>
            </a:r>
            <a:r>
              <a:rPr lang="en-US" baseline="-25000" dirty="0"/>
              <a:t>0</a:t>
            </a:r>
            <a:r>
              <a:rPr lang="en-US" dirty="0"/>
              <a:t> </a:t>
            </a:r>
            <a:r>
              <a:rPr lang="en-US" dirty="0">
                <a:sym typeface="Wingdings" panose="05000000000000000000" pitchFamily="2" charset="2"/>
              </a:rPr>
              <a:t> T</a:t>
            </a:r>
            <a:r>
              <a:rPr lang="en-US" baseline="-25000" dirty="0">
                <a:sym typeface="Wingdings" panose="05000000000000000000" pitchFamily="2" charset="2"/>
              </a:rPr>
              <a:t>0</a:t>
            </a:r>
            <a:r>
              <a:rPr lang="en-US" dirty="0">
                <a:sym typeface="Wingdings" panose="05000000000000000000" pitchFamily="2" charset="2"/>
              </a:rPr>
              <a:t>+36)</a:t>
            </a:r>
          </a:p>
          <a:p>
            <a:pPr lvl="1"/>
            <a:r>
              <a:rPr lang="en-US" dirty="0"/>
              <a:t>27 deliverables</a:t>
            </a:r>
          </a:p>
        </p:txBody>
      </p:sp>
    </p:spTree>
    <p:extLst>
      <p:ext uri="{BB962C8B-B14F-4D97-AF65-F5344CB8AC3E}">
        <p14:creationId xmlns:p14="http://schemas.microsoft.com/office/powerpoint/2010/main" val="1682173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28951075"/>
              </p:ext>
            </p:extLst>
          </p:nvPr>
        </p:nvGraphicFramePr>
        <p:xfrm>
          <a:off x="72570" y="1555206"/>
          <a:ext cx="8989587" cy="1875400"/>
        </p:xfrm>
        <a:graphic>
          <a:graphicData uri="http://schemas.openxmlformats.org/drawingml/2006/table">
            <a:tbl>
              <a:tblPr firstRow="1" bandRow="1">
                <a:tableStyleId>{5C22544A-7EE6-4342-B048-85BDC9FD1C3A}</a:tableStyleId>
              </a:tblPr>
              <a:tblGrid>
                <a:gridCol w="394262"/>
                <a:gridCol w="5228200"/>
                <a:gridCol w="905117"/>
                <a:gridCol w="445062"/>
                <a:gridCol w="1008473"/>
                <a:gridCol w="1008473"/>
              </a:tblGrid>
              <a:tr h="370840">
                <a:tc>
                  <a:txBody>
                    <a:bodyPr/>
                    <a:lstStyle/>
                    <a:p>
                      <a:pPr algn="ctr"/>
                      <a:r>
                        <a:rPr lang="en-US" sz="1050" b="1" noProof="0" dirty="0" smtClean="0"/>
                        <a:t>N°</a:t>
                      </a:r>
                      <a:endParaRPr lang="en-US" sz="1050" b="1" noProof="0" dirty="0"/>
                    </a:p>
                  </a:txBody>
                  <a:tcPr marL="36000" marR="36000" marT="36000" marB="36000" anchor="ctr"/>
                </a:tc>
                <a:tc>
                  <a:txBody>
                    <a:bodyPr/>
                    <a:lstStyle/>
                    <a:p>
                      <a:pPr algn="ctr"/>
                      <a:r>
                        <a:rPr lang="en-US" sz="1050" b="1" noProof="0" dirty="0" smtClean="0"/>
                        <a:t>Title</a:t>
                      </a:r>
                      <a:endParaRPr lang="en-US" sz="1050" b="1" noProof="0" dirty="0"/>
                    </a:p>
                  </a:txBody>
                  <a:tcPr marL="36000" marR="36000" marT="36000" marB="36000" anchor="ctr"/>
                </a:tc>
                <a:tc>
                  <a:txBody>
                    <a:bodyPr/>
                    <a:lstStyle/>
                    <a:p>
                      <a:pPr algn="ctr"/>
                      <a:r>
                        <a:rPr lang="en-US" sz="1050" b="1" noProof="0" dirty="0" smtClean="0"/>
                        <a:t>Type</a:t>
                      </a:r>
                      <a:endParaRPr lang="en-US" sz="1050" b="1" noProof="0" dirty="0"/>
                    </a:p>
                  </a:txBody>
                  <a:tcPr marL="36000" marR="36000" marT="36000" marB="36000" anchor="ctr"/>
                </a:tc>
                <a:tc>
                  <a:txBody>
                    <a:bodyPr/>
                    <a:lstStyle/>
                    <a:p>
                      <a:pPr algn="ctr"/>
                      <a:r>
                        <a:rPr lang="en-US" sz="1050" b="1" noProof="0" dirty="0" smtClean="0"/>
                        <a:t>Due </a:t>
                      </a:r>
                      <a:br>
                        <a:rPr lang="en-US" sz="1050" b="1" noProof="0" dirty="0" smtClean="0"/>
                      </a:br>
                      <a:r>
                        <a:rPr lang="en-US" sz="1050" b="1" noProof="0" dirty="0" smtClean="0"/>
                        <a:t>date</a:t>
                      </a:r>
                      <a:endParaRPr lang="en-US" sz="1050" b="1" noProof="0" dirty="0"/>
                    </a:p>
                  </a:txBody>
                  <a:tcPr marL="36000" marR="36000" marT="36000" marB="36000" anchor="ctr"/>
                </a:tc>
                <a:tc>
                  <a:txBody>
                    <a:bodyPr/>
                    <a:lstStyle/>
                    <a:p>
                      <a:pPr algn="ctr"/>
                      <a:r>
                        <a:rPr lang="en-US" sz="1050" b="1" noProof="0" dirty="0" smtClean="0"/>
                        <a:t>Dissemination Level</a:t>
                      </a:r>
                      <a:endParaRPr lang="en-US" sz="1050" b="1" noProof="0" dirty="0"/>
                    </a:p>
                  </a:txBody>
                  <a:tcPr marL="36000" marR="36000" marT="36000" marB="36000" anchor="ctr"/>
                </a:tc>
                <a:tc>
                  <a:txBody>
                    <a:bodyPr/>
                    <a:lstStyle/>
                    <a:p>
                      <a:pPr algn="ctr"/>
                      <a:r>
                        <a:rPr lang="en-US" sz="1050" b="1" noProof="0" dirty="0" smtClean="0"/>
                        <a:t>Lead beneficiary</a:t>
                      </a:r>
                      <a:endParaRPr lang="en-US" sz="1050" b="1" noProof="0" dirty="0"/>
                    </a:p>
                  </a:txBody>
                  <a:tcPr marL="36000" marR="36000" marT="36000" marB="36000" anchor="ctr"/>
                </a:tc>
              </a:tr>
              <a:tr h="370840">
                <a:tc>
                  <a:txBody>
                    <a:bodyPr/>
                    <a:lstStyle/>
                    <a:p>
                      <a:pPr algn="ctr"/>
                      <a:r>
                        <a:rPr lang="en-US" sz="1050" b="1" noProof="0" dirty="0" smtClean="0"/>
                        <a:t>D4.4</a:t>
                      </a:r>
                      <a:endParaRPr lang="en-US" sz="1050" b="1" noProof="0" dirty="0"/>
                    </a:p>
                  </a:txBody>
                  <a:tcPr marL="36000" marR="36000" marT="36000" marB="36000" anchor="ctr"/>
                </a:tc>
                <a:tc>
                  <a:txBody>
                    <a:bodyPr/>
                    <a:lstStyle/>
                    <a:p>
                      <a:r>
                        <a:rPr lang="en-US" sz="1050" noProof="0" dirty="0" smtClean="0"/>
                        <a:t>Report on dissemination activities (Final version)</a:t>
                      </a:r>
                      <a:endParaRPr lang="en-US" sz="1050" noProof="0" dirty="0"/>
                    </a:p>
                  </a:txBody>
                  <a:tcPr marL="36000" marR="36000" marT="36000" marB="36000" anchor="ctr"/>
                </a:tc>
                <a:tc>
                  <a:txBody>
                    <a:bodyPr/>
                    <a:lstStyle/>
                    <a:p>
                      <a:pPr algn="ctr"/>
                      <a:r>
                        <a:rPr lang="en-US" sz="105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Public</a:t>
                      </a:r>
                      <a:endParaRPr lang="en-US" sz="105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370840">
                <a:tc>
                  <a:txBody>
                    <a:bodyPr/>
                    <a:lstStyle/>
                    <a:p>
                      <a:pPr algn="ctr"/>
                      <a:r>
                        <a:rPr lang="en-US" sz="1050" b="1" noProof="0" dirty="0" smtClean="0"/>
                        <a:t>D4.5</a:t>
                      </a:r>
                      <a:endParaRPr lang="en-US" sz="1050" b="1" noProof="0" dirty="0"/>
                    </a:p>
                  </a:txBody>
                  <a:tcPr marL="36000" marR="36000" marT="36000" marB="36000" anchor="ctr"/>
                </a:tc>
                <a:tc>
                  <a:txBody>
                    <a:bodyPr/>
                    <a:lstStyle/>
                    <a:p>
                      <a:r>
                        <a:rPr lang="en-US" sz="1050" noProof="0" dirty="0" smtClean="0"/>
                        <a:t>Market segmentation and appraisal (including needs &amp; planning) – final version</a:t>
                      </a:r>
                      <a:endParaRPr lang="en-US" sz="1050" noProof="0" dirty="0"/>
                    </a:p>
                  </a:txBody>
                  <a:tcPr marL="36000" marR="36000" marT="36000" marB="36000" anchor="ctr"/>
                </a:tc>
                <a:tc>
                  <a:txBody>
                    <a:bodyPr/>
                    <a:lstStyle/>
                    <a:p>
                      <a:pPr algn="ctr"/>
                      <a:r>
                        <a:rPr lang="en-US" sz="105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D4.6</a:t>
                      </a:r>
                      <a:endParaRPr lang="en-US" sz="1050" b="1" noProof="0" dirty="0"/>
                    </a:p>
                  </a:txBody>
                  <a:tcPr marL="36000" marR="36000" marT="36000" marB="36000" anchor="ctr"/>
                </a:tc>
                <a:tc>
                  <a:txBody>
                    <a:bodyPr/>
                    <a:lstStyle/>
                    <a:p>
                      <a:r>
                        <a:rPr lang="en-US" sz="1050" noProof="0" dirty="0" smtClean="0"/>
                        <a:t>Go to market strategy</a:t>
                      </a:r>
                      <a:endParaRPr lang="en-US" sz="1050" noProof="0" dirty="0"/>
                    </a:p>
                  </a:txBody>
                  <a:tcPr marL="36000" marR="36000" marT="36000" marB="36000" anchor="ctr"/>
                </a:tc>
                <a:tc>
                  <a:txBody>
                    <a:bodyPr/>
                    <a:lstStyle/>
                    <a:p>
                      <a:pPr algn="ctr"/>
                      <a:r>
                        <a:rPr lang="en-US" sz="105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370840">
                <a:tc>
                  <a:txBody>
                    <a:bodyPr/>
                    <a:lstStyle/>
                    <a:p>
                      <a:pPr algn="ctr"/>
                      <a:r>
                        <a:rPr lang="en-US" sz="1050" b="1" noProof="0" dirty="0" smtClean="0"/>
                        <a:t>D4.7</a:t>
                      </a:r>
                      <a:endParaRPr lang="en-US" sz="1050" b="1" noProof="0" dirty="0"/>
                    </a:p>
                  </a:txBody>
                  <a:tcPr marL="36000" marR="36000" marT="36000" marB="36000" anchor="ctr"/>
                </a:tc>
                <a:tc>
                  <a:txBody>
                    <a:bodyPr/>
                    <a:lstStyle/>
                    <a:p>
                      <a:r>
                        <a:rPr lang="en-US" sz="1050" noProof="0" dirty="0" smtClean="0"/>
                        <a:t>SMARTEC media roadmap</a:t>
                      </a:r>
                      <a:endParaRPr lang="en-US" sz="1050" noProof="0" dirty="0"/>
                    </a:p>
                  </a:txBody>
                  <a:tcPr marL="36000" marR="36000" marT="36000" marB="36000" anchor="ctr"/>
                </a:tc>
                <a:tc>
                  <a:txBody>
                    <a:bodyPr/>
                    <a:lstStyle/>
                    <a:p>
                      <a:pPr algn="ctr"/>
                      <a:r>
                        <a:rPr lang="en-US" sz="1050" noProof="0" dirty="0" smtClean="0"/>
                        <a:t>Report</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Confidential</a:t>
                      </a:r>
                      <a:endParaRPr lang="en-US" sz="1050" noProof="0" dirty="0"/>
                    </a:p>
                  </a:txBody>
                  <a:tcPr marL="36000" marR="36000" marT="36000" marB="36000" anchor="ctr"/>
                </a:tc>
                <a:tc>
                  <a:txBody>
                    <a:bodyPr/>
                    <a:lstStyle/>
                    <a:p>
                      <a:pPr algn="ctr"/>
                      <a:r>
                        <a:rPr lang="en-US" sz="1050" noProof="0" dirty="0" smtClean="0"/>
                        <a:t>RFM</a:t>
                      </a:r>
                      <a:endParaRPr lang="en-US" sz="1050" noProof="0" dirty="0"/>
                    </a:p>
                  </a:txBody>
                  <a:tcPr marL="36000" marR="36000" marT="36000" marB="36000" anchor="ctr"/>
                </a:tc>
              </a:tr>
            </a:tbl>
          </a:graphicData>
        </a:graphic>
      </p:graphicFrame>
      <p:sp>
        <p:nvSpPr>
          <p:cNvPr id="7" name="Espace réservé du contenu 2"/>
          <p:cNvSpPr>
            <a:spLocks noGrp="1"/>
          </p:cNvSpPr>
          <p:nvPr>
            <p:ph idx="1"/>
          </p:nvPr>
        </p:nvSpPr>
        <p:spPr>
          <a:xfrm>
            <a:off x="266700" y="696515"/>
            <a:ext cx="8674100" cy="508171"/>
          </a:xfrm>
        </p:spPr>
        <p:txBody>
          <a:bodyPr/>
          <a:lstStyle/>
          <a:p>
            <a:r>
              <a:rPr lang="en-US" dirty="0"/>
              <a:t> Deliverables expected </a:t>
            </a:r>
            <a:r>
              <a:rPr lang="en-US" dirty="0" smtClean="0"/>
              <a:t>over all </a:t>
            </a:r>
            <a:r>
              <a:rPr lang="en-US" dirty="0"/>
              <a:t>project (T</a:t>
            </a:r>
            <a:r>
              <a:rPr lang="en-US" baseline="-25000" dirty="0"/>
              <a:t>0</a:t>
            </a:r>
            <a:r>
              <a:rPr lang="en-US" dirty="0"/>
              <a:t> </a:t>
            </a:r>
            <a:r>
              <a:rPr lang="en-US" dirty="0">
                <a:sym typeface="Wingdings" panose="05000000000000000000" pitchFamily="2" charset="2"/>
              </a:rPr>
              <a:t> T</a:t>
            </a:r>
            <a:r>
              <a:rPr lang="en-US" baseline="-25000" dirty="0">
                <a:sym typeface="Wingdings" panose="05000000000000000000" pitchFamily="2" charset="2"/>
              </a:rPr>
              <a:t>0</a:t>
            </a:r>
            <a:r>
              <a:rPr lang="en-US" dirty="0">
                <a:sym typeface="Wingdings" panose="05000000000000000000" pitchFamily="2" charset="2"/>
              </a:rPr>
              <a:t>+36)</a:t>
            </a:r>
          </a:p>
          <a:p>
            <a:pPr lvl="1"/>
            <a:r>
              <a:rPr lang="en-US" dirty="0"/>
              <a:t>27 deliverables</a:t>
            </a:r>
          </a:p>
        </p:txBody>
      </p:sp>
    </p:spTree>
    <p:extLst>
      <p:ext uri="{BB962C8B-B14F-4D97-AF65-F5344CB8AC3E}">
        <p14:creationId xmlns:p14="http://schemas.microsoft.com/office/powerpoint/2010/main" val="3206083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468810539"/>
              </p:ext>
            </p:extLst>
          </p:nvPr>
        </p:nvGraphicFramePr>
        <p:xfrm>
          <a:off x="1224641" y="1433286"/>
          <a:ext cx="6190968" cy="3444286"/>
        </p:xfrm>
        <a:graphic>
          <a:graphicData uri="http://schemas.openxmlformats.org/drawingml/2006/table">
            <a:tbl>
              <a:tblPr firstRow="1" bandRow="1">
                <a:tableStyleId>{5C22544A-7EE6-4342-B048-85BDC9FD1C3A}</a:tableStyleId>
              </a:tblPr>
              <a:tblGrid>
                <a:gridCol w="815790"/>
                <a:gridCol w="3478775"/>
                <a:gridCol w="423203"/>
                <a:gridCol w="520700"/>
                <a:gridCol w="952500"/>
              </a:tblGrid>
              <a:tr h="415217">
                <a:tc>
                  <a:txBody>
                    <a:bodyPr/>
                    <a:lstStyle/>
                    <a:p>
                      <a:pPr algn="ctr"/>
                      <a:r>
                        <a:rPr lang="en-US" sz="1200" b="1" noProof="0" dirty="0" smtClean="0"/>
                        <a:t>N°</a:t>
                      </a:r>
                      <a:endParaRPr lang="en-US" sz="1200" b="1" noProof="0" dirty="0"/>
                    </a:p>
                  </a:txBody>
                  <a:tcPr marL="36000" marR="36000" marT="36000" marB="36000" anchor="ctr"/>
                </a:tc>
                <a:tc>
                  <a:txBody>
                    <a:bodyPr/>
                    <a:lstStyle/>
                    <a:p>
                      <a:pPr algn="ctr"/>
                      <a:r>
                        <a:rPr lang="en-US" sz="1200" b="1" noProof="0" dirty="0" smtClean="0"/>
                        <a:t>Title</a:t>
                      </a:r>
                      <a:endParaRPr lang="en-US" sz="1200" b="1" noProof="0" dirty="0"/>
                    </a:p>
                  </a:txBody>
                  <a:tcPr marL="36000" marR="36000" marT="36000" marB="36000" anchor="ctr"/>
                </a:tc>
                <a:tc>
                  <a:txBody>
                    <a:bodyPr/>
                    <a:lstStyle/>
                    <a:p>
                      <a:pPr algn="ctr"/>
                      <a:r>
                        <a:rPr lang="en-US" sz="1200" b="1" noProof="0" dirty="0" smtClean="0"/>
                        <a:t>WP</a:t>
                      </a:r>
                      <a:endParaRPr lang="en-US" sz="1200" b="1" noProof="0" dirty="0"/>
                    </a:p>
                  </a:txBody>
                  <a:tcPr marL="36000" marR="36000" marT="36000" marB="36000" anchor="ctr"/>
                </a:tc>
                <a:tc>
                  <a:txBody>
                    <a:bodyPr/>
                    <a:lstStyle/>
                    <a:p>
                      <a:pPr algn="ctr"/>
                      <a:r>
                        <a:rPr lang="en-US" sz="1200" b="1" noProof="0" dirty="0" smtClean="0"/>
                        <a:t>Due </a:t>
                      </a:r>
                      <a:br>
                        <a:rPr lang="en-US" sz="1200" b="1" noProof="0" dirty="0" smtClean="0"/>
                      </a:br>
                      <a:r>
                        <a:rPr lang="en-US" sz="1200" b="1" noProof="0" dirty="0" smtClean="0"/>
                        <a:t>date</a:t>
                      </a:r>
                      <a:endParaRPr lang="en-US" sz="1200" b="1" noProof="0" dirty="0"/>
                    </a:p>
                  </a:txBody>
                  <a:tcPr marL="36000" marR="36000" marT="36000" marB="36000" anchor="ctr"/>
                </a:tc>
                <a:tc>
                  <a:txBody>
                    <a:bodyPr/>
                    <a:lstStyle/>
                    <a:p>
                      <a:pPr algn="ctr"/>
                      <a:r>
                        <a:rPr lang="en-US" sz="1200" b="1" noProof="0" dirty="0" smtClean="0"/>
                        <a:t>Lead</a:t>
                      </a:r>
                      <a:br>
                        <a:rPr lang="en-US" sz="1200" b="1" noProof="0" dirty="0" smtClean="0"/>
                      </a:br>
                      <a:r>
                        <a:rPr lang="en-US" sz="1200" b="1" noProof="0" dirty="0" smtClean="0"/>
                        <a:t>beneficiary</a:t>
                      </a:r>
                      <a:endParaRPr lang="en-US" sz="1200" b="1" noProof="0" dirty="0"/>
                    </a:p>
                  </a:txBody>
                  <a:tcPr marL="36000" marR="36000" marT="36000" marB="36000" anchor="ctr"/>
                </a:tc>
              </a:tr>
              <a:tr h="245737">
                <a:tc>
                  <a:txBody>
                    <a:bodyPr/>
                    <a:lstStyle/>
                    <a:p>
                      <a:pPr algn="ctr"/>
                      <a:r>
                        <a:rPr lang="en-US" sz="1050" b="1" noProof="0" dirty="0" smtClean="0"/>
                        <a:t>MS1</a:t>
                      </a:r>
                      <a:endParaRPr lang="en-US" sz="1050" b="1" noProof="0" dirty="0"/>
                    </a:p>
                  </a:txBody>
                  <a:tcPr marL="36000" marR="36000" marT="36000" marB="36000" anchor="ctr"/>
                </a:tc>
                <a:tc>
                  <a:txBody>
                    <a:bodyPr/>
                    <a:lstStyle/>
                    <a:p>
                      <a:r>
                        <a:rPr lang="en-US" sz="1050" b="0" noProof="0" dirty="0" smtClean="0"/>
                        <a:t>Review meetings-Y1</a:t>
                      </a:r>
                      <a:endParaRPr lang="en-US" sz="1050" b="0" noProof="0" dirty="0"/>
                    </a:p>
                  </a:txBody>
                  <a:tcPr marL="36000" marR="36000" marT="36000" marB="36000" anchor="ctr"/>
                </a:tc>
                <a:tc>
                  <a:txBody>
                    <a:bodyPr/>
                    <a:lstStyle/>
                    <a:p>
                      <a:pPr algn="ctr"/>
                      <a:r>
                        <a:rPr lang="en-US" sz="1050" b="0" noProof="0" dirty="0" smtClean="0"/>
                        <a:t>WP1</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b="0" noProof="0" dirty="0" smtClean="0"/>
                        <a:t>THALES</a:t>
                      </a:r>
                      <a:endParaRPr lang="en-US" sz="1050" b="0" noProof="0" dirty="0"/>
                    </a:p>
                  </a:txBody>
                  <a:tcPr marL="36000" marR="36000" marT="36000" marB="36000" anchor="ctr"/>
                </a:tc>
              </a:tr>
              <a:tr h="245737">
                <a:tc>
                  <a:txBody>
                    <a:bodyPr/>
                    <a:lstStyle/>
                    <a:p>
                      <a:pPr algn="ctr"/>
                      <a:r>
                        <a:rPr lang="en-US" sz="1050" b="1" noProof="0" dirty="0" smtClean="0"/>
                        <a:t>MS2</a:t>
                      </a:r>
                      <a:endParaRPr lang="en-US" sz="1050" b="1" noProof="0" dirty="0"/>
                    </a:p>
                  </a:txBody>
                  <a:tcPr marL="36000" marR="36000" marT="36000" marB="36000" anchor="ctr"/>
                </a:tc>
                <a:tc>
                  <a:txBody>
                    <a:bodyPr/>
                    <a:lstStyle/>
                    <a:p>
                      <a:r>
                        <a:rPr lang="en-US" sz="1050" noProof="0" dirty="0" smtClean="0"/>
                        <a:t>Pilot line and Ind. Partners 1st revised business plans</a:t>
                      </a:r>
                      <a:endParaRPr lang="en-US" sz="1050" noProof="0" dirty="0"/>
                    </a:p>
                  </a:txBody>
                  <a:tcPr marL="36000" marR="36000" marT="36000" marB="36000" anchor="ctr"/>
                </a:tc>
                <a:tc>
                  <a:txBody>
                    <a:bodyPr/>
                    <a:lstStyle/>
                    <a:p>
                      <a:pPr algn="ctr"/>
                      <a:r>
                        <a:rPr lang="en-US" sz="1050" b="0" noProof="0" dirty="0" smtClean="0"/>
                        <a:t>WP4</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245737">
                <a:tc>
                  <a:txBody>
                    <a:bodyPr/>
                    <a:lstStyle/>
                    <a:p>
                      <a:pPr algn="ctr"/>
                      <a:r>
                        <a:rPr lang="en-US" sz="1050" b="1" noProof="0" dirty="0" smtClean="0"/>
                        <a:t>MS3</a:t>
                      </a:r>
                      <a:endParaRPr lang="en-US" sz="1050" b="1" noProof="0" dirty="0"/>
                    </a:p>
                  </a:txBody>
                  <a:tcPr marL="36000" marR="36000" marT="36000" marB="36000" anchor="ctr"/>
                </a:tc>
                <a:tc>
                  <a:txBody>
                    <a:bodyPr/>
                    <a:lstStyle/>
                    <a:p>
                      <a:r>
                        <a:rPr lang="en-US" sz="1050" noProof="0" dirty="0" smtClean="0"/>
                        <a:t>Pilot Preliminary marketing strategy assessment</a:t>
                      </a:r>
                      <a:endParaRPr lang="en-US" sz="1050" noProof="0" dirty="0"/>
                    </a:p>
                  </a:txBody>
                  <a:tcPr marL="36000" marR="36000" marT="36000" marB="36000" anchor="ctr"/>
                </a:tc>
                <a:tc>
                  <a:txBody>
                    <a:bodyPr/>
                    <a:lstStyle/>
                    <a:p>
                      <a:pPr algn="ctr"/>
                      <a:r>
                        <a:rPr lang="en-US" sz="1050" b="0" noProof="0" dirty="0" smtClean="0"/>
                        <a:t>WP4</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+12</a:t>
                      </a:r>
                      <a:endParaRPr lang="en-US" sz="1050" b="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245737">
                <a:tc>
                  <a:txBody>
                    <a:bodyPr/>
                    <a:lstStyle/>
                    <a:p>
                      <a:pPr algn="ctr"/>
                      <a:r>
                        <a:rPr lang="en-US" sz="1050" b="1" noProof="0" dirty="0" smtClean="0"/>
                        <a:t>MS4</a:t>
                      </a:r>
                      <a:endParaRPr lang="en-US" sz="1050" b="1" noProof="0" dirty="0"/>
                    </a:p>
                  </a:txBody>
                  <a:tcPr marL="36000" marR="36000" marT="36000" marB="36000" anchor="ctr"/>
                </a:tc>
                <a:tc>
                  <a:txBody>
                    <a:bodyPr/>
                    <a:lstStyle/>
                    <a:p>
                      <a:r>
                        <a:rPr lang="en-US" sz="1050" noProof="0" dirty="0" smtClean="0"/>
                        <a:t>Review meetings-Y2</a:t>
                      </a:r>
                      <a:endParaRPr lang="en-US" sz="1050" noProof="0" dirty="0"/>
                    </a:p>
                  </a:txBody>
                  <a:tcPr marL="36000" marR="36000" marT="36000" marB="36000" anchor="ctr"/>
                </a:tc>
                <a:tc>
                  <a:txBody>
                    <a:bodyPr/>
                    <a:lstStyle/>
                    <a:p>
                      <a:pPr algn="ctr"/>
                      <a:r>
                        <a:rPr lang="en-US" sz="1050" b="0" noProof="0" dirty="0" smtClean="0"/>
                        <a:t>WP1</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245737">
                <a:tc>
                  <a:txBody>
                    <a:bodyPr/>
                    <a:lstStyle/>
                    <a:p>
                      <a:pPr algn="ctr"/>
                      <a:r>
                        <a:rPr lang="en-US" sz="1050" b="1" noProof="0" dirty="0" smtClean="0"/>
                        <a:t>MS5</a:t>
                      </a:r>
                      <a:endParaRPr lang="en-US" sz="1050" b="1" noProof="0" dirty="0"/>
                    </a:p>
                  </a:txBody>
                  <a:tcPr marL="36000" marR="36000" marT="36000" marB="36000" anchor="ctr"/>
                </a:tc>
                <a:tc>
                  <a:txBody>
                    <a:bodyPr/>
                    <a:lstStyle/>
                    <a:p>
                      <a:r>
                        <a:rPr lang="en-US" sz="1050" noProof="0" dirty="0" smtClean="0"/>
                        <a:t>Qualified MMIC, RF MEMS and TEC</a:t>
                      </a:r>
                      <a:endParaRPr lang="en-US" sz="1050" noProof="0" dirty="0"/>
                    </a:p>
                  </a:txBody>
                  <a:tcPr marL="36000" marR="36000" marT="36000" marB="36000" anchor="ctr"/>
                </a:tc>
                <a:tc>
                  <a:txBody>
                    <a:bodyPr/>
                    <a:lstStyle/>
                    <a:p>
                      <a:pPr algn="ctr"/>
                      <a:r>
                        <a:rPr lang="en-US" sz="1050" b="0" noProof="0" dirty="0" smtClean="0"/>
                        <a:t>WP2</a:t>
                      </a:r>
                      <a:endParaRPr lang="en-US" sz="1050" b="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245737">
                <a:tc>
                  <a:txBody>
                    <a:bodyPr/>
                    <a:lstStyle/>
                    <a:p>
                      <a:pPr algn="ctr"/>
                      <a:r>
                        <a:rPr lang="en-US" sz="1050" b="1" noProof="0" dirty="0" smtClean="0"/>
                        <a:t>MS6</a:t>
                      </a:r>
                      <a:endParaRPr lang="en-US" sz="1050" b="1" noProof="0" dirty="0"/>
                    </a:p>
                  </a:txBody>
                  <a:tcPr marL="36000" marR="36000" marT="36000" marB="36000" anchor="ctr"/>
                </a:tc>
                <a:tc>
                  <a:txBody>
                    <a:bodyPr/>
                    <a:lstStyle/>
                    <a:p>
                      <a:r>
                        <a:rPr lang="en-US" sz="1050" noProof="0" dirty="0" smtClean="0"/>
                        <a:t>Qualified prototype chipset</a:t>
                      </a:r>
                      <a:endParaRPr lang="en-US" sz="1050" noProof="0" dirty="0"/>
                    </a:p>
                  </a:txBody>
                  <a:tcPr marL="36000" marR="36000" marT="36000" marB="36000"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50" b="0" noProof="0" dirty="0" smtClean="0"/>
                        <a:t>WP3</a:t>
                      </a:r>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RFM</a:t>
                      </a:r>
                      <a:endParaRPr lang="en-US" sz="1050" noProof="0" dirty="0"/>
                    </a:p>
                  </a:txBody>
                  <a:tcPr marL="36000" marR="36000" marT="36000" marB="36000" anchor="ctr"/>
                </a:tc>
              </a:tr>
              <a:tr h="245737">
                <a:tc>
                  <a:txBody>
                    <a:bodyPr/>
                    <a:lstStyle/>
                    <a:p>
                      <a:pPr algn="ctr"/>
                      <a:r>
                        <a:rPr lang="en-US" sz="1050" b="1" noProof="0" dirty="0" smtClean="0"/>
                        <a:t>MS7</a:t>
                      </a:r>
                      <a:endParaRPr lang="en-US" sz="1050" b="1" noProof="0" dirty="0"/>
                    </a:p>
                  </a:txBody>
                  <a:tcPr marL="36000" marR="36000" marT="36000" marB="36000" anchor="ctr"/>
                </a:tc>
                <a:tc>
                  <a:txBody>
                    <a:bodyPr/>
                    <a:lstStyle/>
                    <a:p>
                      <a:r>
                        <a:rPr lang="en-US" sz="1050" noProof="0" dirty="0" smtClean="0"/>
                        <a:t>Pilot Intermediate marketing strategy assessment</a:t>
                      </a:r>
                      <a:endParaRPr lang="en-US" sz="1050" noProof="0" dirty="0"/>
                    </a:p>
                  </a:txBody>
                  <a:tcPr marL="36000" marR="36000" marT="36000" marB="36000" anchor="ctr"/>
                </a:tc>
                <a:tc>
                  <a:txBody>
                    <a:bodyPr/>
                    <a:lstStyle/>
                    <a:p>
                      <a:pPr algn="ctr"/>
                      <a:r>
                        <a:rPr lang="en-US" sz="1050" noProof="0" dirty="0" smtClean="0"/>
                        <a:t>WP4</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+24</a:t>
                      </a:r>
                      <a:endParaRPr lang="en-US" sz="1050" b="0" noProof="0" dirty="0"/>
                    </a:p>
                  </a:txBody>
                  <a:tcPr marL="36000" marR="36000" marT="36000" marB="36000" anchor="ctr"/>
                </a:tc>
                <a:tc>
                  <a:txBody>
                    <a:bodyPr/>
                    <a:lstStyle/>
                    <a:p>
                      <a:pPr algn="ctr"/>
                      <a:r>
                        <a:rPr lang="en-US" sz="1050" noProof="0" dirty="0" smtClean="0"/>
                        <a:t>CIDETE</a:t>
                      </a:r>
                      <a:endParaRPr lang="en-US" sz="1050" noProof="0" dirty="0"/>
                    </a:p>
                  </a:txBody>
                  <a:tcPr marL="36000" marR="36000" marT="36000" marB="36000" anchor="ctr"/>
                </a:tc>
              </a:tr>
              <a:tr h="303419">
                <a:tc>
                  <a:txBody>
                    <a:bodyPr/>
                    <a:lstStyle/>
                    <a:p>
                      <a:pPr algn="ctr"/>
                      <a:r>
                        <a:rPr lang="en-US" sz="1050" b="1" noProof="0" dirty="0" smtClean="0"/>
                        <a:t>MS8</a:t>
                      </a:r>
                      <a:endParaRPr lang="en-US" sz="1050" b="1" noProof="0" dirty="0"/>
                    </a:p>
                  </a:txBody>
                  <a:tcPr marL="36000" marR="36000" marT="36000" marB="36000" anchor="ctr"/>
                </a:tc>
                <a:tc>
                  <a:txBody>
                    <a:bodyPr/>
                    <a:lstStyle/>
                    <a:p>
                      <a:r>
                        <a:rPr lang="en-US" sz="1050" noProof="0" dirty="0" smtClean="0"/>
                        <a:t>Pilot line and Ind. Partners 2nd revised business plans</a:t>
                      </a:r>
                      <a:endParaRPr lang="en-US" sz="1050" noProof="0" dirty="0"/>
                    </a:p>
                  </a:txBody>
                  <a:tcPr marL="36000" marR="36000" marT="36000" marB="36000" anchor="ctr"/>
                </a:tc>
                <a:tc>
                  <a:txBody>
                    <a:bodyPr/>
                    <a:lstStyle/>
                    <a:p>
                      <a:pPr algn="ctr"/>
                      <a:r>
                        <a:rPr lang="en-US" sz="1050" noProof="0" dirty="0" smtClean="0"/>
                        <a:t>WP4</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+30</a:t>
                      </a:r>
                      <a:endParaRPr lang="en-US" sz="1050" b="0" noProof="0" dirty="0"/>
                    </a:p>
                  </a:txBody>
                  <a:tcPr marL="36000" marR="36000" marT="36000" marB="36000" anchor="ctr"/>
                </a:tc>
                <a:tc>
                  <a:txBody>
                    <a:bodyPr/>
                    <a:lstStyle/>
                    <a:p>
                      <a:pPr algn="ctr"/>
                      <a:r>
                        <a:rPr lang="en-US" sz="1050" noProof="0" dirty="0" smtClean="0"/>
                        <a:t>FORTH</a:t>
                      </a:r>
                      <a:endParaRPr lang="en-US" sz="1050" noProof="0" dirty="0"/>
                    </a:p>
                  </a:txBody>
                  <a:tcPr marL="36000" marR="36000" marT="36000" marB="36000" anchor="ctr"/>
                </a:tc>
              </a:tr>
              <a:tr h="245737">
                <a:tc>
                  <a:txBody>
                    <a:bodyPr/>
                    <a:lstStyle/>
                    <a:p>
                      <a:pPr algn="ctr"/>
                      <a:r>
                        <a:rPr lang="en-US" sz="1050" b="1" noProof="0" dirty="0" smtClean="0"/>
                        <a:t>MS9</a:t>
                      </a:r>
                      <a:endParaRPr lang="en-US" sz="1050" b="1" noProof="0" dirty="0"/>
                    </a:p>
                  </a:txBody>
                  <a:tcPr marL="36000" marR="36000" marT="36000" marB="36000" anchor="ctr"/>
                </a:tc>
                <a:tc>
                  <a:txBody>
                    <a:bodyPr/>
                    <a:lstStyle/>
                    <a:p>
                      <a:r>
                        <a:rPr lang="en-US" sz="1050" noProof="0" dirty="0" smtClean="0"/>
                        <a:t>Qualified prototype module</a:t>
                      </a:r>
                      <a:endParaRPr lang="en-US" sz="1050" noProof="0" dirty="0"/>
                    </a:p>
                  </a:txBody>
                  <a:tcPr marL="36000" marR="36000" marT="36000" marB="36000" anchor="ctr"/>
                </a:tc>
                <a:tc>
                  <a:txBody>
                    <a:bodyPr/>
                    <a:lstStyle/>
                    <a:p>
                      <a:pPr algn="ctr"/>
                      <a:r>
                        <a:rPr lang="en-US" sz="1050" noProof="0" dirty="0" smtClean="0"/>
                        <a:t>WP2</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+33</a:t>
                      </a:r>
                      <a:endParaRPr lang="en-US" sz="1050" b="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245737">
                <a:tc>
                  <a:txBody>
                    <a:bodyPr/>
                    <a:lstStyle/>
                    <a:p>
                      <a:pPr algn="ctr"/>
                      <a:r>
                        <a:rPr lang="en-US" sz="1050" b="1" noProof="0" dirty="0" smtClean="0"/>
                        <a:t>MS10</a:t>
                      </a:r>
                      <a:endParaRPr lang="en-US" sz="1050" b="1" noProof="0" dirty="0"/>
                    </a:p>
                  </a:txBody>
                  <a:tcPr marL="36000" marR="36000" marT="36000" marB="36000" anchor="ctr"/>
                </a:tc>
                <a:tc>
                  <a:txBody>
                    <a:bodyPr/>
                    <a:lstStyle/>
                    <a:p>
                      <a:r>
                        <a:rPr lang="en-US" sz="1050" noProof="0" dirty="0" smtClean="0"/>
                        <a:t>Review meetings-Y3</a:t>
                      </a:r>
                      <a:endParaRPr lang="en-US" sz="1050" noProof="0" dirty="0"/>
                    </a:p>
                  </a:txBody>
                  <a:tcPr marL="36000" marR="36000" marT="36000" marB="36000" anchor="ctr"/>
                </a:tc>
                <a:tc>
                  <a:txBody>
                    <a:bodyPr/>
                    <a:lstStyle/>
                    <a:p>
                      <a:pPr algn="ctr"/>
                      <a:r>
                        <a:rPr lang="en-US" sz="1050" noProof="0" dirty="0" smtClean="0"/>
                        <a:t>WP1</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r h="245737">
                <a:tc>
                  <a:txBody>
                    <a:bodyPr/>
                    <a:lstStyle/>
                    <a:p>
                      <a:pPr algn="ctr"/>
                      <a:r>
                        <a:rPr lang="en-US" sz="1050" b="1" noProof="0" dirty="0" smtClean="0"/>
                        <a:t>MS11</a:t>
                      </a:r>
                      <a:endParaRPr lang="en-US" sz="1050" b="1" noProof="0" dirty="0"/>
                    </a:p>
                  </a:txBody>
                  <a:tcPr marL="36000" marR="36000" marT="36000" marB="36000" anchor="ctr"/>
                </a:tc>
                <a:tc>
                  <a:txBody>
                    <a:bodyPr/>
                    <a:lstStyle/>
                    <a:p>
                      <a:r>
                        <a:rPr lang="en-US" sz="1050" noProof="0" dirty="0" smtClean="0"/>
                        <a:t>SMARTEC Pilot line</a:t>
                      </a:r>
                      <a:endParaRPr lang="en-US" sz="1050" noProof="0" dirty="0"/>
                    </a:p>
                  </a:txBody>
                  <a:tcPr marL="36000" marR="36000" marT="36000" marB="36000" anchor="ctr"/>
                </a:tc>
                <a:tc>
                  <a:txBody>
                    <a:bodyPr/>
                    <a:lstStyle/>
                    <a:p>
                      <a:pPr algn="ctr"/>
                      <a:r>
                        <a:rPr lang="en-US" sz="1050" noProof="0" dirty="0" smtClean="0"/>
                        <a:t>WP3</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err="1" smtClean="0"/>
                        <a:t>FORTh</a:t>
                      </a:r>
                      <a:endParaRPr lang="en-US" sz="1050" noProof="0" dirty="0"/>
                    </a:p>
                  </a:txBody>
                  <a:tcPr marL="36000" marR="36000" marT="36000" marB="36000" anchor="ctr"/>
                </a:tc>
              </a:tr>
              <a:tr h="245737">
                <a:tc>
                  <a:txBody>
                    <a:bodyPr/>
                    <a:lstStyle/>
                    <a:p>
                      <a:pPr algn="ctr"/>
                      <a:r>
                        <a:rPr lang="en-US" sz="1050" b="1" noProof="0" dirty="0" smtClean="0"/>
                        <a:t>MS12</a:t>
                      </a:r>
                      <a:endParaRPr lang="en-US" sz="1050" b="1" noProof="0" dirty="0"/>
                    </a:p>
                  </a:txBody>
                  <a:tcPr marL="36000" marR="36000" marT="36000" marB="36000" anchor="ctr"/>
                </a:tc>
                <a:tc>
                  <a:txBody>
                    <a:bodyPr/>
                    <a:lstStyle/>
                    <a:p>
                      <a:r>
                        <a:rPr lang="en-US" sz="1050" noProof="0" dirty="0" smtClean="0"/>
                        <a:t>Final Pilot Marketing strategy assessment</a:t>
                      </a:r>
                      <a:endParaRPr lang="en-US" sz="1050" noProof="0" dirty="0"/>
                    </a:p>
                  </a:txBody>
                  <a:tcPr marL="36000" marR="36000" marT="36000" marB="36000" anchor="ctr"/>
                </a:tc>
                <a:tc>
                  <a:txBody>
                    <a:bodyPr/>
                    <a:lstStyle/>
                    <a:p>
                      <a:pPr algn="ctr"/>
                      <a:r>
                        <a:rPr lang="en-US" sz="1050" noProof="0" dirty="0" smtClean="0"/>
                        <a:t>WP4</a:t>
                      </a:r>
                      <a:endParaRPr lang="en-US" sz="1050" noProof="0" dirty="0"/>
                    </a:p>
                  </a:txBody>
                  <a:tcPr marL="36000" marR="36000" marT="36000" marB="36000" anchor="ctr"/>
                </a:tc>
                <a:tc>
                  <a:txBody>
                    <a:bodyPr/>
                    <a:lstStyle/>
                    <a:p>
                      <a:pPr algn="ctr"/>
                      <a:r>
                        <a:rPr lang="en-US" sz="1050" b="0" noProof="0" dirty="0" smtClean="0"/>
                        <a:t>T</a:t>
                      </a:r>
                      <a:r>
                        <a:rPr lang="en-US" sz="1050" b="0" baseline="-25000" noProof="0" dirty="0" smtClean="0"/>
                        <a:t>0</a:t>
                      </a:r>
                      <a:r>
                        <a:rPr lang="en-US" sz="1050" b="0" noProof="0" dirty="0" smtClean="0"/>
                        <a:t>+36</a:t>
                      </a:r>
                      <a:endParaRPr lang="en-US" sz="1050" b="0" noProof="0" dirty="0"/>
                    </a:p>
                  </a:txBody>
                  <a:tcPr marL="36000" marR="36000" marT="36000" marB="36000" anchor="ctr"/>
                </a:tc>
                <a:tc>
                  <a:txBody>
                    <a:bodyPr/>
                    <a:lstStyle/>
                    <a:p>
                      <a:pPr algn="ctr"/>
                      <a:r>
                        <a:rPr lang="en-US" sz="1050" noProof="0" dirty="0" smtClean="0"/>
                        <a:t>THALES</a:t>
                      </a:r>
                      <a:endParaRPr lang="en-US" sz="1050" noProof="0" dirty="0"/>
                    </a:p>
                  </a:txBody>
                  <a:tcPr marL="36000" marR="36000" marT="36000" marB="36000" anchor="ctr"/>
                </a:tc>
              </a:tr>
            </a:tbl>
          </a:graphicData>
        </a:graphic>
      </p:graphicFrame>
      <p:sp>
        <p:nvSpPr>
          <p:cNvPr id="6" name="Espace réservé du contenu 2"/>
          <p:cNvSpPr>
            <a:spLocks noGrp="1"/>
          </p:cNvSpPr>
          <p:nvPr>
            <p:ph idx="1"/>
          </p:nvPr>
        </p:nvSpPr>
        <p:spPr>
          <a:xfrm>
            <a:off x="266700" y="696515"/>
            <a:ext cx="8674100" cy="736771"/>
          </a:xfrm>
        </p:spPr>
        <p:txBody>
          <a:bodyPr/>
          <a:lstStyle/>
          <a:p>
            <a:r>
              <a:rPr lang="en-US" dirty="0"/>
              <a:t> </a:t>
            </a:r>
            <a:r>
              <a:rPr lang="en-US" dirty="0" smtClean="0"/>
              <a:t>Milestones expected over all </a:t>
            </a:r>
            <a:r>
              <a:rPr lang="en-US" dirty="0"/>
              <a:t>project (T</a:t>
            </a:r>
            <a:r>
              <a:rPr lang="en-US" baseline="-25000" dirty="0"/>
              <a:t>0</a:t>
            </a:r>
            <a:r>
              <a:rPr lang="en-US" dirty="0"/>
              <a:t> </a:t>
            </a:r>
            <a:r>
              <a:rPr lang="en-US" dirty="0">
                <a:sym typeface="Wingdings" panose="05000000000000000000" pitchFamily="2" charset="2"/>
              </a:rPr>
              <a:t> T</a:t>
            </a:r>
            <a:r>
              <a:rPr lang="en-US" baseline="-25000" dirty="0">
                <a:sym typeface="Wingdings" panose="05000000000000000000" pitchFamily="2" charset="2"/>
              </a:rPr>
              <a:t>0</a:t>
            </a:r>
            <a:r>
              <a:rPr lang="en-US" dirty="0">
                <a:sym typeface="Wingdings" panose="05000000000000000000" pitchFamily="2" charset="2"/>
              </a:rPr>
              <a:t>+36)</a:t>
            </a:r>
          </a:p>
          <a:p>
            <a:pPr lvl="1"/>
            <a:r>
              <a:rPr lang="en-US" dirty="0" smtClean="0"/>
              <a:t>12 Milestones </a:t>
            </a:r>
            <a:endParaRPr lang="en-US" dirty="0"/>
          </a:p>
        </p:txBody>
      </p:sp>
    </p:spTree>
    <p:extLst>
      <p:ext uri="{BB962C8B-B14F-4D97-AF65-F5344CB8AC3E}">
        <p14:creationId xmlns:p14="http://schemas.microsoft.com/office/powerpoint/2010/main" val="3399441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332387435"/>
              </p:ext>
            </p:extLst>
          </p:nvPr>
        </p:nvGraphicFramePr>
        <p:xfrm>
          <a:off x="179388" y="1124777"/>
          <a:ext cx="8850312" cy="3255832"/>
        </p:xfrm>
        <a:graphic>
          <a:graphicData uri="http://schemas.openxmlformats.org/drawingml/2006/table">
            <a:tbl>
              <a:tblPr firstRow="1" bandRow="1">
                <a:tableStyleId>{5C22544A-7EE6-4342-B048-85BDC9FD1C3A}</a:tableStyleId>
              </a:tblPr>
              <a:tblGrid>
                <a:gridCol w="659130"/>
                <a:gridCol w="605155"/>
                <a:gridCol w="2010727"/>
                <a:gridCol w="1524000"/>
                <a:gridCol w="4051300"/>
              </a:tblGrid>
              <a:tr h="305032">
                <a:tc>
                  <a:txBody>
                    <a:bodyPr/>
                    <a:lstStyle/>
                    <a:p>
                      <a:pPr algn="ctr"/>
                      <a:r>
                        <a:rPr lang="en-US" sz="1000" b="1" i="0" u="none" strike="noStrike" kern="1200" baseline="0" noProof="0" dirty="0" smtClean="0">
                          <a:solidFill>
                            <a:schemeClr val="lt1"/>
                          </a:solidFill>
                          <a:latin typeface="+mn-lt"/>
                          <a:ea typeface="+mn-ea"/>
                          <a:cs typeface="+mn-cs"/>
                        </a:rPr>
                        <a:t>Risk n°</a:t>
                      </a:r>
                      <a:endParaRPr lang="en-US" sz="1000" b="1" noProof="0" dirty="0"/>
                    </a:p>
                  </a:txBody>
                  <a:tcPr marL="36000" marR="36000" marT="36000" marB="36000"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smtClean="0">
                          <a:solidFill>
                            <a:schemeClr val="lt1"/>
                          </a:solidFill>
                          <a:latin typeface="+mn-lt"/>
                          <a:ea typeface="+mn-ea"/>
                          <a:cs typeface="+mn-cs"/>
                        </a:rPr>
                        <a:t>WP n°</a:t>
                      </a:r>
                      <a:endParaRPr lang="en-US" sz="1000" b="1" noProof="0" dirty="0" smtClean="0"/>
                    </a:p>
                  </a:txBody>
                  <a:tcPr marL="36000" marR="36000" marT="36000" marB="36000" anchor="ctr"/>
                </a:tc>
                <a:tc>
                  <a:txBody>
                    <a:bodyPr/>
                    <a:lstStyle/>
                    <a:p>
                      <a:pPr algn="ctr"/>
                      <a:r>
                        <a:rPr lang="en-US" sz="1000" b="1" i="0" u="none" strike="noStrike" kern="1200" baseline="0" noProof="0" dirty="0" smtClean="0">
                          <a:solidFill>
                            <a:schemeClr val="lt1"/>
                          </a:solidFill>
                          <a:latin typeface="+mn-lt"/>
                          <a:ea typeface="+mn-ea"/>
                          <a:cs typeface="+mn-cs"/>
                        </a:rPr>
                        <a:t>Description of risk</a:t>
                      </a:r>
                      <a:endParaRPr lang="en-US" sz="1000" b="1" noProof="0" dirty="0"/>
                    </a:p>
                  </a:txBody>
                  <a:tcPr marL="36000" marR="36000" marT="36000" marB="36000" anchor="ctr"/>
                </a:tc>
                <a:tc>
                  <a:txBody>
                    <a:bodyPr/>
                    <a:lstStyle/>
                    <a:p>
                      <a:pPr algn="ctr"/>
                      <a:r>
                        <a:rPr lang="en-US" sz="1000" b="1" noProof="0" dirty="0" smtClean="0"/>
                        <a:t>Risk Level</a:t>
                      </a:r>
                      <a:endParaRPr lang="en-US" sz="1000" b="1" noProof="0" dirty="0"/>
                    </a:p>
                  </a:txBody>
                  <a:tcPr marL="36000" marR="36000" marT="36000" marB="36000" anchor="ctr"/>
                </a:tc>
                <a:tc>
                  <a:txBody>
                    <a:bodyPr/>
                    <a:lstStyle/>
                    <a:p>
                      <a:pPr algn="ctr"/>
                      <a:r>
                        <a:rPr lang="en-US" sz="1000" b="1" i="0" u="none" strike="noStrike" kern="1200" baseline="0" noProof="0" dirty="0" smtClean="0">
                          <a:solidFill>
                            <a:schemeClr val="lt1"/>
                          </a:solidFill>
                          <a:latin typeface="+mn-lt"/>
                          <a:ea typeface="+mn-ea"/>
                          <a:cs typeface="+mn-cs"/>
                        </a:rPr>
                        <a:t>Proposed risk-mitigation measures</a:t>
                      </a:r>
                      <a:endParaRPr lang="en-US" sz="1000" b="1" noProof="0" dirty="0"/>
                    </a:p>
                  </a:txBody>
                  <a:tcPr marL="36000" marR="36000" marT="36000" marB="36000" anchor="ctr"/>
                </a:tc>
              </a:tr>
              <a:tr h="305032">
                <a:tc>
                  <a:txBody>
                    <a:bodyPr/>
                    <a:lstStyle/>
                    <a:p>
                      <a:pPr algn="ctr"/>
                      <a:r>
                        <a:rPr lang="en-US" sz="1000" b="1" noProof="0" dirty="0" smtClean="0"/>
                        <a:t>1</a:t>
                      </a:r>
                      <a:endParaRPr lang="en-US" sz="1000" b="1" noProof="0" dirty="0"/>
                    </a:p>
                  </a:txBody>
                  <a:tcPr marL="36000" marR="36000" marT="36000" marB="36000" anchor="ctr"/>
                </a:tc>
                <a:tc>
                  <a:txBody>
                    <a:bodyPr/>
                    <a:lstStyle/>
                    <a:p>
                      <a:pPr algn="ctr"/>
                      <a:r>
                        <a:rPr lang="en-US" sz="1000" b="1" noProof="0" dirty="0" smtClean="0"/>
                        <a:t>WP1</a:t>
                      </a:r>
                      <a:endParaRPr lang="en-US" sz="1000" b="1" noProof="0" dirty="0"/>
                    </a:p>
                  </a:txBody>
                  <a:tcPr marL="36000" marR="36000" marT="36000" marB="36000" anchor="ctr"/>
                </a:tc>
                <a:tc>
                  <a:txBody>
                    <a:bodyPr/>
                    <a:lstStyle/>
                    <a:p>
                      <a:pPr algn="l"/>
                      <a:r>
                        <a:rPr lang="en-US" sz="1000" b="1" i="0" u="none" strike="noStrike" kern="1200" baseline="0" noProof="0" dirty="0" smtClean="0">
                          <a:solidFill>
                            <a:schemeClr val="dk1"/>
                          </a:solidFill>
                          <a:latin typeface="+mn-lt"/>
                          <a:ea typeface="+mn-ea"/>
                          <a:cs typeface="+mn-cs"/>
                        </a:rPr>
                        <a:t>Possible small delay in the setup of the various teams</a:t>
                      </a:r>
                      <a:endParaRPr lang="en-US" sz="1000" b="1" noProof="0" dirty="0"/>
                    </a:p>
                  </a:txBody>
                  <a:tcPr marL="36000" marR="36000" marT="36000" marB="36000" anchor="ctr"/>
                </a:tc>
                <a:tc>
                  <a:txBody>
                    <a:bodyPr/>
                    <a:lstStyle/>
                    <a:p>
                      <a:pPr algn="l"/>
                      <a:r>
                        <a:rPr lang="en-US" sz="1000" b="1" i="0" u="none" strike="noStrike" kern="1200" baseline="0" noProof="0" dirty="0" smtClean="0">
                          <a:solidFill>
                            <a:schemeClr val="dk1"/>
                          </a:solidFill>
                          <a:latin typeface="+mn-lt"/>
                          <a:ea typeface="+mn-ea"/>
                          <a:cs typeface="+mn-cs"/>
                        </a:rPr>
                        <a:t>Likelihood: Medium </a:t>
                      </a:r>
                      <a:endParaRPr lang="en-US" sz="1000" b="1" noProof="0" dirty="0" smtClean="0"/>
                    </a:p>
                    <a:p>
                      <a:pPr marL="0" marR="0" indent="0" algn="l" defTabSz="3429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smtClean="0">
                          <a:solidFill>
                            <a:schemeClr val="dk1"/>
                          </a:solidFill>
                          <a:latin typeface="+mn-lt"/>
                          <a:ea typeface="+mn-ea"/>
                          <a:cs typeface="+mn-cs"/>
                        </a:rPr>
                        <a:t>Severity : </a:t>
                      </a:r>
                      <a:r>
                        <a:rPr lang="en-US" sz="1000" b="1" noProof="0" dirty="0" smtClean="0"/>
                        <a:t>Low</a:t>
                      </a:r>
                      <a:endParaRPr lang="en-US" sz="1000" b="1" noProof="0" dirty="0"/>
                    </a:p>
                  </a:txBody>
                  <a:tcPr marL="36000" marR="36000" marT="36000" marB="36000" anchor="ctr"/>
                </a:tc>
                <a:tc>
                  <a:txBody>
                    <a:bodyPr/>
                    <a:lstStyle/>
                    <a:p>
                      <a:pPr algn="l"/>
                      <a:r>
                        <a:rPr lang="en-US" sz="1000" b="1" i="0" u="none" strike="noStrike" kern="1200" baseline="0" noProof="0" dirty="0" smtClean="0">
                          <a:solidFill>
                            <a:schemeClr val="dk1"/>
                          </a:solidFill>
                          <a:latin typeface="+mn-lt"/>
                          <a:ea typeface="+mn-ea"/>
                          <a:cs typeface="+mn-cs"/>
                        </a:rPr>
                        <a:t>Using preliminary specs to initiate tasks (TRT)</a:t>
                      </a:r>
                      <a:endParaRPr lang="en-US" sz="1000" b="1" noProof="0" dirty="0"/>
                    </a:p>
                  </a:txBody>
                  <a:tcPr marL="36000" marR="36000" marT="36000" marB="36000" anchor="ctr"/>
                </a:tc>
              </a:tr>
              <a:tr h="305032">
                <a:tc>
                  <a:txBody>
                    <a:bodyPr/>
                    <a:lstStyle/>
                    <a:p>
                      <a:pPr algn="ctr"/>
                      <a:r>
                        <a:rPr lang="en-US" sz="1000" b="1" noProof="0" dirty="0" smtClean="0"/>
                        <a:t>2</a:t>
                      </a:r>
                      <a:endParaRPr lang="en-US" sz="1000" b="1" noProof="0" dirty="0"/>
                    </a:p>
                  </a:txBody>
                  <a:tcPr marL="36000" marR="36000" marT="36000" marB="36000" anchor="ctr"/>
                </a:tc>
                <a:tc>
                  <a:txBody>
                    <a:bodyPr/>
                    <a:lstStyle/>
                    <a:p>
                      <a:pPr algn="ctr"/>
                      <a:r>
                        <a:rPr lang="en-US" sz="1000" b="1" noProof="0" dirty="0" smtClean="0"/>
                        <a:t>WP2</a:t>
                      </a:r>
                      <a:endParaRPr lang="en-US" sz="1000" b="1" noProof="0" dirty="0"/>
                    </a:p>
                  </a:txBody>
                  <a:tcPr marL="36000" marR="36000" marT="36000" marB="36000" anchor="ctr"/>
                </a:tc>
                <a:tc>
                  <a:txBody>
                    <a:bodyPr/>
                    <a:lstStyle/>
                    <a:p>
                      <a:r>
                        <a:rPr lang="en-US" sz="1000" b="1" i="0" u="none" strike="noStrike" kern="1200" baseline="0" noProof="0" dirty="0" smtClean="0">
                          <a:solidFill>
                            <a:schemeClr val="dk1"/>
                          </a:solidFill>
                          <a:latin typeface="+mn-lt"/>
                          <a:ea typeface="+mn-ea"/>
                          <a:cs typeface="+mn-cs"/>
                        </a:rPr>
                        <a:t>Prototype chipset not meeting qualification criteria</a:t>
                      </a:r>
                      <a:endParaRPr lang="en-US" sz="1000" b="1" noProof="0" dirty="0"/>
                    </a:p>
                  </a:txBody>
                  <a:tcPr marL="36000" marR="36000" marT="36000" marB="36000" anchor="ctr"/>
                </a:tc>
                <a:tc>
                  <a:txBody>
                    <a:bodyPr/>
                    <a:lstStyle/>
                    <a:p>
                      <a:r>
                        <a:rPr lang="en-US" sz="1000" b="1" i="0" u="none" strike="noStrike" kern="1200" baseline="0" noProof="0" dirty="0" smtClean="0">
                          <a:solidFill>
                            <a:schemeClr val="dk1"/>
                          </a:solidFill>
                          <a:latin typeface="+mn-lt"/>
                          <a:ea typeface="+mn-ea"/>
                          <a:cs typeface="+mn-cs"/>
                        </a:rPr>
                        <a:t>Likelihood : Low</a:t>
                      </a:r>
                    </a:p>
                    <a:p>
                      <a:r>
                        <a:rPr lang="en-US" sz="1000" b="1" i="0" u="none" strike="noStrike" kern="1200" baseline="0" noProof="0" dirty="0" smtClean="0">
                          <a:solidFill>
                            <a:schemeClr val="dk1"/>
                          </a:solidFill>
                          <a:latin typeface="+mn-lt"/>
                          <a:ea typeface="+mn-ea"/>
                          <a:cs typeface="+mn-cs"/>
                        </a:rPr>
                        <a:t>Severity : Medium</a:t>
                      </a:r>
                      <a:endParaRPr lang="en-US" sz="1000" b="1" noProof="0" dirty="0"/>
                    </a:p>
                  </a:txBody>
                  <a:tcPr marL="36000" marR="36000" marT="36000" marB="36000" anchor="ctr"/>
                </a:tc>
                <a:tc>
                  <a:txBody>
                    <a:bodyPr/>
                    <a:lstStyle/>
                    <a:p>
                      <a:r>
                        <a:rPr lang="en-US" sz="1000" b="1" i="0" u="none" strike="noStrike" kern="1200" baseline="0" noProof="0" dirty="0" smtClean="0">
                          <a:solidFill>
                            <a:schemeClr val="dk1"/>
                          </a:solidFill>
                          <a:latin typeface="+mn-lt"/>
                          <a:ea typeface="+mn-ea"/>
                          <a:cs typeface="+mn-cs"/>
                        </a:rPr>
                        <a:t>Identify &amp; solve problem; new iteration (FORTH). Only cause minor delay</a:t>
                      </a:r>
                      <a:endParaRPr lang="en-US" sz="1000" b="1" noProof="0" dirty="0"/>
                    </a:p>
                  </a:txBody>
                  <a:tcPr marL="36000" marR="36000" marT="36000" marB="36000" anchor="ctr"/>
                </a:tc>
              </a:tr>
              <a:tr h="305032">
                <a:tc>
                  <a:txBody>
                    <a:bodyPr/>
                    <a:lstStyle/>
                    <a:p>
                      <a:pPr algn="ctr"/>
                      <a:r>
                        <a:rPr lang="en-US" sz="1000" b="1" noProof="0" dirty="0" smtClean="0"/>
                        <a:t>3</a:t>
                      </a:r>
                      <a:endParaRPr lang="en-US" sz="1000" b="1" noProof="0" dirty="0"/>
                    </a:p>
                  </a:txBody>
                  <a:tcPr marL="36000" marR="36000" marT="36000" marB="36000" anchor="ctr"/>
                </a:tc>
                <a:tc>
                  <a:txBody>
                    <a:bodyPr/>
                    <a:lstStyle/>
                    <a:p>
                      <a:pPr algn="ctr"/>
                      <a:r>
                        <a:rPr lang="en-US" sz="1000" b="1" noProof="0" dirty="0" smtClean="0"/>
                        <a:t>WP3</a:t>
                      </a:r>
                      <a:endParaRPr lang="en-US" sz="1000" b="1" noProof="0" dirty="0"/>
                    </a:p>
                  </a:txBody>
                  <a:tcPr marL="36000" marR="36000" marT="36000" marB="36000" anchor="ctr"/>
                </a:tc>
                <a:tc>
                  <a:txBody>
                    <a:bodyPr/>
                    <a:lstStyle/>
                    <a:p>
                      <a:pPr algn="l"/>
                      <a:r>
                        <a:rPr lang="en-US" sz="1000" b="1" noProof="0" dirty="0" smtClean="0"/>
                        <a:t>Prototype module not meeting qualification criteria</a:t>
                      </a:r>
                      <a:endParaRPr lang="en-US" sz="1000" b="1" noProof="0" dirty="0"/>
                    </a:p>
                  </a:txBody>
                  <a:tcPr marL="36000" marR="36000" marT="36000" marB="36000" anchor="ctr"/>
                </a:tc>
                <a:tc>
                  <a:txBody>
                    <a:bodyPr/>
                    <a:lstStyle/>
                    <a:p>
                      <a:pPr algn="l"/>
                      <a:r>
                        <a:rPr lang="en-US" sz="1000" b="1" noProof="0" dirty="0" smtClean="0"/>
                        <a:t>Likelihood : Low</a:t>
                      </a:r>
                    </a:p>
                    <a:p>
                      <a:pPr algn="l"/>
                      <a:r>
                        <a:rPr lang="en-US" sz="1000" b="1" noProof="0" dirty="0" smtClean="0"/>
                        <a:t>Severity : High</a:t>
                      </a:r>
                      <a:endParaRPr lang="en-US" sz="1000" b="1" noProof="0" dirty="0"/>
                    </a:p>
                  </a:txBody>
                  <a:tcPr marL="36000" marR="36000" marT="36000" marB="36000" anchor="ctr"/>
                </a:tc>
                <a:tc>
                  <a:txBody>
                    <a:bodyPr/>
                    <a:lstStyle/>
                    <a:p>
                      <a:pPr algn="l"/>
                      <a:r>
                        <a:rPr lang="en-US" sz="1000" b="1" noProof="0" dirty="0" smtClean="0"/>
                        <a:t>Use standard RF ceramic package (TAIPRO). Again this is a less elegant but secure alternative solution thus in practice there will be no effect on performance.</a:t>
                      </a:r>
                      <a:endParaRPr lang="en-US" sz="1000" b="1" noProof="0" dirty="0"/>
                    </a:p>
                  </a:txBody>
                  <a:tcPr marL="36000" marR="36000" marT="36000" marB="36000" anchor="ctr"/>
                </a:tc>
              </a:tr>
              <a:tr h="305032">
                <a:tc>
                  <a:txBody>
                    <a:bodyPr/>
                    <a:lstStyle/>
                    <a:p>
                      <a:pPr algn="ctr"/>
                      <a:r>
                        <a:rPr lang="en-US" sz="1000" b="1" noProof="0" dirty="0" smtClean="0"/>
                        <a:t>4</a:t>
                      </a:r>
                      <a:endParaRPr lang="en-US" sz="1000" b="1" noProof="0" dirty="0"/>
                    </a:p>
                  </a:txBody>
                  <a:tcPr marL="36000" marR="36000" marT="36000" marB="36000" anchor="ctr"/>
                </a:tc>
                <a:tc>
                  <a:txBody>
                    <a:bodyPr/>
                    <a:lstStyle/>
                    <a:p>
                      <a:pPr algn="ctr"/>
                      <a:r>
                        <a:rPr lang="en-US" sz="1000" b="1" noProof="0" dirty="0" smtClean="0"/>
                        <a:t>WP3</a:t>
                      </a:r>
                      <a:endParaRPr lang="en-US" sz="1000" b="1" noProof="0" dirty="0"/>
                    </a:p>
                  </a:txBody>
                  <a:tcPr marL="36000" marR="36000" marT="36000" marB="36000" anchor="ctr"/>
                </a:tc>
                <a:tc>
                  <a:txBody>
                    <a:bodyPr/>
                    <a:lstStyle/>
                    <a:p>
                      <a:pPr algn="l"/>
                      <a:r>
                        <a:rPr lang="en-US" sz="1000" b="1" noProof="0" dirty="0" smtClean="0"/>
                        <a:t>SMARTEC prototype module fails at TRL8</a:t>
                      </a:r>
                      <a:endParaRPr lang="en-US" sz="1000" b="1" noProof="0" dirty="0"/>
                    </a:p>
                  </a:txBody>
                  <a:tcPr marL="36000" marR="36000" marT="36000" marB="36000" anchor="ctr"/>
                </a:tc>
                <a:tc>
                  <a:txBody>
                    <a:bodyPr/>
                    <a:lstStyle/>
                    <a:p>
                      <a:pPr algn="l"/>
                      <a:r>
                        <a:rPr lang="en-US" sz="1000" b="1" noProof="0" dirty="0" smtClean="0"/>
                        <a:t>Likelihood : Low</a:t>
                      </a:r>
                    </a:p>
                    <a:p>
                      <a:pPr algn="l"/>
                      <a:r>
                        <a:rPr lang="en-US" sz="1000" b="1" noProof="0" dirty="0" smtClean="0"/>
                        <a:t>Severity : High</a:t>
                      </a:r>
                      <a:endParaRPr lang="en-US" sz="1000" b="1" noProof="0" dirty="0"/>
                    </a:p>
                  </a:txBody>
                  <a:tcPr marL="36000" marR="36000" marT="36000" marB="36000" anchor="ctr"/>
                </a:tc>
                <a:tc>
                  <a:txBody>
                    <a:bodyPr/>
                    <a:lstStyle/>
                    <a:p>
                      <a:pPr algn="l"/>
                      <a:r>
                        <a:rPr lang="en-US" sz="1000" b="1" noProof="0" dirty="0" smtClean="0"/>
                        <a:t>Two iterations have been  envisaged (TRT, RFM)</a:t>
                      </a:r>
                      <a:endParaRPr lang="en-US" sz="1000" b="1" noProof="0" dirty="0"/>
                    </a:p>
                  </a:txBody>
                  <a:tcPr marL="36000" marR="36000" marT="36000" marB="36000" anchor="ctr"/>
                </a:tc>
              </a:tr>
              <a:tr h="305032">
                <a:tc>
                  <a:txBody>
                    <a:bodyPr/>
                    <a:lstStyle/>
                    <a:p>
                      <a:pPr algn="ctr"/>
                      <a:r>
                        <a:rPr lang="en-US" sz="1000" b="1" noProof="0" dirty="0" smtClean="0"/>
                        <a:t>5</a:t>
                      </a:r>
                      <a:endParaRPr lang="en-US" sz="1000" b="1" noProof="0" dirty="0"/>
                    </a:p>
                  </a:txBody>
                  <a:tcPr marL="36000" marR="36000" marT="36000" marB="36000" anchor="ctr"/>
                </a:tc>
                <a:tc>
                  <a:txBody>
                    <a:bodyPr/>
                    <a:lstStyle/>
                    <a:p>
                      <a:pPr algn="ctr"/>
                      <a:r>
                        <a:rPr lang="en-US" sz="1000" b="1" noProof="0" dirty="0" smtClean="0"/>
                        <a:t>WP4</a:t>
                      </a:r>
                      <a:endParaRPr lang="en-US" sz="1000" b="1" noProof="0" dirty="0"/>
                    </a:p>
                  </a:txBody>
                  <a:tcPr marL="36000" marR="36000" marT="36000" marB="36000" anchor="ctr"/>
                </a:tc>
                <a:tc>
                  <a:txBody>
                    <a:bodyPr/>
                    <a:lstStyle/>
                    <a:p>
                      <a:pPr algn="l"/>
                      <a:r>
                        <a:rPr lang="en-US" sz="1000" b="1" noProof="0" dirty="0" smtClean="0"/>
                        <a:t>Initial cash flow shortages for the pilot line</a:t>
                      </a:r>
                      <a:endParaRPr lang="en-US" sz="1000" b="1" noProof="0" dirty="0"/>
                    </a:p>
                  </a:txBody>
                  <a:tcPr marL="36000" marR="36000" marT="36000" marB="36000" anchor="ctr"/>
                </a:tc>
                <a:tc>
                  <a:txBody>
                    <a:bodyPr/>
                    <a:lstStyle/>
                    <a:p>
                      <a:pPr algn="l"/>
                      <a:r>
                        <a:rPr lang="en-US" sz="1000" b="1" noProof="0" dirty="0" smtClean="0"/>
                        <a:t>Likelihood : Low</a:t>
                      </a:r>
                    </a:p>
                    <a:p>
                      <a:pPr algn="l"/>
                      <a:r>
                        <a:rPr lang="en-US" sz="1000" b="1" noProof="0" dirty="0" smtClean="0"/>
                        <a:t>Severity : High</a:t>
                      </a:r>
                      <a:endParaRPr lang="en-US" sz="1000" b="1" noProof="0" dirty="0"/>
                    </a:p>
                  </a:txBody>
                  <a:tcPr marL="36000" marR="36000" marT="36000" marB="36000" anchor="ctr"/>
                </a:tc>
                <a:tc>
                  <a:txBody>
                    <a:bodyPr/>
                    <a:lstStyle/>
                    <a:p>
                      <a:pPr algn="l"/>
                      <a:r>
                        <a:rPr lang="en-US" sz="1000" b="1" noProof="0" dirty="0" smtClean="0"/>
                        <a:t>The pilot line has secure initial income from the early adopters (Thales, RFM). FORTH will support the Pilot line for the first 5 years by</a:t>
                      </a:r>
                    </a:p>
                    <a:p>
                      <a:pPr algn="l"/>
                      <a:r>
                        <a:rPr lang="en-US" sz="1000" b="1" noProof="0" dirty="0" smtClean="0"/>
                        <a:t>absorbing the overhead costs thus minimizing financial risks. As been described in the business canvas, focused activities to secure additional funding will be undertaken during the project thus</a:t>
                      </a:r>
                    </a:p>
                    <a:p>
                      <a:pPr algn="l"/>
                      <a:r>
                        <a:rPr lang="en-US" sz="1000" b="1" noProof="0" dirty="0" smtClean="0"/>
                        <a:t>lower cash flow risks</a:t>
                      </a:r>
                      <a:endParaRPr lang="en-US" sz="1000" b="1" noProof="0" dirty="0"/>
                    </a:p>
                  </a:txBody>
                  <a:tcPr marL="36000" marR="36000" marT="36000" marB="36000" anchor="ctr"/>
                </a:tc>
              </a:tr>
            </a:tbl>
          </a:graphicData>
        </a:graphic>
      </p:graphicFrame>
      <p:sp>
        <p:nvSpPr>
          <p:cNvPr id="6" name="Espace réservé du contenu 2"/>
          <p:cNvSpPr txBox="1">
            <a:spLocks/>
          </p:cNvSpPr>
          <p:nvPr/>
        </p:nvSpPr>
        <p:spPr bwMode="auto">
          <a:xfrm>
            <a:off x="266700" y="696515"/>
            <a:ext cx="8674100" cy="73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1950" indent="-227013" algn="l" defTabSz="342900" rtl="0" eaLnBrk="1" fontAlgn="base" hangingPunct="1">
              <a:spcBef>
                <a:spcPts val="450"/>
              </a:spcBef>
              <a:spcAft>
                <a:spcPts val="525"/>
              </a:spcAft>
              <a:buClr>
                <a:srgbClr val="AC0000"/>
              </a:buClr>
              <a:buSzPct val="100000"/>
              <a:buFont typeface="Wingdings 3" panose="05040102010807070707" pitchFamily="18" charset="2"/>
              <a:buChar char=""/>
              <a:tabLst>
                <a:tab pos="738188" algn="l"/>
              </a:tabLst>
              <a:defRPr lang="fr-FR" sz="1800" b="1" kern="1200">
                <a:solidFill>
                  <a:srgbClr val="AC0000"/>
                </a:solidFill>
                <a:latin typeface="+mn-lt"/>
                <a:ea typeface="+mn-ea"/>
                <a:cs typeface="+mn-cs"/>
              </a:defRPr>
            </a:lvl1pPr>
            <a:lvl2pPr marL="647700" indent="-285750" algn="l" defTabSz="342900" rtl="0" eaLnBrk="1" fontAlgn="base" hangingPunct="1">
              <a:spcBef>
                <a:spcPts val="225"/>
              </a:spcBef>
              <a:spcAft>
                <a:spcPts val="450"/>
              </a:spcAft>
              <a:buClr>
                <a:srgbClr val="253746"/>
              </a:buClr>
              <a:buSzPct val="100000"/>
              <a:buFont typeface="Wingdings" panose="05000000000000000000" pitchFamily="2" charset="2"/>
              <a:buChar char="Ü"/>
              <a:defRPr sz="1600" b="1" kern="1200">
                <a:solidFill>
                  <a:srgbClr val="253746"/>
                </a:solidFill>
                <a:latin typeface="+mn-lt"/>
                <a:ea typeface="+mn-ea"/>
                <a:cs typeface="+mn-cs"/>
              </a:defRPr>
            </a:lvl2pPr>
            <a:lvl3pPr marL="809625" indent="-180975" algn="l" defTabSz="342900" rtl="0" eaLnBrk="1" fontAlgn="base" hangingPunct="1">
              <a:spcBef>
                <a:spcPct val="0"/>
              </a:spcBef>
              <a:spcAft>
                <a:spcPts val="150"/>
              </a:spcAft>
              <a:buClrTx/>
              <a:buSzPct val="100000"/>
              <a:buFont typeface="Wingdings 2" panose="05020102010507070707" pitchFamily="18" charset="2"/>
              <a:buChar char=""/>
              <a:defRPr sz="1400" kern="1200">
                <a:solidFill>
                  <a:srgbClr val="253746"/>
                </a:solidFill>
                <a:latin typeface="+mn-lt"/>
                <a:ea typeface="+mn-ea"/>
                <a:cs typeface="+mn-cs"/>
              </a:defRPr>
            </a:lvl3pPr>
            <a:lvl4pPr marL="1200150" indent="-171450" algn="l" defTabSz="342900" rtl="0" eaLnBrk="1" fontAlgn="base" hangingPunct="1">
              <a:spcBef>
                <a:spcPct val="20000"/>
              </a:spcBef>
              <a:spcAft>
                <a:spcPct val="0"/>
              </a:spcAft>
              <a:buFont typeface="Wingdings" pitchFamily="2" charset="2"/>
              <a:buChar char="§"/>
              <a:defRPr sz="900" kern="1200">
                <a:solidFill>
                  <a:schemeClr val="tx1"/>
                </a:solidFill>
                <a:latin typeface="+mn-lt"/>
                <a:ea typeface="+mn-ea"/>
                <a:cs typeface="+mn-cs"/>
              </a:defRPr>
            </a:lvl4pPr>
            <a:lvl5pPr marL="1371600" indent="0" algn="l" defTabSz="342900" rtl="0" eaLnBrk="1" fontAlgn="base" hangingPunct="1">
              <a:spcBef>
                <a:spcPct val="20000"/>
              </a:spcBef>
              <a:spcAft>
                <a:spcPct val="0"/>
              </a:spcAft>
              <a:buFont typeface="Arial" pitchFamily="34" charset="0"/>
              <a:buNone/>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 Critical Implementation risks and mitigation actions (1/4)</a:t>
            </a:r>
          </a:p>
        </p:txBody>
      </p:sp>
    </p:spTree>
    <p:extLst>
      <p:ext uri="{BB962C8B-B14F-4D97-AF65-F5344CB8AC3E}">
        <p14:creationId xmlns:p14="http://schemas.microsoft.com/office/powerpoint/2010/main" val="2439766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13" y="696913"/>
            <a:ext cx="9141187" cy="4179887"/>
          </a:xfrm>
        </p:spPr>
        <p:txBody>
          <a:bodyPr rIns="0"/>
          <a:lstStyle/>
          <a:p>
            <a:pPr marL="271463" indent="-271463"/>
            <a:r>
              <a:rPr lang="en-US" sz="1600" dirty="0" smtClean="0"/>
              <a:t>SMARTEC </a:t>
            </a:r>
            <a:endParaRPr lang="en-US" dirty="0" smtClean="0"/>
          </a:p>
          <a:p>
            <a:pPr marL="536575" lvl="1" indent="-265113"/>
            <a:r>
              <a:rPr lang="en-US" sz="1400" b="1" dirty="0" smtClean="0"/>
              <a:t>Pilot Line Production of Transceiver Modules for Next the Generation of Smart RF Power Applications</a:t>
            </a:r>
          </a:p>
          <a:p>
            <a:pPr marL="271463" indent="-271463"/>
            <a:r>
              <a:rPr lang="en-US" sz="1600" dirty="0" smtClean="0"/>
              <a:t>Project number </a:t>
            </a:r>
          </a:p>
          <a:p>
            <a:pPr marL="536575" lvl="1" indent="-265113"/>
            <a:r>
              <a:rPr lang="fr-FR" sz="1400" dirty="0" smtClean="0"/>
              <a:t>869817</a:t>
            </a:r>
            <a:endParaRPr lang="en-US" sz="1400" dirty="0" smtClean="0">
              <a:solidFill>
                <a:srgbClr val="66FF33"/>
              </a:solidFill>
            </a:endParaRPr>
          </a:p>
          <a:p>
            <a:pPr marL="271463" indent="-271463"/>
            <a:r>
              <a:rPr lang="en-US" sz="1600" dirty="0" smtClean="0"/>
              <a:t>Project Officer (EC)</a:t>
            </a:r>
          </a:p>
          <a:p>
            <a:pPr marL="536575" lvl="1" indent="-265113"/>
            <a:r>
              <a:rPr lang="en-US" sz="1400" dirty="0"/>
              <a:t>Linda CURZOLA</a:t>
            </a:r>
          </a:p>
          <a:p>
            <a:pPr marL="271463" indent="-271463"/>
            <a:r>
              <a:rPr lang="en-US" sz="1600" dirty="0" smtClean="0"/>
              <a:t>Work program topics addressed :</a:t>
            </a:r>
          </a:p>
          <a:p>
            <a:pPr marL="536575" lvl="1" indent="-265113"/>
            <a:r>
              <a:rPr lang="en-US" sz="1400" dirty="0"/>
              <a:t>H2020-EIC-FTI-2018-2020 </a:t>
            </a:r>
            <a:r>
              <a:rPr lang="en-US" sz="1400" dirty="0">
                <a:sym typeface="Wingdings" panose="05000000000000000000" pitchFamily="2" charset="2"/>
              </a:rPr>
              <a:t> Fast </a:t>
            </a:r>
            <a:r>
              <a:rPr lang="en-US" sz="1400" dirty="0" smtClean="0">
                <a:sym typeface="Wingdings" panose="05000000000000000000" pitchFamily="2" charset="2"/>
              </a:rPr>
              <a:t>Track </a:t>
            </a:r>
            <a:r>
              <a:rPr lang="en-US" sz="1400" dirty="0">
                <a:sym typeface="Wingdings" panose="05000000000000000000" pitchFamily="2" charset="2"/>
              </a:rPr>
              <a:t>to </a:t>
            </a:r>
            <a:r>
              <a:rPr lang="en-US" sz="1400" dirty="0" smtClean="0">
                <a:sym typeface="Wingdings" panose="05000000000000000000" pitchFamily="2" charset="2"/>
              </a:rPr>
              <a:t>Innovation</a:t>
            </a:r>
            <a:endParaRPr lang="en-US" sz="1400" dirty="0">
              <a:sym typeface="Wingdings" panose="05000000000000000000" pitchFamily="2" charset="2"/>
            </a:endParaRPr>
          </a:p>
          <a:p>
            <a:pPr marL="271463" indent="-271463"/>
            <a:r>
              <a:rPr lang="en-US" sz="1600" dirty="0" smtClean="0">
                <a:sym typeface="Wingdings" panose="05000000000000000000" pitchFamily="2" charset="2"/>
              </a:rPr>
              <a:t>Budget</a:t>
            </a:r>
          </a:p>
          <a:p>
            <a:pPr marL="536575" lvl="1" indent="-265113"/>
            <a:r>
              <a:rPr lang="en-US" sz="1400" dirty="0" smtClean="0">
                <a:sym typeface="Wingdings" panose="05000000000000000000" pitchFamily="2" charset="2"/>
              </a:rPr>
              <a:t>3,65 </a:t>
            </a:r>
            <a:r>
              <a:rPr lang="en-US" sz="1400" b="1" dirty="0" smtClean="0">
                <a:sym typeface="Wingdings" panose="05000000000000000000" pitchFamily="2" charset="2"/>
              </a:rPr>
              <a:t>M€</a:t>
            </a:r>
          </a:p>
          <a:p>
            <a:pPr marL="271463" indent="-271463"/>
            <a:r>
              <a:rPr lang="en-US" sz="1600" b="1" dirty="0" smtClean="0"/>
              <a:t>Duration of 3 years and the starting project (T</a:t>
            </a:r>
            <a:r>
              <a:rPr lang="en-US" sz="1600" b="1" baseline="-25000" dirty="0" smtClean="0"/>
              <a:t>0</a:t>
            </a:r>
            <a:r>
              <a:rPr lang="en-US" sz="1600" b="1" dirty="0" smtClean="0"/>
              <a:t>) on 2019 September 1</a:t>
            </a:r>
            <a:r>
              <a:rPr lang="en-US" sz="1600" b="1" baseline="30000" dirty="0" smtClean="0"/>
              <a:t>st</a:t>
            </a:r>
            <a:r>
              <a:rPr lang="en-US" sz="1600" b="1" dirty="0" smtClean="0"/>
              <a:t> </a:t>
            </a:r>
          </a:p>
        </p:txBody>
      </p:sp>
      <p:sp>
        <p:nvSpPr>
          <p:cNvPr id="4" name="Titre 3"/>
          <p:cNvSpPr>
            <a:spLocks noGrp="1"/>
          </p:cNvSpPr>
          <p:nvPr>
            <p:ph type="title"/>
          </p:nvPr>
        </p:nvSpPr>
        <p:spPr/>
        <p:txBody>
          <a:bodyPr/>
          <a:lstStyle/>
          <a:p>
            <a:r>
              <a:rPr lang="en-US" dirty="0" smtClean="0"/>
              <a:t>Administrative status</a:t>
            </a:r>
            <a:endParaRPr lang="en-US" dirty="0"/>
          </a:p>
        </p:txBody>
      </p:sp>
    </p:spTree>
    <p:extLst>
      <p:ext uri="{BB962C8B-B14F-4D97-AF65-F5344CB8AC3E}">
        <p14:creationId xmlns:p14="http://schemas.microsoft.com/office/powerpoint/2010/main" val="3824054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302639698"/>
              </p:ext>
            </p:extLst>
          </p:nvPr>
        </p:nvGraphicFramePr>
        <p:xfrm>
          <a:off x="179388" y="1124777"/>
          <a:ext cx="8850312" cy="3627352"/>
        </p:xfrm>
        <a:graphic>
          <a:graphicData uri="http://schemas.openxmlformats.org/drawingml/2006/table">
            <a:tbl>
              <a:tblPr firstRow="1" bandRow="1">
                <a:tableStyleId>{5C22544A-7EE6-4342-B048-85BDC9FD1C3A}</a:tableStyleId>
              </a:tblPr>
              <a:tblGrid>
                <a:gridCol w="659130"/>
                <a:gridCol w="605155"/>
                <a:gridCol w="2010727"/>
                <a:gridCol w="1524000"/>
                <a:gridCol w="4051300"/>
              </a:tblGrid>
              <a:tr h="305032">
                <a:tc>
                  <a:txBody>
                    <a:bodyPr/>
                    <a:lstStyle/>
                    <a:p>
                      <a:pPr algn="ctr"/>
                      <a:r>
                        <a:rPr lang="en-US" sz="1000" b="1" i="0" u="none" strike="noStrike" kern="1200" baseline="0" noProof="0" dirty="0" smtClean="0">
                          <a:solidFill>
                            <a:schemeClr val="lt1"/>
                          </a:solidFill>
                          <a:latin typeface="+mn-lt"/>
                          <a:ea typeface="+mn-ea"/>
                          <a:cs typeface="+mn-cs"/>
                        </a:rPr>
                        <a:t>Risk n°</a:t>
                      </a:r>
                      <a:endParaRPr lang="en-US" sz="1000" b="1" noProof="0" dirty="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smtClean="0">
                          <a:solidFill>
                            <a:schemeClr val="lt1"/>
                          </a:solidFill>
                          <a:latin typeface="+mn-lt"/>
                          <a:ea typeface="+mn-ea"/>
                          <a:cs typeface="+mn-cs"/>
                        </a:rPr>
                        <a:t>WP n°</a:t>
                      </a:r>
                      <a:endParaRPr lang="en-US" sz="1000" b="1" noProof="0" dirty="0" smtClean="0"/>
                    </a:p>
                  </a:txBody>
                  <a:tcPr anchor="ctr"/>
                </a:tc>
                <a:tc>
                  <a:txBody>
                    <a:bodyPr/>
                    <a:lstStyle/>
                    <a:p>
                      <a:pPr algn="ctr"/>
                      <a:r>
                        <a:rPr lang="en-US" sz="1000" b="1" i="0" u="none" strike="noStrike" kern="1200" baseline="0" noProof="0" dirty="0" smtClean="0">
                          <a:solidFill>
                            <a:schemeClr val="lt1"/>
                          </a:solidFill>
                          <a:latin typeface="+mn-lt"/>
                          <a:ea typeface="+mn-ea"/>
                          <a:cs typeface="+mn-cs"/>
                        </a:rPr>
                        <a:t>Description of risk</a:t>
                      </a:r>
                      <a:endParaRPr lang="en-US" sz="1000" b="1" noProof="0" dirty="0"/>
                    </a:p>
                  </a:txBody>
                  <a:tcPr anchor="ctr"/>
                </a:tc>
                <a:tc>
                  <a:txBody>
                    <a:bodyPr/>
                    <a:lstStyle/>
                    <a:p>
                      <a:pPr algn="ctr"/>
                      <a:r>
                        <a:rPr lang="en-US" sz="1000" b="1" noProof="0" dirty="0" smtClean="0"/>
                        <a:t>Risk Level</a:t>
                      </a:r>
                      <a:endParaRPr lang="en-US" sz="1000" b="1" noProof="0" dirty="0"/>
                    </a:p>
                  </a:txBody>
                  <a:tcPr anchor="ctr"/>
                </a:tc>
                <a:tc>
                  <a:txBody>
                    <a:bodyPr/>
                    <a:lstStyle/>
                    <a:p>
                      <a:pPr algn="ctr"/>
                      <a:r>
                        <a:rPr lang="en-US" sz="1000" b="1" i="0" u="none" strike="noStrike" kern="1200" baseline="0" noProof="0" dirty="0" smtClean="0">
                          <a:solidFill>
                            <a:schemeClr val="lt1"/>
                          </a:solidFill>
                          <a:latin typeface="+mn-lt"/>
                          <a:ea typeface="+mn-ea"/>
                          <a:cs typeface="+mn-cs"/>
                        </a:rPr>
                        <a:t>Proposed risk-mitigation measures</a:t>
                      </a:r>
                      <a:endParaRPr lang="en-US" sz="1000" b="1" noProof="0" dirty="0"/>
                    </a:p>
                  </a:txBody>
                  <a:tcPr anchor="ctr"/>
                </a:tc>
              </a:tr>
              <a:tr h="305032">
                <a:tc>
                  <a:txBody>
                    <a:bodyPr/>
                    <a:lstStyle/>
                    <a:p>
                      <a:pPr algn="ctr"/>
                      <a:r>
                        <a:rPr lang="en-US" sz="1000" b="1" noProof="0" dirty="0" smtClean="0"/>
                        <a:t>6</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Competition Strength (Avionic radar)</a:t>
                      </a:r>
                      <a:endParaRPr lang="en-US" sz="1000" b="1" noProof="0" dirty="0"/>
                    </a:p>
                  </a:txBody>
                  <a:tcPr anchor="ctr"/>
                </a:tc>
                <a:tc>
                  <a:txBody>
                    <a:bodyPr/>
                    <a:lstStyle/>
                    <a:p>
                      <a:pPr algn="l"/>
                      <a:r>
                        <a:rPr lang="en-US" sz="1000" b="1" noProof="0" dirty="0" smtClean="0"/>
                        <a:t>Likelihood : Medium</a:t>
                      </a:r>
                    </a:p>
                    <a:p>
                      <a:pPr algn="l"/>
                      <a:r>
                        <a:rPr lang="en-US" sz="1000" b="1" noProof="0" dirty="0" smtClean="0"/>
                        <a:t>Severity : High</a:t>
                      </a:r>
                      <a:endParaRPr lang="en-US" sz="1000" b="1" noProof="0" dirty="0"/>
                    </a:p>
                  </a:txBody>
                  <a:tcPr anchor="ctr"/>
                </a:tc>
                <a:tc>
                  <a:txBody>
                    <a:bodyPr/>
                    <a:lstStyle/>
                    <a:p>
                      <a:pPr algn="l"/>
                      <a:r>
                        <a:rPr lang="en-US" sz="1000" b="1" noProof="0" dirty="0" smtClean="0"/>
                        <a:t>Our future offer will range from global ATC system down to radar equipment that can be seamlessly interfaced with current systems, reducing integration costs. Raytheon is our main</a:t>
                      </a:r>
                    </a:p>
                    <a:p>
                      <a:pPr algn="l"/>
                      <a:r>
                        <a:rPr lang="en-US" sz="1000" b="1" noProof="0" dirty="0" smtClean="0"/>
                        <a:t>competitor, and will invest in similar solutions, but based on a different technology (diodes), that will lead to poorer performances. However, it is also critical to be the first on the market (TRT).</a:t>
                      </a:r>
                      <a:endParaRPr lang="en-US" sz="1000" b="1" noProof="0" dirty="0"/>
                    </a:p>
                  </a:txBody>
                  <a:tcPr anchor="ctr"/>
                </a:tc>
              </a:tr>
              <a:tr h="305032">
                <a:tc>
                  <a:txBody>
                    <a:bodyPr/>
                    <a:lstStyle/>
                    <a:p>
                      <a:pPr algn="ctr"/>
                      <a:r>
                        <a:rPr lang="en-US" sz="1000" b="1" noProof="0" dirty="0" smtClean="0"/>
                        <a:t>7</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Competition Strength </a:t>
                      </a:r>
                      <a:br>
                        <a:rPr lang="en-US" sz="1000" b="1" noProof="0" dirty="0" smtClean="0"/>
                      </a:br>
                      <a:r>
                        <a:rPr lang="en-US" sz="1000" b="1" noProof="0" dirty="0" smtClean="0"/>
                        <a:t>(Marine radar)</a:t>
                      </a:r>
                      <a:endParaRPr lang="en-US" sz="1000" b="1" noProof="0" dirty="0"/>
                    </a:p>
                  </a:txBody>
                  <a:tcPr anchor="ctr"/>
                </a:tc>
                <a:tc>
                  <a:txBody>
                    <a:bodyPr/>
                    <a:lstStyle/>
                    <a:p>
                      <a:pPr algn="l"/>
                      <a:r>
                        <a:rPr lang="en-US" sz="1000" b="1" noProof="0" dirty="0" smtClean="0"/>
                        <a:t>Likelihood : Medium</a:t>
                      </a:r>
                    </a:p>
                    <a:p>
                      <a:pPr algn="l"/>
                      <a:r>
                        <a:rPr lang="en-US" sz="1000" b="1" noProof="0" dirty="0" smtClean="0"/>
                        <a:t>Severity : High</a:t>
                      </a:r>
                      <a:endParaRPr lang="en-US" sz="1000" b="1" noProof="0" dirty="0"/>
                    </a:p>
                  </a:txBody>
                  <a:tcPr anchor="ctr"/>
                </a:tc>
                <a:tc>
                  <a:txBody>
                    <a:bodyPr/>
                    <a:lstStyle/>
                    <a:p>
                      <a:pPr algn="l"/>
                      <a:r>
                        <a:rPr lang="en-US" sz="1000" b="1" noProof="0" dirty="0" smtClean="0"/>
                        <a:t>The new offer will range from global Radar and telecommunication system down to T/R modules equipment that can be seamlessly interfaced with current systems, reducing integration costs. </a:t>
                      </a:r>
                      <a:r>
                        <a:rPr lang="en-US" sz="1000" b="1" noProof="0" dirty="0" err="1" smtClean="0"/>
                        <a:t>Raymarine</a:t>
                      </a:r>
                      <a:r>
                        <a:rPr lang="en-US" sz="1000" b="1" noProof="0" dirty="0" smtClean="0"/>
                        <a:t> </a:t>
                      </a:r>
                      <a:r>
                        <a:rPr lang="en-US" sz="1000" b="1" noProof="0" dirty="0" err="1" smtClean="0"/>
                        <a:t>Inc</a:t>
                      </a:r>
                      <a:r>
                        <a:rPr lang="en-US" sz="1000" b="1" noProof="0" dirty="0" smtClean="0"/>
                        <a:t> and Kelvin Hughes are our main</a:t>
                      </a:r>
                    </a:p>
                    <a:p>
                      <a:pPr algn="l"/>
                      <a:r>
                        <a:rPr lang="en-US" sz="1000" b="1" noProof="0" dirty="0" smtClean="0"/>
                        <a:t>competitors, and will invest in similar solutions, but based on a different technology (diodes), that will lead to poorer performances. However, it is also critical to be the first on the market (RFM).</a:t>
                      </a:r>
                      <a:endParaRPr lang="en-US" sz="1000" b="1" noProof="0" dirty="0"/>
                    </a:p>
                  </a:txBody>
                  <a:tcPr anchor="ctr"/>
                </a:tc>
              </a:tr>
              <a:tr h="305032">
                <a:tc>
                  <a:txBody>
                    <a:bodyPr/>
                    <a:lstStyle/>
                    <a:p>
                      <a:pPr algn="ctr"/>
                      <a:r>
                        <a:rPr lang="en-US" sz="1000" b="1" noProof="0" dirty="0" smtClean="0"/>
                        <a:t>8</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Time to market</a:t>
                      </a:r>
                      <a:endParaRPr lang="en-US" sz="1000" b="1" noProof="0" dirty="0"/>
                    </a:p>
                  </a:txBody>
                  <a:tcPr anchor="ctr"/>
                </a:tc>
                <a:tc>
                  <a:txBody>
                    <a:bodyPr/>
                    <a:lstStyle/>
                    <a:p>
                      <a:pPr algn="l"/>
                      <a:r>
                        <a:rPr lang="en-US" sz="1000" b="1" noProof="0" dirty="0" smtClean="0"/>
                        <a:t>Likelihood : Medium</a:t>
                      </a:r>
                    </a:p>
                    <a:p>
                      <a:pPr algn="l"/>
                      <a:r>
                        <a:rPr lang="en-US" sz="1000" b="1" noProof="0" dirty="0" smtClean="0"/>
                        <a:t>Severity : High</a:t>
                      </a:r>
                      <a:endParaRPr lang="en-US" sz="1000" b="1" noProof="0" dirty="0"/>
                    </a:p>
                  </a:txBody>
                  <a:tcPr anchor="ctr"/>
                </a:tc>
                <a:tc>
                  <a:txBody>
                    <a:bodyPr/>
                    <a:lstStyle/>
                    <a:p>
                      <a:pPr algn="l"/>
                      <a:r>
                        <a:rPr lang="en-US" sz="1000" b="1" noProof="0" dirty="0" smtClean="0"/>
                        <a:t>Periodic technological survey on competitors solutions. Time-to-market speed-up if needed, using additional investment and resources (ALL).</a:t>
                      </a:r>
                      <a:endParaRPr lang="en-US" sz="1000" b="1" noProof="0" dirty="0"/>
                    </a:p>
                  </a:txBody>
                  <a:tcPr anchor="ctr"/>
                </a:tc>
              </a:tr>
            </a:tbl>
          </a:graphicData>
        </a:graphic>
      </p:graphicFrame>
      <p:sp>
        <p:nvSpPr>
          <p:cNvPr id="6" name="Espace réservé du contenu 2"/>
          <p:cNvSpPr txBox="1">
            <a:spLocks/>
          </p:cNvSpPr>
          <p:nvPr/>
        </p:nvSpPr>
        <p:spPr bwMode="auto">
          <a:xfrm>
            <a:off x="266700" y="696515"/>
            <a:ext cx="8674100" cy="73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1950" indent="-227013" algn="l" defTabSz="342900" rtl="0" eaLnBrk="1" fontAlgn="base" hangingPunct="1">
              <a:spcBef>
                <a:spcPts val="450"/>
              </a:spcBef>
              <a:spcAft>
                <a:spcPts val="525"/>
              </a:spcAft>
              <a:buClr>
                <a:srgbClr val="AC0000"/>
              </a:buClr>
              <a:buSzPct val="100000"/>
              <a:buFont typeface="Wingdings 3" panose="05040102010807070707" pitchFamily="18" charset="2"/>
              <a:buChar char=""/>
              <a:tabLst>
                <a:tab pos="738188" algn="l"/>
              </a:tabLst>
              <a:defRPr lang="fr-FR" sz="1800" b="1" kern="1200">
                <a:solidFill>
                  <a:srgbClr val="AC0000"/>
                </a:solidFill>
                <a:latin typeface="+mn-lt"/>
                <a:ea typeface="+mn-ea"/>
                <a:cs typeface="+mn-cs"/>
              </a:defRPr>
            </a:lvl1pPr>
            <a:lvl2pPr marL="647700" indent="-285750" algn="l" defTabSz="342900" rtl="0" eaLnBrk="1" fontAlgn="base" hangingPunct="1">
              <a:spcBef>
                <a:spcPts val="225"/>
              </a:spcBef>
              <a:spcAft>
                <a:spcPts val="450"/>
              </a:spcAft>
              <a:buClr>
                <a:srgbClr val="253746"/>
              </a:buClr>
              <a:buSzPct val="100000"/>
              <a:buFont typeface="Wingdings" panose="05000000000000000000" pitchFamily="2" charset="2"/>
              <a:buChar char="Ü"/>
              <a:defRPr sz="1600" b="1" kern="1200">
                <a:solidFill>
                  <a:srgbClr val="253746"/>
                </a:solidFill>
                <a:latin typeface="+mn-lt"/>
                <a:ea typeface="+mn-ea"/>
                <a:cs typeface="+mn-cs"/>
              </a:defRPr>
            </a:lvl2pPr>
            <a:lvl3pPr marL="809625" indent="-180975" algn="l" defTabSz="342900" rtl="0" eaLnBrk="1" fontAlgn="base" hangingPunct="1">
              <a:spcBef>
                <a:spcPct val="0"/>
              </a:spcBef>
              <a:spcAft>
                <a:spcPts val="150"/>
              </a:spcAft>
              <a:buClrTx/>
              <a:buSzPct val="100000"/>
              <a:buFont typeface="Wingdings 2" panose="05020102010507070707" pitchFamily="18" charset="2"/>
              <a:buChar char=""/>
              <a:defRPr sz="1400" kern="1200">
                <a:solidFill>
                  <a:srgbClr val="253746"/>
                </a:solidFill>
                <a:latin typeface="+mn-lt"/>
                <a:ea typeface="+mn-ea"/>
                <a:cs typeface="+mn-cs"/>
              </a:defRPr>
            </a:lvl3pPr>
            <a:lvl4pPr marL="1200150" indent="-171450" algn="l" defTabSz="342900" rtl="0" eaLnBrk="1" fontAlgn="base" hangingPunct="1">
              <a:spcBef>
                <a:spcPct val="20000"/>
              </a:spcBef>
              <a:spcAft>
                <a:spcPct val="0"/>
              </a:spcAft>
              <a:buFont typeface="Wingdings" pitchFamily="2" charset="2"/>
              <a:buChar char="§"/>
              <a:defRPr sz="900" kern="1200">
                <a:solidFill>
                  <a:schemeClr val="tx1"/>
                </a:solidFill>
                <a:latin typeface="+mn-lt"/>
                <a:ea typeface="+mn-ea"/>
                <a:cs typeface="+mn-cs"/>
              </a:defRPr>
            </a:lvl4pPr>
            <a:lvl5pPr marL="1371600" indent="0" algn="l" defTabSz="342900" rtl="0" eaLnBrk="1" fontAlgn="base" hangingPunct="1">
              <a:spcBef>
                <a:spcPct val="20000"/>
              </a:spcBef>
              <a:spcAft>
                <a:spcPct val="0"/>
              </a:spcAft>
              <a:buFont typeface="Arial" pitchFamily="34" charset="0"/>
              <a:buNone/>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 Critical Implementation risks and mitigation actions </a:t>
            </a:r>
            <a:r>
              <a:rPr lang="en-US" dirty="0" smtClean="0"/>
              <a:t>(2/4</a:t>
            </a:r>
            <a:r>
              <a:rPr lang="en-US" dirty="0"/>
              <a:t>)</a:t>
            </a:r>
          </a:p>
        </p:txBody>
      </p:sp>
    </p:spTree>
    <p:extLst>
      <p:ext uri="{BB962C8B-B14F-4D97-AF65-F5344CB8AC3E}">
        <p14:creationId xmlns:p14="http://schemas.microsoft.com/office/powerpoint/2010/main" val="29707032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799352725"/>
              </p:ext>
            </p:extLst>
          </p:nvPr>
        </p:nvGraphicFramePr>
        <p:xfrm>
          <a:off x="179388" y="1124777"/>
          <a:ext cx="8850312" cy="2865352"/>
        </p:xfrm>
        <a:graphic>
          <a:graphicData uri="http://schemas.openxmlformats.org/drawingml/2006/table">
            <a:tbl>
              <a:tblPr firstRow="1" bandRow="1">
                <a:tableStyleId>{5C22544A-7EE6-4342-B048-85BDC9FD1C3A}</a:tableStyleId>
              </a:tblPr>
              <a:tblGrid>
                <a:gridCol w="659130"/>
                <a:gridCol w="605155"/>
                <a:gridCol w="2010727"/>
                <a:gridCol w="1524000"/>
                <a:gridCol w="4051300"/>
              </a:tblGrid>
              <a:tr h="305032">
                <a:tc>
                  <a:txBody>
                    <a:bodyPr/>
                    <a:lstStyle/>
                    <a:p>
                      <a:pPr algn="ctr"/>
                      <a:r>
                        <a:rPr lang="en-US" sz="1000" b="1" i="0" u="none" strike="noStrike" kern="1200" baseline="0" noProof="0" dirty="0" smtClean="0">
                          <a:solidFill>
                            <a:schemeClr val="lt1"/>
                          </a:solidFill>
                          <a:latin typeface="+mn-lt"/>
                          <a:ea typeface="+mn-ea"/>
                          <a:cs typeface="+mn-cs"/>
                        </a:rPr>
                        <a:t>Risk n°</a:t>
                      </a:r>
                      <a:endParaRPr lang="en-US" sz="1000" b="1" noProof="0" dirty="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smtClean="0">
                          <a:solidFill>
                            <a:schemeClr val="lt1"/>
                          </a:solidFill>
                          <a:latin typeface="+mn-lt"/>
                          <a:ea typeface="+mn-ea"/>
                          <a:cs typeface="+mn-cs"/>
                        </a:rPr>
                        <a:t>WP n°</a:t>
                      </a:r>
                      <a:endParaRPr lang="en-US" sz="1000" b="1" noProof="0" dirty="0" smtClean="0"/>
                    </a:p>
                  </a:txBody>
                  <a:tcPr anchor="ctr"/>
                </a:tc>
                <a:tc>
                  <a:txBody>
                    <a:bodyPr/>
                    <a:lstStyle/>
                    <a:p>
                      <a:pPr algn="ctr"/>
                      <a:r>
                        <a:rPr lang="en-US" sz="1000" b="1" i="0" u="none" strike="noStrike" kern="1200" baseline="0" noProof="0" dirty="0" smtClean="0">
                          <a:solidFill>
                            <a:schemeClr val="lt1"/>
                          </a:solidFill>
                          <a:latin typeface="+mn-lt"/>
                          <a:ea typeface="+mn-ea"/>
                          <a:cs typeface="+mn-cs"/>
                        </a:rPr>
                        <a:t>Description of risk</a:t>
                      </a:r>
                      <a:endParaRPr lang="en-US" sz="1000" b="1" noProof="0" dirty="0"/>
                    </a:p>
                  </a:txBody>
                  <a:tcPr anchor="ctr"/>
                </a:tc>
                <a:tc>
                  <a:txBody>
                    <a:bodyPr/>
                    <a:lstStyle/>
                    <a:p>
                      <a:pPr algn="ctr"/>
                      <a:r>
                        <a:rPr lang="en-US" sz="1000" b="1" noProof="0" dirty="0" smtClean="0"/>
                        <a:t>Risk Level</a:t>
                      </a:r>
                      <a:endParaRPr lang="en-US" sz="1000" b="1" noProof="0" dirty="0"/>
                    </a:p>
                  </a:txBody>
                  <a:tcPr anchor="ctr"/>
                </a:tc>
                <a:tc>
                  <a:txBody>
                    <a:bodyPr/>
                    <a:lstStyle/>
                    <a:p>
                      <a:pPr algn="ctr"/>
                      <a:r>
                        <a:rPr lang="en-US" sz="1000" b="1" i="0" u="none" strike="noStrike" kern="1200" baseline="0" noProof="0" dirty="0" smtClean="0">
                          <a:solidFill>
                            <a:schemeClr val="lt1"/>
                          </a:solidFill>
                          <a:latin typeface="+mn-lt"/>
                          <a:ea typeface="+mn-ea"/>
                          <a:cs typeface="+mn-cs"/>
                        </a:rPr>
                        <a:t>Proposed risk-mitigation measures</a:t>
                      </a:r>
                      <a:endParaRPr lang="en-US" sz="1000" b="1" noProof="0" dirty="0"/>
                    </a:p>
                  </a:txBody>
                  <a:tcPr anchor="ctr"/>
                </a:tc>
              </a:tr>
              <a:tr h="305032">
                <a:tc>
                  <a:txBody>
                    <a:bodyPr/>
                    <a:lstStyle/>
                    <a:p>
                      <a:pPr algn="ctr"/>
                      <a:r>
                        <a:rPr lang="en-US" sz="1000" b="1" noProof="0" dirty="0" smtClean="0"/>
                        <a:t>9</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Market volume reliability</a:t>
                      </a:r>
                      <a:endParaRPr lang="en-US" sz="1000" b="1" noProof="0" dirty="0"/>
                    </a:p>
                  </a:txBody>
                  <a:tcPr anchor="ctr"/>
                </a:tc>
                <a:tc>
                  <a:txBody>
                    <a:bodyPr/>
                    <a:lstStyle/>
                    <a:p>
                      <a:pPr algn="l"/>
                      <a:r>
                        <a:rPr lang="en-US" sz="1000" b="1" noProof="0" dirty="0" smtClean="0"/>
                        <a:t>Likelihood : Medium</a:t>
                      </a:r>
                    </a:p>
                    <a:p>
                      <a:pPr algn="l"/>
                      <a:r>
                        <a:rPr lang="en-US" sz="1000" b="1" noProof="0" dirty="0" smtClean="0"/>
                        <a:t>Severity : High</a:t>
                      </a:r>
                      <a:endParaRPr lang="en-US" sz="1000" b="1" noProof="0" dirty="0"/>
                    </a:p>
                  </a:txBody>
                  <a:tcPr anchor="ctr"/>
                </a:tc>
                <a:tc>
                  <a:txBody>
                    <a:bodyPr/>
                    <a:lstStyle/>
                    <a:p>
                      <a:pPr algn="l"/>
                      <a:r>
                        <a:rPr lang="en-US" sz="1000" b="1" noProof="0" dirty="0" smtClean="0"/>
                        <a:t>Adjustment of the investment and resources as function of the volume variation. Radar market volume is quite reliable because of customer renovation cycle (typ. 15 years), and customer need to comply to regulation changes (2022 RECAT-EU3) (TRT)</a:t>
                      </a:r>
                      <a:endParaRPr lang="en-US" sz="1000" b="1" noProof="0" dirty="0"/>
                    </a:p>
                  </a:txBody>
                  <a:tcPr anchor="ctr"/>
                </a:tc>
              </a:tr>
              <a:tr h="305032">
                <a:tc>
                  <a:txBody>
                    <a:bodyPr/>
                    <a:lstStyle/>
                    <a:p>
                      <a:pPr algn="ctr"/>
                      <a:r>
                        <a:rPr lang="en-US" sz="1000" b="1" noProof="0" dirty="0" smtClean="0"/>
                        <a:t>10</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Price</a:t>
                      </a:r>
                      <a:endParaRPr lang="en-US" sz="1000" b="1" noProof="0" dirty="0"/>
                    </a:p>
                  </a:txBody>
                  <a:tcPr anchor="ctr"/>
                </a:tc>
                <a:tc>
                  <a:txBody>
                    <a:bodyPr/>
                    <a:lstStyle/>
                    <a:p>
                      <a:pPr algn="l"/>
                      <a:r>
                        <a:rPr lang="en-US" sz="1000" b="1" noProof="0" dirty="0" smtClean="0"/>
                        <a:t>Likelihood : Medium </a:t>
                      </a:r>
                    </a:p>
                    <a:p>
                      <a:pPr algn="l"/>
                      <a:r>
                        <a:rPr lang="en-US" sz="1000" b="1" noProof="0" dirty="0" smtClean="0"/>
                        <a:t>Severity : High</a:t>
                      </a:r>
                      <a:endParaRPr lang="en-US" sz="1000" b="1" noProof="0" dirty="0"/>
                    </a:p>
                  </a:txBody>
                  <a:tcPr anchor="ctr"/>
                </a:tc>
                <a:tc>
                  <a:txBody>
                    <a:bodyPr/>
                    <a:lstStyle/>
                    <a:p>
                      <a:pPr algn="l"/>
                      <a:r>
                        <a:rPr lang="en-US" sz="1000" b="1" noProof="0" dirty="0" smtClean="0"/>
                        <a:t>By design, radar recurrent costs (production, installation and exploitation) will be lower than current solutions (because mechanical parts are replaced by electronic sweeping). Customer value will be higher than the cost of the solution, because financial income due to using our solution (airports, airlines) will be higher than the price of our solution.(TRT)</a:t>
                      </a:r>
                      <a:endParaRPr lang="en-US" sz="1000" b="1" noProof="0" dirty="0"/>
                    </a:p>
                  </a:txBody>
                  <a:tcPr anchor="ctr"/>
                </a:tc>
              </a:tr>
              <a:tr h="305032">
                <a:tc>
                  <a:txBody>
                    <a:bodyPr/>
                    <a:lstStyle/>
                    <a:p>
                      <a:pPr algn="ctr"/>
                      <a:r>
                        <a:rPr lang="en-US" sz="1000" b="1" noProof="0" dirty="0" smtClean="0"/>
                        <a:t>11</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Demand for the pilot line too much</a:t>
                      </a:r>
                      <a:endParaRPr lang="en-US" sz="1000" b="1" noProof="0" dirty="0"/>
                    </a:p>
                  </a:txBody>
                  <a:tcPr anchor="ctr"/>
                </a:tc>
                <a:tc>
                  <a:txBody>
                    <a:bodyPr/>
                    <a:lstStyle/>
                    <a:p>
                      <a:pPr algn="l"/>
                      <a:r>
                        <a:rPr lang="en-US" sz="1000" b="1" noProof="0" dirty="0" smtClean="0"/>
                        <a:t>Likelihood : Medium </a:t>
                      </a:r>
                    </a:p>
                    <a:p>
                      <a:pPr algn="l"/>
                      <a:r>
                        <a:rPr lang="en-US" sz="1000" b="1" noProof="0" dirty="0" smtClean="0"/>
                        <a:t>Severity : High</a:t>
                      </a:r>
                      <a:endParaRPr lang="en-US" sz="1000" b="1" noProof="0" dirty="0"/>
                    </a:p>
                  </a:txBody>
                  <a:tcPr anchor="ctr"/>
                </a:tc>
                <a:tc>
                  <a:txBody>
                    <a:bodyPr/>
                    <a:lstStyle/>
                    <a:p>
                      <a:pPr algn="l"/>
                      <a:r>
                        <a:rPr lang="en-US" sz="1000" b="1" noProof="0" dirty="0" smtClean="0"/>
                        <a:t>This could happen after the end of the project. A decision will be taken either to invest in increasing the throughput capacity or to sell the SMARTEC IP to an established European foundry (ALL)</a:t>
                      </a:r>
                      <a:endParaRPr lang="en-US" sz="1000" b="1" noProof="0" dirty="0"/>
                    </a:p>
                  </a:txBody>
                  <a:tcPr anchor="ctr"/>
                </a:tc>
              </a:tr>
            </a:tbl>
          </a:graphicData>
        </a:graphic>
      </p:graphicFrame>
      <p:sp>
        <p:nvSpPr>
          <p:cNvPr id="6" name="Espace réservé du contenu 2"/>
          <p:cNvSpPr txBox="1">
            <a:spLocks/>
          </p:cNvSpPr>
          <p:nvPr/>
        </p:nvSpPr>
        <p:spPr bwMode="auto">
          <a:xfrm>
            <a:off x="266700" y="696515"/>
            <a:ext cx="8674100" cy="73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1950" indent="-227013" algn="l" defTabSz="342900" rtl="0" eaLnBrk="1" fontAlgn="base" hangingPunct="1">
              <a:spcBef>
                <a:spcPts val="450"/>
              </a:spcBef>
              <a:spcAft>
                <a:spcPts val="525"/>
              </a:spcAft>
              <a:buClr>
                <a:srgbClr val="AC0000"/>
              </a:buClr>
              <a:buSzPct val="100000"/>
              <a:buFont typeface="Wingdings 3" panose="05040102010807070707" pitchFamily="18" charset="2"/>
              <a:buChar char=""/>
              <a:tabLst>
                <a:tab pos="738188" algn="l"/>
              </a:tabLst>
              <a:defRPr lang="fr-FR" sz="1800" b="1" kern="1200">
                <a:solidFill>
                  <a:srgbClr val="AC0000"/>
                </a:solidFill>
                <a:latin typeface="+mn-lt"/>
                <a:ea typeface="+mn-ea"/>
                <a:cs typeface="+mn-cs"/>
              </a:defRPr>
            </a:lvl1pPr>
            <a:lvl2pPr marL="647700" indent="-285750" algn="l" defTabSz="342900" rtl="0" eaLnBrk="1" fontAlgn="base" hangingPunct="1">
              <a:spcBef>
                <a:spcPts val="225"/>
              </a:spcBef>
              <a:spcAft>
                <a:spcPts val="450"/>
              </a:spcAft>
              <a:buClr>
                <a:srgbClr val="253746"/>
              </a:buClr>
              <a:buSzPct val="100000"/>
              <a:buFont typeface="Wingdings" panose="05000000000000000000" pitchFamily="2" charset="2"/>
              <a:buChar char="Ü"/>
              <a:defRPr sz="1600" b="1" kern="1200">
                <a:solidFill>
                  <a:srgbClr val="253746"/>
                </a:solidFill>
                <a:latin typeface="+mn-lt"/>
                <a:ea typeface="+mn-ea"/>
                <a:cs typeface="+mn-cs"/>
              </a:defRPr>
            </a:lvl2pPr>
            <a:lvl3pPr marL="809625" indent="-180975" algn="l" defTabSz="342900" rtl="0" eaLnBrk="1" fontAlgn="base" hangingPunct="1">
              <a:spcBef>
                <a:spcPct val="0"/>
              </a:spcBef>
              <a:spcAft>
                <a:spcPts val="150"/>
              </a:spcAft>
              <a:buClrTx/>
              <a:buSzPct val="100000"/>
              <a:buFont typeface="Wingdings 2" panose="05020102010507070707" pitchFamily="18" charset="2"/>
              <a:buChar char=""/>
              <a:defRPr sz="1400" kern="1200">
                <a:solidFill>
                  <a:srgbClr val="253746"/>
                </a:solidFill>
                <a:latin typeface="+mn-lt"/>
                <a:ea typeface="+mn-ea"/>
                <a:cs typeface="+mn-cs"/>
              </a:defRPr>
            </a:lvl3pPr>
            <a:lvl4pPr marL="1200150" indent="-171450" algn="l" defTabSz="342900" rtl="0" eaLnBrk="1" fontAlgn="base" hangingPunct="1">
              <a:spcBef>
                <a:spcPct val="20000"/>
              </a:spcBef>
              <a:spcAft>
                <a:spcPct val="0"/>
              </a:spcAft>
              <a:buFont typeface="Wingdings" pitchFamily="2" charset="2"/>
              <a:buChar char="§"/>
              <a:defRPr sz="900" kern="1200">
                <a:solidFill>
                  <a:schemeClr val="tx1"/>
                </a:solidFill>
                <a:latin typeface="+mn-lt"/>
                <a:ea typeface="+mn-ea"/>
                <a:cs typeface="+mn-cs"/>
              </a:defRPr>
            </a:lvl4pPr>
            <a:lvl5pPr marL="1371600" indent="0" algn="l" defTabSz="342900" rtl="0" eaLnBrk="1" fontAlgn="base" hangingPunct="1">
              <a:spcBef>
                <a:spcPct val="20000"/>
              </a:spcBef>
              <a:spcAft>
                <a:spcPct val="0"/>
              </a:spcAft>
              <a:buFont typeface="Arial" pitchFamily="34" charset="0"/>
              <a:buNone/>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 Critical Implementation risks and mitigation actions </a:t>
            </a:r>
            <a:r>
              <a:rPr lang="en-US" dirty="0" smtClean="0"/>
              <a:t>(3/4</a:t>
            </a:r>
            <a:r>
              <a:rPr lang="en-US" dirty="0"/>
              <a:t>)</a:t>
            </a:r>
          </a:p>
        </p:txBody>
      </p:sp>
    </p:spTree>
    <p:extLst>
      <p:ext uri="{BB962C8B-B14F-4D97-AF65-F5344CB8AC3E}">
        <p14:creationId xmlns:p14="http://schemas.microsoft.com/office/powerpoint/2010/main" val="3811593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Project </a:t>
            </a:r>
            <a:r>
              <a:rPr lang="en-US" dirty="0" smtClean="0"/>
              <a:t>Organization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907115223"/>
              </p:ext>
            </p:extLst>
          </p:nvPr>
        </p:nvGraphicFramePr>
        <p:xfrm>
          <a:off x="179388" y="1124777"/>
          <a:ext cx="8850312" cy="2865352"/>
        </p:xfrm>
        <a:graphic>
          <a:graphicData uri="http://schemas.openxmlformats.org/drawingml/2006/table">
            <a:tbl>
              <a:tblPr firstRow="1" bandRow="1">
                <a:tableStyleId>{5C22544A-7EE6-4342-B048-85BDC9FD1C3A}</a:tableStyleId>
              </a:tblPr>
              <a:tblGrid>
                <a:gridCol w="659130"/>
                <a:gridCol w="605155"/>
                <a:gridCol w="2010727"/>
                <a:gridCol w="1524000"/>
                <a:gridCol w="4051300"/>
              </a:tblGrid>
              <a:tr h="305032">
                <a:tc>
                  <a:txBody>
                    <a:bodyPr/>
                    <a:lstStyle/>
                    <a:p>
                      <a:pPr algn="ctr"/>
                      <a:r>
                        <a:rPr lang="en-US" sz="1000" b="1" i="0" u="none" strike="noStrike" kern="1200" baseline="0" noProof="0" dirty="0" smtClean="0">
                          <a:solidFill>
                            <a:schemeClr val="lt1"/>
                          </a:solidFill>
                          <a:latin typeface="+mn-lt"/>
                          <a:ea typeface="+mn-ea"/>
                          <a:cs typeface="+mn-cs"/>
                        </a:rPr>
                        <a:t>Risk n°</a:t>
                      </a:r>
                      <a:endParaRPr lang="en-US" sz="1000" b="1" noProof="0" dirty="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smtClean="0">
                          <a:solidFill>
                            <a:schemeClr val="lt1"/>
                          </a:solidFill>
                          <a:latin typeface="+mn-lt"/>
                          <a:ea typeface="+mn-ea"/>
                          <a:cs typeface="+mn-cs"/>
                        </a:rPr>
                        <a:t>WP n°</a:t>
                      </a:r>
                      <a:endParaRPr lang="en-US" sz="1000" b="1" noProof="0" dirty="0" smtClean="0"/>
                    </a:p>
                  </a:txBody>
                  <a:tcPr anchor="ctr"/>
                </a:tc>
                <a:tc>
                  <a:txBody>
                    <a:bodyPr/>
                    <a:lstStyle/>
                    <a:p>
                      <a:pPr algn="ctr"/>
                      <a:r>
                        <a:rPr lang="en-US" sz="1000" b="1" i="0" u="none" strike="noStrike" kern="1200" baseline="0" noProof="0" dirty="0" smtClean="0">
                          <a:solidFill>
                            <a:schemeClr val="lt1"/>
                          </a:solidFill>
                          <a:latin typeface="+mn-lt"/>
                          <a:ea typeface="+mn-ea"/>
                          <a:cs typeface="+mn-cs"/>
                        </a:rPr>
                        <a:t>Description of risk</a:t>
                      </a:r>
                      <a:endParaRPr lang="en-US" sz="1000" b="1" noProof="0" dirty="0"/>
                    </a:p>
                  </a:txBody>
                  <a:tcPr anchor="ctr"/>
                </a:tc>
                <a:tc>
                  <a:txBody>
                    <a:bodyPr/>
                    <a:lstStyle/>
                    <a:p>
                      <a:pPr algn="ctr"/>
                      <a:r>
                        <a:rPr lang="en-US" sz="1000" b="1" noProof="0" dirty="0" smtClean="0"/>
                        <a:t>Risk Level</a:t>
                      </a:r>
                      <a:endParaRPr lang="en-US" sz="1000" b="1" noProof="0" dirty="0"/>
                    </a:p>
                  </a:txBody>
                  <a:tcPr anchor="ctr"/>
                </a:tc>
                <a:tc>
                  <a:txBody>
                    <a:bodyPr/>
                    <a:lstStyle/>
                    <a:p>
                      <a:pPr algn="ctr"/>
                      <a:r>
                        <a:rPr lang="en-US" sz="1000" b="1" i="0" u="none" strike="noStrike" kern="1200" baseline="0" noProof="0" dirty="0" smtClean="0">
                          <a:solidFill>
                            <a:schemeClr val="lt1"/>
                          </a:solidFill>
                          <a:latin typeface="+mn-lt"/>
                          <a:ea typeface="+mn-ea"/>
                          <a:cs typeface="+mn-cs"/>
                        </a:rPr>
                        <a:t>Proposed risk-mitigation measures</a:t>
                      </a:r>
                      <a:endParaRPr lang="en-US" sz="1000" b="1" noProof="0" dirty="0"/>
                    </a:p>
                  </a:txBody>
                  <a:tcPr anchor="ctr"/>
                </a:tc>
              </a:tr>
              <a:tr h="305032">
                <a:tc>
                  <a:txBody>
                    <a:bodyPr/>
                    <a:lstStyle/>
                    <a:p>
                      <a:pPr algn="ctr"/>
                      <a:r>
                        <a:rPr lang="en-US" sz="1000" b="1" noProof="0" dirty="0" smtClean="0"/>
                        <a:t>12</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Equipment failure</a:t>
                      </a:r>
                      <a:endParaRPr lang="en-US" sz="1000" b="1" noProof="0" dirty="0"/>
                    </a:p>
                  </a:txBody>
                  <a:tcPr anchor="ctr"/>
                </a:tc>
                <a:tc>
                  <a:txBody>
                    <a:bodyPr/>
                    <a:lstStyle/>
                    <a:p>
                      <a:pPr algn="ctr"/>
                      <a:r>
                        <a:rPr lang="en-US" sz="1000" b="1" noProof="0" dirty="0" smtClean="0"/>
                        <a:t>-</a:t>
                      </a:r>
                      <a:endParaRPr lang="en-US" sz="1000" b="1" noProof="0" dirty="0"/>
                    </a:p>
                  </a:txBody>
                  <a:tcPr anchor="ctr"/>
                </a:tc>
                <a:tc>
                  <a:txBody>
                    <a:bodyPr/>
                    <a:lstStyle/>
                    <a:p>
                      <a:pPr algn="l"/>
                      <a:r>
                        <a:rPr lang="en-US" sz="1000" b="1" noProof="0" dirty="0" smtClean="0"/>
                        <a:t>This risk refers to the post SMARTEC period. However, as has been stated in 1.3.3.1, we already foresee two months downtime for equipment repair/service which according to our experience</a:t>
                      </a:r>
                    </a:p>
                    <a:p>
                      <a:pPr algn="l"/>
                      <a:r>
                        <a:rPr lang="en-US" sz="1000" b="1" noProof="0" dirty="0" smtClean="0"/>
                        <a:t>is enough in most cases. To cover exceptional cases, an appropriate clause will be included in the insurance policy of future contracts (FORTH)</a:t>
                      </a:r>
                      <a:endParaRPr lang="en-US" sz="1000" b="1" noProof="0" dirty="0"/>
                    </a:p>
                  </a:txBody>
                  <a:tcPr anchor="ctr"/>
                </a:tc>
              </a:tr>
              <a:tr h="305032">
                <a:tc>
                  <a:txBody>
                    <a:bodyPr/>
                    <a:lstStyle/>
                    <a:p>
                      <a:pPr algn="ctr"/>
                      <a:r>
                        <a:rPr lang="en-US" sz="1000" b="1" noProof="0" dirty="0" smtClean="0"/>
                        <a:t>13</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After sales malfunction</a:t>
                      </a:r>
                      <a:endParaRPr lang="en-US" sz="1000" b="1" noProof="0" dirty="0"/>
                    </a:p>
                  </a:txBody>
                  <a:tcPr anchor="ctr"/>
                </a:tc>
                <a:tc>
                  <a:txBody>
                    <a:bodyPr/>
                    <a:lstStyle/>
                    <a:p>
                      <a:pPr algn="ctr"/>
                      <a:r>
                        <a:rPr lang="en-US" sz="1000" b="1" noProof="0" dirty="0" smtClean="0"/>
                        <a:t>-</a:t>
                      </a:r>
                      <a:endParaRPr lang="en-US" sz="1000" b="1" noProof="0" dirty="0"/>
                    </a:p>
                  </a:txBody>
                  <a:tcPr anchor="ctr"/>
                </a:tc>
                <a:tc>
                  <a:txBody>
                    <a:bodyPr/>
                    <a:lstStyle/>
                    <a:p>
                      <a:pPr algn="l"/>
                      <a:r>
                        <a:rPr lang="en-US" sz="1000" b="1" noProof="0" dirty="0" smtClean="0"/>
                        <a:t>This risk refers to the post SMARTEC period. However, the pilot line will study the necessary means to mitigate it in the form of insurance policy to be included in future contracts (FORTH)</a:t>
                      </a:r>
                      <a:endParaRPr lang="en-US" sz="1000" b="1" noProof="0" dirty="0"/>
                    </a:p>
                  </a:txBody>
                  <a:tcPr anchor="ctr"/>
                </a:tc>
              </a:tr>
              <a:tr h="305032">
                <a:tc>
                  <a:txBody>
                    <a:bodyPr/>
                    <a:lstStyle/>
                    <a:p>
                      <a:pPr algn="ctr"/>
                      <a:r>
                        <a:rPr lang="en-US" sz="1000" b="1" noProof="0" dirty="0" smtClean="0"/>
                        <a:t>14</a:t>
                      </a:r>
                      <a:endParaRPr lang="en-US" sz="1000" b="1" noProof="0" dirty="0"/>
                    </a:p>
                  </a:txBody>
                  <a:tcPr anchor="ctr"/>
                </a:tc>
                <a:tc>
                  <a:txBody>
                    <a:bodyPr/>
                    <a:lstStyle/>
                    <a:p>
                      <a:pPr algn="ctr"/>
                      <a:r>
                        <a:rPr lang="en-US" sz="1000" b="1" noProof="0" dirty="0" smtClean="0"/>
                        <a:t>WP4</a:t>
                      </a:r>
                      <a:endParaRPr lang="en-US" sz="1000" b="1" noProof="0" dirty="0"/>
                    </a:p>
                  </a:txBody>
                  <a:tcPr anchor="ctr"/>
                </a:tc>
                <a:tc>
                  <a:txBody>
                    <a:bodyPr/>
                    <a:lstStyle/>
                    <a:p>
                      <a:pPr algn="l"/>
                      <a:r>
                        <a:rPr lang="en-US" sz="1000" b="1" noProof="0" dirty="0" smtClean="0"/>
                        <a:t>Compliance to EEA (European Environment</a:t>
                      </a:r>
                    </a:p>
                    <a:p>
                      <a:pPr algn="l"/>
                      <a:r>
                        <a:rPr lang="en-US" sz="1000" b="1" noProof="0" dirty="0" smtClean="0"/>
                        <a:t>Agency) or EPA (Environmental Protection Agency) standards.</a:t>
                      </a:r>
                      <a:endParaRPr lang="en-US" sz="1000" b="1" noProof="0" dirty="0"/>
                    </a:p>
                  </a:txBody>
                  <a:tcPr anchor="ctr"/>
                </a:tc>
                <a:tc>
                  <a:txBody>
                    <a:bodyPr/>
                    <a:lstStyle/>
                    <a:p>
                      <a:pPr algn="l"/>
                      <a:r>
                        <a:rPr lang="en-US" sz="1000" b="1" noProof="0" dirty="0" smtClean="0"/>
                        <a:t>Likelihood : Low</a:t>
                      </a:r>
                    </a:p>
                    <a:p>
                      <a:pPr algn="l"/>
                      <a:r>
                        <a:rPr lang="en-US" sz="1000" b="1" noProof="0" dirty="0" smtClean="0"/>
                        <a:t>Severity : Low</a:t>
                      </a:r>
                      <a:endParaRPr lang="en-US" sz="1000" b="1" noProof="0" dirty="0"/>
                    </a:p>
                  </a:txBody>
                  <a:tcPr anchor="ctr"/>
                </a:tc>
                <a:tc>
                  <a:txBody>
                    <a:bodyPr/>
                    <a:lstStyle/>
                    <a:p>
                      <a:pPr algn="l"/>
                      <a:r>
                        <a:rPr lang="en-US" sz="1000" b="1" noProof="0" dirty="0" smtClean="0"/>
                        <a:t>Pilot line production may be slightly delayed. Adaptation of the products to the new regulations. Compliance of products specified by customers would be guaranteed by customers themselves.</a:t>
                      </a:r>
                      <a:endParaRPr lang="en-US" sz="1000" b="1" noProof="0" dirty="0"/>
                    </a:p>
                  </a:txBody>
                  <a:tcPr anchor="ctr"/>
                </a:tc>
              </a:tr>
            </a:tbl>
          </a:graphicData>
        </a:graphic>
      </p:graphicFrame>
      <p:sp>
        <p:nvSpPr>
          <p:cNvPr id="6" name="Espace réservé du contenu 2"/>
          <p:cNvSpPr txBox="1">
            <a:spLocks/>
          </p:cNvSpPr>
          <p:nvPr/>
        </p:nvSpPr>
        <p:spPr bwMode="auto">
          <a:xfrm>
            <a:off x="266700" y="696515"/>
            <a:ext cx="8674100" cy="73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1950" indent="-227013" algn="l" defTabSz="342900" rtl="0" eaLnBrk="1" fontAlgn="base" hangingPunct="1">
              <a:spcBef>
                <a:spcPts val="450"/>
              </a:spcBef>
              <a:spcAft>
                <a:spcPts val="525"/>
              </a:spcAft>
              <a:buClr>
                <a:srgbClr val="AC0000"/>
              </a:buClr>
              <a:buSzPct val="100000"/>
              <a:buFont typeface="Wingdings 3" panose="05040102010807070707" pitchFamily="18" charset="2"/>
              <a:buChar char=""/>
              <a:tabLst>
                <a:tab pos="738188" algn="l"/>
              </a:tabLst>
              <a:defRPr lang="fr-FR" sz="1800" b="1" kern="1200">
                <a:solidFill>
                  <a:srgbClr val="AC0000"/>
                </a:solidFill>
                <a:latin typeface="+mn-lt"/>
                <a:ea typeface="+mn-ea"/>
                <a:cs typeface="+mn-cs"/>
              </a:defRPr>
            </a:lvl1pPr>
            <a:lvl2pPr marL="647700" indent="-285750" algn="l" defTabSz="342900" rtl="0" eaLnBrk="1" fontAlgn="base" hangingPunct="1">
              <a:spcBef>
                <a:spcPts val="225"/>
              </a:spcBef>
              <a:spcAft>
                <a:spcPts val="450"/>
              </a:spcAft>
              <a:buClr>
                <a:srgbClr val="253746"/>
              </a:buClr>
              <a:buSzPct val="100000"/>
              <a:buFont typeface="Wingdings" panose="05000000000000000000" pitchFamily="2" charset="2"/>
              <a:buChar char="Ü"/>
              <a:defRPr sz="1600" b="1" kern="1200">
                <a:solidFill>
                  <a:srgbClr val="253746"/>
                </a:solidFill>
                <a:latin typeface="+mn-lt"/>
                <a:ea typeface="+mn-ea"/>
                <a:cs typeface="+mn-cs"/>
              </a:defRPr>
            </a:lvl2pPr>
            <a:lvl3pPr marL="809625" indent="-180975" algn="l" defTabSz="342900" rtl="0" eaLnBrk="1" fontAlgn="base" hangingPunct="1">
              <a:spcBef>
                <a:spcPct val="0"/>
              </a:spcBef>
              <a:spcAft>
                <a:spcPts val="150"/>
              </a:spcAft>
              <a:buClrTx/>
              <a:buSzPct val="100000"/>
              <a:buFont typeface="Wingdings 2" panose="05020102010507070707" pitchFamily="18" charset="2"/>
              <a:buChar char=""/>
              <a:defRPr sz="1400" kern="1200">
                <a:solidFill>
                  <a:srgbClr val="253746"/>
                </a:solidFill>
                <a:latin typeface="+mn-lt"/>
                <a:ea typeface="+mn-ea"/>
                <a:cs typeface="+mn-cs"/>
              </a:defRPr>
            </a:lvl3pPr>
            <a:lvl4pPr marL="1200150" indent="-171450" algn="l" defTabSz="342900" rtl="0" eaLnBrk="1" fontAlgn="base" hangingPunct="1">
              <a:spcBef>
                <a:spcPct val="20000"/>
              </a:spcBef>
              <a:spcAft>
                <a:spcPct val="0"/>
              </a:spcAft>
              <a:buFont typeface="Wingdings" pitchFamily="2" charset="2"/>
              <a:buChar char="§"/>
              <a:defRPr sz="900" kern="1200">
                <a:solidFill>
                  <a:schemeClr val="tx1"/>
                </a:solidFill>
                <a:latin typeface="+mn-lt"/>
                <a:ea typeface="+mn-ea"/>
                <a:cs typeface="+mn-cs"/>
              </a:defRPr>
            </a:lvl4pPr>
            <a:lvl5pPr marL="1371600" indent="0" algn="l" defTabSz="342900" rtl="0" eaLnBrk="1" fontAlgn="base" hangingPunct="1">
              <a:spcBef>
                <a:spcPct val="20000"/>
              </a:spcBef>
              <a:spcAft>
                <a:spcPct val="0"/>
              </a:spcAft>
              <a:buFont typeface="Arial" pitchFamily="34" charset="0"/>
              <a:buNone/>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 Critical Implementation risks and mitigation actions </a:t>
            </a:r>
            <a:r>
              <a:rPr lang="en-US" dirty="0" smtClean="0"/>
              <a:t>(4/4</a:t>
            </a:r>
            <a:r>
              <a:rPr lang="en-US" dirty="0"/>
              <a:t>)</a:t>
            </a:r>
          </a:p>
        </p:txBody>
      </p:sp>
    </p:spTree>
    <p:extLst>
      <p:ext uri="{BB962C8B-B14F-4D97-AF65-F5344CB8AC3E}">
        <p14:creationId xmlns:p14="http://schemas.microsoft.com/office/powerpoint/2010/main" val="2022977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Management </a:t>
            </a:r>
            <a:r>
              <a:rPr lang="fr-FR" dirty="0" smtClean="0"/>
              <a:t>Structure</a:t>
            </a:r>
            <a:endParaRPr lang="fr-FR" dirty="0"/>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08" y="728922"/>
            <a:ext cx="7054163" cy="391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769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Management Structure</a:t>
            </a:r>
            <a:endParaRPr lang="en-US" dirty="0"/>
          </a:p>
        </p:txBody>
      </p:sp>
      <p:sp>
        <p:nvSpPr>
          <p:cNvPr id="3" name="Espace réservé du contenu 2"/>
          <p:cNvSpPr>
            <a:spLocks noGrp="1"/>
          </p:cNvSpPr>
          <p:nvPr>
            <p:ph idx="1"/>
          </p:nvPr>
        </p:nvSpPr>
        <p:spPr>
          <a:xfrm>
            <a:off x="179388" y="696913"/>
            <a:ext cx="8964612" cy="3933825"/>
          </a:xfrm>
        </p:spPr>
        <p:txBody>
          <a:bodyPr/>
          <a:lstStyle/>
          <a:p>
            <a:r>
              <a:rPr lang="en-US" dirty="0"/>
              <a:t>Project coordinator</a:t>
            </a:r>
          </a:p>
          <a:p>
            <a:pPr lvl="1"/>
            <a:r>
              <a:rPr lang="en-US" b="1" dirty="0"/>
              <a:t> </a:t>
            </a:r>
            <a:r>
              <a:rPr lang="en-US" b="1" dirty="0" smtClean="0"/>
              <a:t>Represent </a:t>
            </a:r>
            <a:r>
              <a:rPr lang="en-US" b="1" dirty="0"/>
              <a:t>the participants in the framework of the EC contract </a:t>
            </a:r>
            <a:endParaRPr lang="en-US" b="1" dirty="0" smtClean="0"/>
          </a:p>
          <a:p>
            <a:pPr lvl="1"/>
            <a:r>
              <a:rPr lang="en-US" dirty="0" smtClean="0"/>
              <a:t> </a:t>
            </a:r>
            <a:r>
              <a:rPr lang="en-US" b="1" u="sng" dirty="0"/>
              <a:t>Afshin ZIAEI</a:t>
            </a:r>
            <a:r>
              <a:rPr lang="en-US" b="1" dirty="0"/>
              <a:t>, </a:t>
            </a:r>
            <a:r>
              <a:rPr lang="en-US" b="1" dirty="0" smtClean="0"/>
              <a:t>TRT</a:t>
            </a:r>
          </a:p>
          <a:p>
            <a:pPr lvl="1"/>
            <a:r>
              <a:rPr lang="en-US" dirty="0" smtClean="0"/>
              <a:t> </a:t>
            </a:r>
            <a:r>
              <a:rPr lang="en-US" b="1" dirty="0"/>
              <a:t>Responsible for the overall management of the project:</a:t>
            </a:r>
          </a:p>
          <a:p>
            <a:pPr lvl="2"/>
            <a:r>
              <a:rPr lang="en-US" dirty="0"/>
              <a:t>Following-up of the EC decisions</a:t>
            </a:r>
          </a:p>
          <a:p>
            <a:pPr lvl="2"/>
            <a:r>
              <a:rPr lang="en-US" dirty="0"/>
              <a:t>Reviewing and submitting reports and deliverables to EC</a:t>
            </a:r>
          </a:p>
          <a:p>
            <a:pPr lvl="2"/>
            <a:r>
              <a:rPr lang="en-US" dirty="0"/>
              <a:t>Administrating the General Assembly and the Executive Board</a:t>
            </a:r>
          </a:p>
          <a:p>
            <a:pPr lvl="2"/>
            <a:r>
              <a:rPr lang="en-US" dirty="0"/>
              <a:t>Allocating financial EC contributions in accordance with the Grant Agreement and the General Assembly</a:t>
            </a:r>
          </a:p>
          <a:p>
            <a:pPr lvl="2"/>
            <a:r>
              <a:rPr lang="en-US" dirty="0"/>
              <a:t>Monitoring compliance by the parties with their obligations under the Grant Agreement</a:t>
            </a:r>
          </a:p>
          <a:p>
            <a:pPr lvl="2"/>
            <a:r>
              <a:rPr lang="en-US" dirty="0"/>
              <a:t>Ensuring the quality of the management of the project</a:t>
            </a:r>
          </a:p>
          <a:p>
            <a:endParaRPr lang="fr-FR" dirty="0"/>
          </a:p>
        </p:txBody>
      </p:sp>
    </p:spTree>
    <p:extLst>
      <p:ext uri="{BB962C8B-B14F-4D97-AF65-F5344CB8AC3E}">
        <p14:creationId xmlns:p14="http://schemas.microsoft.com/office/powerpoint/2010/main" val="393318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Management Structure</a:t>
            </a:r>
            <a:endParaRPr lang="en-US" dirty="0"/>
          </a:p>
        </p:txBody>
      </p:sp>
      <p:sp>
        <p:nvSpPr>
          <p:cNvPr id="3" name="Espace réservé du contenu 2"/>
          <p:cNvSpPr>
            <a:spLocks noGrp="1"/>
          </p:cNvSpPr>
          <p:nvPr>
            <p:ph idx="1"/>
          </p:nvPr>
        </p:nvSpPr>
        <p:spPr/>
        <p:txBody>
          <a:bodyPr/>
          <a:lstStyle/>
          <a:p>
            <a:r>
              <a:rPr lang="en-US" dirty="0"/>
              <a:t>General </a:t>
            </a:r>
            <a:r>
              <a:rPr lang="en-US" dirty="0" smtClean="0"/>
              <a:t>Assembly</a:t>
            </a:r>
          </a:p>
          <a:p>
            <a:pPr lvl="1"/>
            <a:r>
              <a:rPr lang="en-US" b="1" dirty="0" smtClean="0"/>
              <a:t>Highest decision-making entity of the project</a:t>
            </a:r>
          </a:p>
          <a:p>
            <a:pPr lvl="1"/>
            <a:r>
              <a:rPr lang="en-US" b="1" dirty="0" smtClean="0"/>
              <a:t>1 representative / participant, chaired by coordinator</a:t>
            </a:r>
          </a:p>
          <a:p>
            <a:pPr lvl="1"/>
            <a:r>
              <a:rPr lang="en-US" b="1" dirty="0" smtClean="0"/>
              <a:t>Responsible for the overall direction of the project :</a:t>
            </a:r>
          </a:p>
          <a:p>
            <a:pPr lvl="2"/>
            <a:r>
              <a:rPr lang="en-US" dirty="0"/>
              <a:t>Approving Grant/Consortium Agreements</a:t>
            </a:r>
          </a:p>
          <a:p>
            <a:pPr lvl="2"/>
            <a:r>
              <a:rPr lang="en-US" dirty="0"/>
              <a:t>Approving project plan, project budget and rules for the management of funds</a:t>
            </a:r>
          </a:p>
          <a:p>
            <a:pPr lvl="2"/>
            <a:r>
              <a:rPr lang="en-US" dirty="0"/>
              <a:t>Approving  major changes in work, in concertation with EC</a:t>
            </a:r>
          </a:p>
          <a:p>
            <a:pPr lvl="2"/>
            <a:r>
              <a:rPr lang="en-US" dirty="0"/>
              <a:t>Approving procedures and policies for the use and dissemination of Foreground</a:t>
            </a:r>
          </a:p>
          <a:p>
            <a:pPr lvl="2"/>
            <a:r>
              <a:rPr lang="en-US" dirty="0"/>
              <a:t>Approving press releases and publications</a:t>
            </a:r>
          </a:p>
          <a:p>
            <a:pPr marL="177800" indent="0">
              <a:buNone/>
            </a:pPr>
            <a:endParaRPr lang="en-US" dirty="0"/>
          </a:p>
          <a:p>
            <a:pPr lvl="1"/>
            <a:r>
              <a:rPr lang="en-US" dirty="0"/>
              <a:t>At least </a:t>
            </a:r>
            <a:r>
              <a:rPr lang="en-US" dirty="0" smtClean="0"/>
              <a:t>4 </a:t>
            </a:r>
            <a:r>
              <a:rPr lang="en-US" dirty="0"/>
              <a:t>General Meetings / year</a:t>
            </a:r>
          </a:p>
        </p:txBody>
      </p:sp>
    </p:spTree>
    <p:extLst>
      <p:ext uri="{BB962C8B-B14F-4D97-AF65-F5344CB8AC3E}">
        <p14:creationId xmlns:p14="http://schemas.microsoft.com/office/powerpoint/2010/main" val="2745738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Management Structure</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102013554"/>
              </p:ext>
            </p:extLst>
          </p:nvPr>
        </p:nvGraphicFramePr>
        <p:xfrm>
          <a:off x="1461558" y="1651001"/>
          <a:ext cx="5527040" cy="1687830"/>
        </p:xfrm>
        <a:graphic>
          <a:graphicData uri="http://schemas.openxmlformats.org/drawingml/2006/table">
            <a:tbl>
              <a:tblPr firstRow="1" bandRow="1">
                <a:tableStyleId>{5C22544A-7EE6-4342-B048-85BDC9FD1C3A}</a:tableStyleId>
              </a:tblPr>
              <a:tblGrid>
                <a:gridCol w="1081405"/>
                <a:gridCol w="2021205"/>
                <a:gridCol w="2424430"/>
              </a:tblGrid>
              <a:tr h="297180">
                <a:tc>
                  <a:txBody>
                    <a:bodyPr/>
                    <a:lstStyle/>
                    <a:p>
                      <a:pPr algn="ctr"/>
                      <a:r>
                        <a:rPr lang="en-US" sz="1200" noProof="0" dirty="0" smtClean="0"/>
                        <a:t>Participants</a:t>
                      </a:r>
                      <a:endParaRPr lang="en-US" sz="1200" noProof="0" dirty="0"/>
                    </a:p>
                  </a:txBody>
                  <a:tcPr marT="34290" marB="34290"/>
                </a:tc>
                <a:tc gridSpan="2">
                  <a:txBody>
                    <a:bodyPr/>
                    <a:lstStyle/>
                    <a:p>
                      <a:pPr algn="ctr"/>
                      <a:r>
                        <a:rPr lang="en-US" sz="1200" noProof="0" dirty="0" smtClean="0"/>
                        <a:t>General Assembly</a:t>
                      </a:r>
                      <a:r>
                        <a:rPr lang="en-US" sz="1200" baseline="0" noProof="0" dirty="0" smtClean="0"/>
                        <a:t> Representatives</a:t>
                      </a:r>
                      <a:endParaRPr lang="en-US" sz="1200" noProof="0" dirty="0"/>
                    </a:p>
                  </a:txBody>
                  <a:tcPr marT="34290" marB="34290"/>
                </a:tc>
                <a:tc hMerge="1">
                  <a:txBody>
                    <a:bodyPr/>
                    <a:lstStyle/>
                    <a:p>
                      <a:endParaRPr lang="fr-FR" dirty="0"/>
                    </a:p>
                  </a:txBody>
                  <a:tcPr/>
                </a:tc>
              </a:tr>
              <a:tr h="278130">
                <a:tc>
                  <a:txBody>
                    <a:bodyPr/>
                    <a:lstStyle/>
                    <a:p>
                      <a:r>
                        <a:rPr lang="en-US" sz="1000" b="1" noProof="0" dirty="0" smtClean="0"/>
                        <a:t>1-THALES</a:t>
                      </a:r>
                      <a:endParaRPr lang="en-US" sz="1000" b="1" noProof="0" dirty="0"/>
                    </a:p>
                  </a:txBody>
                  <a:tcPr marT="34290" marB="34290" anchor="ctr"/>
                </a:tc>
                <a:tc>
                  <a:txBody>
                    <a:bodyPr/>
                    <a:lstStyle/>
                    <a:p>
                      <a:pPr algn="ctr"/>
                      <a:r>
                        <a:rPr lang="en-US" sz="1200" noProof="0" dirty="0" smtClean="0"/>
                        <a:t>Afshin</a:t>
                      </a:r>
                      <a:r>
                        <a:rPr lang="en-US" sz="1200" baseline="0" noProof="0" dirty="0" smtClean="0"/>
                        <a:t> ZIAEI</a:t>
                      </a:r>
                      <a:endParaRPr lang="en-US" sz="1200" noProof="0" dirty="0"/>
                    </a:p>
                  </a:txBody>
                  <a:tcPr marT="34290" marB="34290"/>
                </a:tc>
                <a:tc>
                  <a:txBody>
                    <a:bodyPr/>
                    <a:lstStyle/>
                    <a:p>
                      <a:pPr algn="l"/>
                      <a:r>
                        <a:rPr lang="en-US" sz="1200" noProof="0" dirty="0" smtClean="0"/>
                        <a:t>afshin.ziaei@thalesgroup.com</a:t>
                      </a:r>
                      <a:endParaRPr lang="en-US" sz="1200" noProof="0" dirty="0"/>
                    </a:p>
                  </a:txBody>
                  <a:tcPr marT="34290" marB="34290"/>
                </a:tc>
              </a:tr>
              <a:tr h="278130">
                <a:tc>
                  <a:txBody>
                    <a:bodyPr/>
                    <a:lstStyle/>
                    <a:p>
                      <a:r>
                        <a:rPr lang="en-US" sz="1000" b="1" noProof="0" dirty="0" smtClean="0"/>
                        <a:t>2-CIDETE</a:t>
                      </a:r>
                      <a:endParaRPr lang="en-US" sz="1000" b="1" noProof="0" dirty="0"/>
                    </a:p>
                  </a:txBody>
                  <a:tcPr marT="34290" marB="34290" anchor="ctr"/>
                </a:tc>
                <a:tc>
                  <a:txBody>
                    <a:bodyPr/>
                    <a:lstStyle/>
                    <a:p>
                      <a:pPr algn="ctr"/>
                      <a:r>
                        <a:rPr lang="en-US" sz="1200" noProof="0" dirty="0" smtClean="0"/>
                        <a:t>German NORIEGA</a:t>
                      </a:r>
                      <a:endParaRPr lang="en-US" sz="1200" noProof="0" dirty="0"/>
                    </a:p>
                  </a:txBody>
                  <a:tcPr marT="34290" marB="34290" anchor="ctr"/>
                </a:tc>
                <a:tc>
                  <a:txBody>
                    <a:bodyPr/>
                    <a:lstStyle/>
                    <a:p>
                      <a:pPr algn="l"/>
                      <a:r>
                        <a:rPr lang="en-US" sz="1200" noProof="0" dirty="0" smtClean="0"/>
                        <a:t>gnoriega@cidete.com</a:t>
                      </a:r>
                    </a:p>
                  </a:txBody>
                  <a:tcPr marT="34290" marB="34290" anchor="ctr"/>
                </a:tc>
              </a:tr>
              <a:tr h="278130">
                <a:tc>
                  <a:txBody>
                    <a:bodyPr/>
                    <a:lstStyle/>
                    <a:p>
                      <a:r>
                        <a:rPr lang="en-US" sz="1000" b="1" noProof="0" dirty="0" smtClean="0"/>
                        <a:t>3-RFM</a:t>
                      </a:r>
                      <a:endParaRPr lang="en-US" sz="1000" b="1" noProof="0" dirty="0"/>
                    </a:p>
                  </a:txBody>
                  <a:tcPr marT="34290" marB="34290" anchor="ctr"/>
                </a:tc>
                <a:tc>
                  <a:txBody>
                    <a:bodyPr/>
                    <a:lstStyle/>
                    <a:p>
                      <a:pPr algn="ctr"/>
                      <a:r>
                        <a:rPr lang="en-US" sz="1200" noProof="0" dirty="0" smtClean="0"/>
                        <a:t>Hamza EL GHANNUDI</a:t>
                      </a:r>
                      <a:endParaRPr lang="en-US" sz="1200" noProof="0" dirty="0"/>
                    </a:p>
                  </a:txBody>
                  <a:tcPr marT="34290" marB="34290" anchor="ctr"/>
                </a:tc>
                <a:tc>
                  <a:txBody>
                    <a:bodyPr/>
                    <a:lstStyle/>
                    <a:p>
                      <a:pPr algn="l"/>
                      <a:r>
                        <a:rPr lang="en-US" sz="1200" noProof="0" dirty="0" smtClean="0"/>
                        <a:t>ghannudi@rfmicrotech.com</a:t>
                      </a:r>
                    </a:p>
                  </a:txBody>
                  <a:tcPr marT="34290" marB="34290" anchor="ctr"/>
                </a:tc>
              </a:tr>
              <a:tr h="278130">
                <a:tc>
                  <a:txBody>
                    <a:bodyPr/>
                    <a:lstStyle/>
                    <a:p>
                      <a:r>
                        <a:rPr lang="en-US" sz="1000" b="1" noProof="0" dirty="0" smtClean="0"/>
                        <a:t>4-FORTH</a:t>
                      </a:r>
                      <a:endParaRPr lang="en-US" sz="1000" b="1" noProof="0" dirty="0"/>
                    </a:p>
                  </a:txBody>
                  <a:tcPr marT="34290" marB="34290" anchor="ctr"/>
                </a:tc>
                <a:tc>
                  <a:txBody>
                    <a:bodyPr/>
                    <a:lstStyle/>
                    <a:p>
                      <a:pPr algn="ctr"/>
                      <a:r>
                        <a:rPr lang="en-US" sz="1200" noProof="0" dirty="0" smtClean="0"/>
                        <a:t>George KONSTANTINIDIS</a:t>
                      </a:r>
                      <a:endParaRPr lang="en-US" sz="1200" noProof="0" dirty="0"/>
                    </a:p>
                  </a:txBody>
                  <a:tcPr marT="34290" marB="34290"/>
                </a:tc>
                <a:tc>
                  <a:txBody>
                    <a:bodyPr/>
                    <a:lstStyle/>
                    <a:p>
                      <a:pPr algn="l"/>
                      <a:r>
                        <a:rPr lang="en-US" sz="1200" noProof="0" dirty="0" smtClean="0"/>
                        <a:t>aek@physics.uoc.gr</a:t>
                      </a:r>
                    </a:p>
                  </a:txBody>
                  <a:tcPr marT="34290" marB="34290"/>
                </a:tc>
              </a:tr>
              <a:tr h="278130">
                <a:tc>
                  <a:txBody>
                    <a:bodyPr/>
                    <a:lstStyle/>
                    <a:p>
                      <a:r>
                        <a:rPr lang="en-US" sz="1000" b="1" noProof="0" dirty="0" smtClean="0"/>
                        <a:t>5-TAIPRO</a:t>
                      </a:r>
                      <a:endParaRPr lang="en-US" sz="1000" b="1" noProof="0" dirty="0"/>
                    </a:p>
                  </a:txBody>
                  <a:tcPr marT="34290" marB="34290" anchor="ctr"/>
                </a:tc>
                <a:tc>
                  <a:txBody>
                    <a:bodyPr/>
                    <a:lstStyle/>
                    <a:p>
                      <a:pPr algn="ctr"/>
                      <a:r>
                        <a:rPr lang="en-US" sz="1200" noProof="0" dirty="0" smtClean="0"/>
                        <a:t>Bruno HEUSDENS</a:t>
                      </a:r>
                      <a:endParaRPr lang="en-US" sz="1200" noProof="0" dirty="0"/>
                    </a:p>
                  </a:txBody>
                  <a:tcPr marT="34290" marB="34290"/>
                </a:tc>
                <a:tc>
                  <a:txBody>
                    <a:bodyPr/>
                    <a:lstStyle/>
                    <a:p>
                      <a:pPr algn="l"/>
                      <a:r>
                        <a:rPr lang="en-US" sz="1200" noProof="0" dirty="0" smtClean="0"/>
                        <a:t>b.heusdens@taipro.be</a:t>
                      </a:r>
                      <a:endParaRPr lang="en-US" sz="1200" noProof="0" dirty="0"/>
                    </a:p>
                  </a:txBody>
                  <a:tcPr marT="34290" marB="34290"/>
                </a:tc>
              </a:tr>
            </a:tbl>
          </a:graphicData>
        </a:graphic>
      </p:graphicFrame>
      <p:sp>
        <p:nvSpPr>
          <p:cNvPr id="5" name="Espace réservé du contenu 2"/>
          <p:cNvSpPr>
            <a:spLocks noGrp="1"/>
          </p:cNvSpPr>
          <p:nvPr>
            <p:ph idx="1"/>
          </p:nvPr>
        </p:nvSpPr>
        <p:spPr>
          <a:xfrm>
            <a:off x="179388" y="696913"/>
            <a:ext cx="8761412" cy="526245"/>
          </a:xfrm>
        </p:spPr>
        <p:txBody>
          <a:bodyPr/>
          <a:lstStyle/>
          <a:p>
            <a:r>
              <a:rPr lang="en-US" dirty="0"/>
              <a:t>General </a:t>
            </a:r>
            <a:r>
              <a:rPr lang="en-US" dirty="0" smtClean="0"/>
              <a:t>Assembly Representatives</a:t>
            </a:r>
          </a:p>
        </p:txBody>
      </p:sp>
    </p:spTree>
    <p:extLst>
      <p:ext uri="{BB962C8B-B14F-4D97-AF65-F5344CB8AC3E}">
        <p14:creationId xmlns:p14="http://schemas.microsoft.com/office/powerpoint/2010/main" val="4206460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Role &amp; Responsibilities</a:t>
            </a:r>
            <a:endParaRPr lang="en-US" dirty="0"/>
          </a:p>
        </p:txBody>
      </p:sp>
      <p:sp>
        <p:nvSpPr>
          <p:cNvPr id="3" name="Espace réservé du contenu 2"/>
          <p:cNvSpPr>
            <a:spLocks noGrp="1"/>
          </p:cNvSpPr>
          <p:nvPr>
            <p:ph idx="1"/>
          </p:nvPr>
        </p:nvSpPr>
        <p:spPr/>
        <p:txBody>
          <a:bodyPr/>
          <a:lstStyle/>
          <a:p>
            <a:r>
              <a:rPr lang="en-US" dirty="0"/>
              <a:t>Executive Board</a:t>
            </a:r>
          </a:p>
          <a:p>
            <a:pPr lvl="1"/>
            <a:r>
              <a:rPr lang="en-US" dirty="0"/>
              <a:t> </a:t>
            </a:r>
            <a:r>
              <a:rPr lang="en-US" b="1" dirty="0" smtClean="0"/>
              <a:t>Coordinating </a:t>
            </a:r>
            <a:r>
              <a:rPr lang="en-US" b="1" dirty="0"/>
              <a:t>and supervisory body for the project </a:t>
            </a:r>
            <a:r>
              <a:rPr lang="en-US" b="1" dirty="0" smtClean="0"/>
              <a:t>execution</a:t>
            </a:r>
          </a:p>
          <a:p>
            <a:pPr lvl="1"/>
            <a:r>
              <a:rPr lang="en-US" b="1" dirty="0" smtClean="0"/>
              <a:t> </a:t>
            </a:r>
            <a:r>
              <a:rPr lang="en-US" b="1" dirty="0"/>
              <a:t>Compound of the WP leaders, chaired by </a:t>
            </a:r>
            <a:r>
              <a:rPr lang="en-US" b="1" dirty="0" smtClean="0"/>
              <a:t>the coordinator</a:t>
            </a:r>
          </a:p>
          <a:p>
            <a:pPr lvl="1"/>
            <a:r>
              <a:rPr lang="en-US" b="1" dirty="0" smtClean="0"/>
              <a:t> </a:t>
            </a:r>
            <a:r>
              <a:rPr lang="en-US" b="1" dirty="0"/>
              <a:t>Responsible for the coordination of the technical activities:</a:t>
            </a:r>
          </a:p>
          <a:p>
            <a:pPr lvl="2"/>
            <a:r>
              <a:rPr lang="en-US" dirty="0"/>
              <a:t>Making proposals to the GA for allocation of the project plan, project budget and rules for the management of funds</a:t>
            </a:r>
          </a:p>
          <a:p>
            <a:pPr lvl="2"/>
            <a:r>
              <a:rPr lang="en-US" dirty="0"/>
              <a:t>Making proposal to the GA for review/amendment in the terms of the Grant agreement</a:t>
            </a:r>
          </a:p>
          <a:p>
            <a:pPr lvl="2"/>
            <a:r>
              <a:rPr lang="en-US" dirty="0"/>
              <a:t>Selecting and proposing new parties or additional expertise</a:t>
            </a:r>
          </a:p>
          <a:p>
            <a:pPr lvl="2"/>
            <a:r>
              <a:rPr lang="en-US" dirty="0"/>
              <a:t>Deciding on technical roadmaps for the project</a:t>
            </a:r>
          </a:p>
          <a:p>
            <a:pPr lvl="2"/>
            <a:r>
              <a:rPr lang="en-US" dirty="0"/>
              <a:t>Supporting the coordinator in preparing deliverables, meetings and related data </a:t>
            </a:r>
            <a:endParaRPr lang="en-US" dirty="0" smtClean="0"/>
          </a:p>
          <a:p>
            <a:pPr lvl="2"/>
            <a:endParaRPr lang="en-US" b="1" dirty="0"/>
          </a:p>
          <a:p>
            <a:pPr lvl="1"/>
            <a:r>
              <a:rPr lang="en-US" b="1" dirty="0"/>
              <a:t> </a:t>
            </a:r>
            <a:r>
              <a:rPr lang="en-US" dirty="0"/>
              <a:t>At least </a:t>
            </a:r>
            <a:r>
              <a:rPr lang="en-US" dirty="0" smtClean="0"/>
              <a:t>2 </a:t>
            </a:r>
            <a:r>
              <a:rPr lang="en-US" dirty="0"/>
              <a:t>Executive Meetings / year</a:t>
            </a:r>
          </a:p>
        </p:txBody>
      </p:sp>
    </p:spTree>
    <p:extLst>
      <p:ext uri="{BB962C8B-B14F-4D97-AF65-F5344CB8AC3E}">
        <p14:creationId xmlns:p14="http://schemas.microsoft.com/office/powerpoint/2010/main" val="158681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p:cNvGraphicFramePr>
            <a:graphicFrameLocks noGrp="1"/>
          </p:cNvGraphicFramePr>
          <p:nvPr>
            <p:extLst>
              <p:ext uri="{D42A27DB-BD31-4B8C-83A1-F6EECF244321}">
                <p14:modId xmlns:p14="http://schemas.microsoft.com/office/powerpoint/2010/main" val="2501557371"/>
              </p:ext>
            </p:extLst>
          </p:nvPr>
        </p:nvGraphicFramePr>
        <p:xfrm>
          <a:off x="536038" y="1795040"/>
          <a:ext cx="7797189" cy="2385060"/>
        </p:xfrm>
        <a:graphic>
          <a:graphicData uri="http://schemas.openxmlformats.org/drawingml/2006/table">
            <a:tbl>
              <a:tblPr firstRow="1" bandRow="1">
                <a:tableStyleId>{5C22544A-7EE6-4342-B048-85BDC9FD1C3A}</a:tableStyleId>
              </a:tblPr>
              <a:tblGrid>
                <a:gridCol w="231236"/>
                <a:gridCol w="2480238"/>
                <a:gridCol w="640080"/>
                <a:gridCol w="2021205"/>
                <a:gridCol w="2424430"/>
              </a:tblGrid>
              <a:tr h="278130">
                <a:tc gridSpan="2">
                  <a:txBody>
                    <a:bodyPr/>
                    <a:lstStyle/>
                    <a:p>
                      <a:pPr algn="ctr"/>
                      <a:r>
                        <a:rPr lang="en-US" sz="1400" noProof="0" dirty="0" smtClean="0"/>
                        <a:t>Work Package</a:t>
                      </a:r>
                      <a:endParaRPr lang="en-US" sz="1400" noProof="0" dirty="0"/>
                    </a:p>
                  </a:txBody>
                  <a:tcPr marT="34290" marB="34290" anchor="ctr"/>
                </a:tc>
                <a:tc hMerge="1">
                  <a:txBody>
                    <a:bodyPr/>
                    <a:lstStyle/>
                    <a:p>
                      <a:endParaRPr lang="fr-FR" dirty="0"/>
                    </a:p>
                  </a:txBody>
                  <a:tcPr/>
                </a:tc>
                <a:tc gridSpan="3">
                  <a:txBody>
                    <a:bodyPr/>
                    <a:lstStyle/>
                    <a:p>
                      <a:pPr algn="ctr"/>
                      <a:r>
                        <a:rPr lang="en-US" sz="1400" noProof="0" dirty="0" smtClean="0"/>
                        <a:t>WP leaders</a:t>
                      </a:r>
                      <a:endParaRPr lang="en-US" sz="1400" noProof="0" dirty="0"/>
                    </a:p>
                  </a:txBody>
                  <a:tcPr marT="34290" marB="34290" anchor="ctr"/>
                </a:tc>
                <a:tc hMerge="1">
                  <a:txBody>
                    <a:bodyPr/>
                    <a:lstStyle/>
                    <a:p>
                      <a:endParaRPr lang="fr-FR"/>
                    </a:p>
                  </a:txBody>
                  <a:tcPr/>
                </a:tc>
                <a:tc hMerge="1">
                  <a:txBody>
                    <a:bodyPr/>
                    <a:lstStyle/>
                    <a:p>
                      <a:pPr algn="ctr"/>
                      <a:endParaRPr lang="en-US" sz="1600" noProof="0" dirty="0"/>
                    </a:p>
                  </a:txBody>
                  <a:tcPr/>
                </a:tc>
              </a:tr>
              <a:tr h="388620">
                <a:tc>
                  <a:txBody>
                    <a:bodyPr/>
                    <a:lstStyle/>
                    <a:p>
                      <a:pPr algn="ctr"/>
                      <a:r>
                        <a:rPr lang="en-US" sz="1100" b="1" noProof="0" dirty="0" smtClean="0"/>
                        <a:t>1</a:t>
                      </a:r>
                      <a:endParaRPr lang="en-US" sz="1100" b="1" noProof="0" dirty="0"/>
                    </a:p>
                  </a:txBody>
                  <a:tcPr marT="34290" marB="34290" anchor="ctr"/>
                </a:tc>
                <a:tc>
                  <a:txBody>
                    <a:bodyPr/>
                    <a:lstStyle/>
                    <a:p>
                      <a:r>
                        <a:rPr lang="en-US" sz="1100" b="1" noProof="0" dirty="0" smtClean="0"/>
                        <a:t>Project Management</a:t>
                      </a:r>
                      <a:endParaRPr lang="en-US" sz="1100" b="1" noProof="0" dirty="0"/>
                    </a:p>
                  </a:txBody>
                  <a:tcPr marL="36000" marR="36000" marT="34290" marB="34290" anchor="ctr"/>
                </a:tc>
                <a:tc>
                  <a:txBody>
                    <a:bodyPr/>
                    <a:lstStyle/>
                    <a:p>
                      <a:pPr algn="ctr"/>
                      <a:r>
                        <a:rPr lang="en-US" sz="1000" b="1" noProof="0" dirty="0" smtClean="0"/>
                        <a:t>THALES</a:t>
                      </a:r>
                      <a:endParaRPr lang="en-US" sz="1000" b="1" noProof="0" dirty="0"/>
                    </a:p>
                  </a:txBody>
                  <a:tcPr marT="34290" marB="34290" anchor="ctr"/>
                </a:tc>
                <a:tc>
                  <a:txBody>
                    <a:bodyPr/>
                    <a:lstStyle/>
                    <a:p>
                      <a:pPr algn="ctr"/>
                      <a:r>
                        <a:rPr lang="en-US" sz="1200" noProof="0" dirty="0" smtClean="0"/>
                        <a:t>Afshin</a:t>
                      </a:r>
                      <a:r>
                        <a:rPr lang="en-US" sz="1200" baseline="0" noProof="0" dirty="0" smtClean="0"/>
                        <a:t> ZIAEI</a:t>
                      </a:r>
                      <a:endParaRPr lang="en-US" sz="1200" noProof="0" dirty="0"/>
                    </a:p>
                  </a:txBody>
                  <a:tcPr marT="34290" marB="34290" anchor="ctr"/>
                </a:tc>
                <a:tc>
                  <a:txBody>
                    <a:bodyPr/>
                    <a:lstStyle/>
                    <a:p>
                      <a:pPr algn="ctr"/>
                      <a:r>
                        <a:rPr lang="en-US" sz="1200" noProof="0" dirty="0" smtClean="0"/>
                        <a:t>afshin.ziaei@thalesgroup.com</a:t>
                      </a:r>
                      <a:endParaRPr lang="en-US" sz="1200" noProof="0" dirty="0"/>
                    </a:p>
                  </a:txBody>
                  <a:tcPr marT="34290" marB="34290" anchor="ctr"/>
                </a:tc>
              </a:tr>
              <a:tr h="548640">
                <a:tc>
                  <a:txBody>
                    <a:bodyPr/>
                    <a:lstStyle/>
                    <a:p>
                      <a:pPr algn="ctr"/>
                      <a:r>
                        <a:rPr lang="en-US" sz="1100" b="1" noProof="0" dirty="0" smtClean="0"/>
                        <a:t>2</a:t>
                      </a:r>
                      <a:endParaRPr lang="en-US" sz="1100" b="1" noProof="0" dirty="0"/>
                    </a:p>
                  </a:txBody>
                  <a:tcPr marT="34290" marB="34290" anchor="ctr"/>
                </a:tc>
                <a:tc>
                  <a:txBody>
                    <a:bodyPr/>
                    <a:lstStyle/>
                    <a:p>
                      <a:r>
                        <a:rPr lang="en-US" sz="1100" b="1" noProof="0" dirty="0" smtClean="0"/>
                        <a:t>SMARTEC Pilot Line</a:t>
                      </a:r>
                      <a:endParaRPr lang="en-US" sz="1100" b="1" noProof="0" dirty="0"/>
                    </a:p>
                  </a:txBody>
                  <a:tcPr marL="36000" marR="36000" marT="34290" marB="34290" anchor="ctr"/>
                </a:tc>
                <a:tc>
                  <a:txBody>
                    <a:bodyPr/>
                    <a:lstStyle/>
                    <a:p>
                      <a:pPr algn="ctr"/>
                      <a:r>
                        <a:rPr lang="en-US" sz="1000" b="1" noProof="0" dirty="0" smtClean="0"/>
                        <a:t>FORTH</a:t>
                      </a:r>
                      <a:endParaRPr lang="en-US" sz="1000" b="1" noProof="0" dirty="0"/>
                    </a:p>
                  </a:txBody>
                  <a:tcPr marT="34290" marB="34290" anchor="ctr"/>
                </a:tc>
                <a:tc>
                  <a:txBody>
                    <a:bodyPr/>
                    <a:lstStyle/>
                    <a:p>
                      <a:pPr algn="ctr"/>
                      <a:r>
                        <a:rPr lang="en-US" sz="1200" noProof="0" dirty="0" smtClean="0"/>
                        <a:t>George KONSTANTINIDIS</a:t>
                      </a:r>
                      <a:endParaRPr lang="en-US" sz="1200" noProof="0" dirty="0"/>
                    </a:p>
                  </a:txBody>
                  <a:tcPr marT="34290" marB="34290" anchor="ctr"/>
                </a:tc>
                <a:tc>
                  <a:txBody>
                    <a:bodyPr/>
                    <a:lstStyle/>
                    <a:p>
                      <a:pPr algn="ctr"/>
                      <a:r>
                        <a:rPr lang="en-US" sz="1200" noProof="0" dirty="0" smtClean="0"/>
                        <a:t>aek@physics.uoc.gr</a:t>
                      </a:r>
                    </a:p>
                  </a:txBody>
                  <a:tcPr marT="34290" marB="34290" anchor="ctr"/>
                </a:tc>
              </a:tr>
              <a:tr h="388620">
                <a:tc>
                  <a:txBody>
                    <a:bodyPr/>
                    <a:lstStyle/>
                    <a:p>
                      <a:pPr algn="ctr"/>
                      <a:r>
                        <a:rPr lang="en-US" sz="1100" b="1" noProof="0" dirty="0" smtClean="0"/>
                        <a:t>3</a:t>
                      </a:r>
                      <a:endParaRPr lang="en-US" sz="1100" b="1" noProof="0" dirty="0"/>
                    </a:p>
                  </a:txBody>
                  <a:tcPr marT="34290" marB="34290" anchor="ctr"/>
                </a:tc>
                <a:tc>
                  <a:txBody>
                    <a:bodyPr/>
                    <a:lstStyle/>
                    <a:p>
                      <a:r>
                        <a:rPr lang="en-US" sz="1100" b="1" noProof="0" dirty="0" smtClean="0"/>
                        <a:t>Prototyping</a:t>
                      </a:r>
                      <a:endParaRPr lang="en-US" sz="1100" b="1" noProof="0" dirty="0"/>
                    </a:p>
                  </a:txBody>
                  <a:tcPr marL="36000" marR="36000" marT="34290" marB="34290" anchor="ctr"/>
                </a:tc>
                <a:tc>
                  <a:txBody>
                    <a:bodyPr/>
                    <a:lstStyle/>
                    <a:p>
                      <a:pPr algn="ctr"/>
                      <a:r>
                        <a:rPr lang="en-US" sz="1000" b="1" noProof="0" dirty="0" smtClean="0"/>
                        <a:t>RFM</a:t>
                      </a:r>
                      <a:endParaRPr lang="en-US" sz="1000" b="1" noProof="0" dirty="0"/>
                    </a:p>
                  </a:txBody>
                  <a:tcPr marT="34290" marB="34290" anchor="ctr"/>
                </a:tc>
                <a:tc>
                  <a:txBody>
                    <a:bodyPr/>
                    <a:lstStyle/>
                    <a:p>
                      <a:pPr algn="ctr"/>
                      <a:r>
                        <a:rPr lang="en-US" sz="1200" noProof="0" dirty="0" smtClean="0"/>
                        <a:t>Paola FARINELLI</a:t>
                      </a:r>
                      <a:endParaRPr lang="en-US" sz="1200" noProof="0" dirty="0"/>
                    </a:p>
                  </a:txBody>
                  <a:tcPr marT="34290" marB="34290" anchor="ctr"/>
                </a:tc>
                <a:tc>
                  <a:txBody>
                    <a:bodyPr/>
                    <a:lstStyle/>
                    <a:p>
                      <a:pPr algn="ctr"/>
                      <a:r>
                        <a:rPr lang="en-US" sz="1200" noProof="0" dirty="0" smtClean="0"/>
                        <a:t>farinelli@rfmicrotech.com</a:t>
                      </a:r>
                    </a:p>
                  </a:txBody>
                  <a:tcPr marT="34290" marB="34290" anchor="ctr"/>
                </a:tc>
              </a:tr>
              <a:tr h="388620">
                <a:tc>
                  <a:txBody>
                    <a:bodyPr/>
                    <a:lstStyle/>
                    <a:p>
                      <a:pPr algn="ctr"/>
                      <a:r>
                        <a:rPr lang="en-US" sz="1100" b="1" noProof="0" dirty="0" smtClean="0"/>
                        <a:t>4</a:t>
                      </a:r>
                      <a:endParaRPr lang="en-US" sz="1100" b="1" noProof="0" dirty="0"/>
                    </a:p>
                  </a:txBody>
                  <a:tcPr marT="34290" marB="34290" anchor="ctr"/>
                </a:tc>
                <a:tc>
                  <a:txBody>
                    <a:bodyPr/>
                    <a:lstStyle/>
                    <a:p>
                      <a:r>
                        <a:rPr lang="en-US" sz="1100" b="1" noProof="0" dirty="0" smtClean="0"/>
                        <a:t>Marketing &amp; Business Development</a:t>
                      </a:r>
                      <a:endParaRPr lang="en-US" sz="1100" b="1" noProof="0" dirty="0"/>
                    </a:p>
                  </a:txBody>
                  <a:tcPr marL="36000" marR="36000" marT="34290" marB="34290" anchor="ctr"/>
                </a:tc>
                <a:tc>
                  <a:txBody>
                    <a:bodyPr/>
                    <a:lstStyle/>
                    <a:p>
                      <a:pPr algn="ctr"/>
                      <a:r>
                        <a:rPr lang="en-US" sz="1000" b="1" noProof="0" dirty="0" smtClean="0"/>
                        <a:t>CIDETE</a:t>
                      </a:r>
                      <a:endParaRPr lang="en-US" sz="1000" b="1" noProof="0" dirty="0"/>
                    </a:p>
                  </a:txBody>
                  <a:tcPr marT="34290" marB="34290" anchor="ctr"/>
                </a:tc>
                <a:tc>
                  <a:txBody>
                    <a:bodyPr/>
                    <a:lstStyle/>
                    <a:p>
                      <a:pPr algn="ctr"/>
                      <a:r>
                        <a:rPr lang="en-US" sz="1200" noProof="0" dirty="0" smtClean="0"/>
                        <a:t>German NORIEGA</a:t>
                      </a:r>
                      <a:endParaRPr lang="en-US" sz="1200" noProof="0" dirty="0"/>
                    </a:p>
                  </a:txBody>
                  <a:tcPr marT="34290" marB="34290" anchor="ctr"/>
                </a:tc>
                <a:tc>
                  <a:txBody>
                    <a:bodyPr/>
                    <a:lstStyle/>
                    <a:p>
                      <a:pPr algn="ctr"/>
                      <a:r>
                        <a:rPr lang="en-US" sz="1200" noProof="0" dirty="0" smtClean="0"/>
                        <a:t>gnoriega@cidete.com</a:t>
                      </a:r>
                    </a:p>
                  </a:txBody>
                  <a:tcPr marT="34290" marB="34290" anchor="ctr"/>
                </a:tc>
              </a:tr>
              <a:tr h="388620">
                <a:tc>
                  <a:txBody>
                    <a:bodyPr/>
                    <a:lstStyle/>
                    <a:p>
                      <a:pPr algn="ctr"/>
                      <a:r>
                        <a:rPr lang="en-US" sz="1100" b="1" noProof="0" dirty="0" smtClean="0"/>
                        <a:t>5</a:t>
                      </a:r>
                      <a:endParaRPr lang="en-US" sz="1100" b="1" noProof="0" dirty="0"/>
                    </a:p>
                  </a:txBody>
                  <a:tcPr marT="34290" marB="34290" anchor="ctr"/>
                </a:tc>
                <a:tc>
                  <a:txBody>
                    <a:bodyPr/>
                    <a:lstStyle/>
                    <a:p>
                      <a:r>
                        <a:rPr lang="en-US" sz="1100" b="1" noProof="0" dirty="0" smtClean="0"/>
                        <a:t>Ethics Requirements</a:t>
                      </a:r>
                      <a:endParaRPr lang="en-US" sz="1100" b="1" noProof="0" dirty="0"/>
                    </a:p>
                  </a:txBody>
                  <a:tcPr marL="36000" marR="36000" marT="34290" marB="34290" anchor="ctr"/>
                </a:tc>
                <a:tc>
                  <a:txBody>
                    <a:bodyPr/>
                    <a:lstStyle/>
                    <a:p>
                      <a:pPr algn="ctr"/>
                      <a:r>
                        <a:rPr lang="en-US" sz="1000" b="1" noProof="0" dirty="0" smtClean="0"/>
                        <a:t>THALES</a:t>
                      </a:r>
                      <a:endParaRPr lang="en-US" sz="1000" b="1" noProof="0" dirty="0"/>
                    </a:p>
                  </a:txBody>
                  <a:tcPr marT="34290" marB="34290" anchor="ctr"/>
                </a:tc>
                <a:tc>
                  <a:txBody>
                    <a:bodyPr/>
                    <a:lstStyle/>
                    <a:p>
                      <a:pPr algn="ctr"/>
                      <a:r>
                        <a:rPr lang="en-US" sz="1200" noProof="0" dirty="0" smtClean="0"/>
                        <a:t>Afshin</a:t>
                      </a:r>
                      <a:r>
                        <a:rPr lang="en-US" sz="1200" baseline="0" noProof="0" dirty="0" smtClean="0"/>
                        <a:t> ZIAEI</a:t>
                      </a:r>
                      <a:endParaRPr lang="en-US" sz="1200" noProof="0" dirty="0"/>
                    </a:p>
                  </a:txBody>
                  <a:tcPr marT="34290" marB="34290" anchor="ctr"/>
                </a:tc>
                <a:tc>
                  <a:txBody>
                    <a:bodyPr/>
                    <a:lstStyle/>
                    <a:p>
                      <a:pPr algn="ctr"/>
                      <a:r>
                        <a:rPr lang="en-US" sz="1200" noProof="0" dirty="0" smtClean="0"/>
                        <a:t>afshin.ziaei@thalesgroup.com</a:t>
                      </a:r>
                      <a:endParaRPr lang="en-US" sz="1200" noProof="0" dirty="0"/>
                    </a:p>
                  </a:txBody>
                  <a:tcPr marT="34290" marB="34290" anchor="ctr"/>
                </a:tc>
              </a:tr>
            </a:tbl>
          </a:graphicData>
        </a:graphic>
      </p:graphicFrame>
      <p:sp>
        <p:nvSpPr>
          <p:cNvPr id="2" name="Titre 1"/>
          <p:cNvSpPr>
            <a:spLocks noGrp="1"/>
          </p:cNvSpPr>
          <p:nvPr>
            <p:ph type="title"/>
          </p:nvPr>
        </p:nvSpPr>
        <p:spPr/>
        <p:txBody>
          <a:bodyPr/>
          <a:lstStyle/>
          <a:p>
            <a:r>
              <a:rPr lang="en-US" dirty="0" smtClean="0"/>
              <a:t>Role &amp; Responsibilities</a:t>
            </a:r>
            <a:endParaRPr lang="en-US" dirty="0"/>
          </a:p>
        </p:txBody>
      </p:sp>
      <p:sp>
        <p:nvSpPr>
          <p:cNvPr id="6" name="Rectangle 68"/>
          <p:cNvSpPr>
            <a:spLocks noChangeArrowheads="1"/>
          </p:cNvSpPr>
          <p:nvPr/>
        </p:nvSpPr>
        <p:spPr bwMode="auto">
          <a:xfrm>
            <a:off x="2425700" y="1155304"/>
            <a:ext cx="44894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323265"/>
                </a:solidFill>
                <a:latin typeface="Arial" pitchFamily="34" charset="0"/>
                <a:cs typeface="Arial" pitchFamily="34" charset="0"/>
              </a:defRPr>
            </a:lvl1pPr>
            <a:lvl2pPr marL="742950" indent="-285750">
              <a:defRPr sz="1400">
                <a:solidFill>
                  <a:srgbClr val="323265"/>
                </a:solidFill>
                <a:latin typeface="Arial" pitchFamily="34" charset="0"/>
                <a:cs typeface="Arial" pitchFamily="34" charset="0"/>
              </a:defRPr>
            </a:lvl2pPr>
            <a:lvl3pPr marL="1143000" indent="-228600">
              <a:defRPr sz="1400">
                <a:solidFill>
                  <a:srgbClr val="323265"/>
                </a:solidFill>
                <a:latin typeface="Arial" pitchFamily="34" charset="0"/>
                <a:cs typeface="Arial" pitchFamily="34" charset="0"/>
              </a:defRPr>
            </a:lvl3pPr>
            <a:lvl4pPr marL="1600200" indent="-228600">
              <a:defRPr sz="1400">
                <a:solidFill>
                  <a:srgbClr val="323265"/>
                </a:solidFill>
                <a:latin typeface="Arial" pitchFamily="34" charset="0"/>
                <a:cs typeface="Arial" pitchFamily="34" charset="0"/>
              </a:defRPr>
            </a:lvl4pPr>
            <a:lvl5pPr marL="2057400" indent="-228600">
              <a:defRPr sz="1400">
                <a:solidFill>
                  <a:srgbClr val="323265"/>
                </a:solidFill>
                <a:latin typeface="Arial" pitchFamily="34" charset="0"/>
                <a:cs typeface="Arial" pitchFamily="34" charset="0"/>
              </a:defRPr>
            </a:lvl5pPr>
            <a:lvl6pPr marL="2514600" indent="-228600" algn="ctr" eaLnBrk="0" fontAlgn="base" hangingPunct="0">
              <a:spcBef>
                <a:spcPct val="0"/>
              </a:spcBef>
              <a:spcAft>
                <a:spcPct val="0"/>
              </a:spcAft>
              <a:defRPr sz="1400">
                <a:solidFill>
                  <a:srgbClr val="323265"/>
                </a:solidFill>
                <a:latin typeface="Arial" pitchFamily="34" charset="0"/>
                <a:cs typeface="Arial" pitchFamily="34" charset="0"/>
              </a:defRPr>
            </a:lvl6pPr>
            <a:lvl7pPr marL="2971800" indent="-228600" algn="ctr" eaLnBrk="0" fontAlgn="base" hangingPunct="0">
              <a:spcBef>
                <a:spcPct val="0"/>
              </a:spcBef>
              <a:spcAft>
                <a:spcPct val="0"/>
              </a:spcAft>
              <a:defRPr sz="1400">
                <a:solidFill>
                  <a:srgbClr val="323265"/>
                </a:solidFill>
                <a:latin typeface="Arial" pitchFamily="34" charset="0"/>
                <a:cs typeface="Arial" pitchFamily="34" charset="0"/>
              </a:defRPr>
            </a:lvl7pPr>
            <a:lvl8pPr marL="3429000" indent="-228600" algn="ctr" eaLnBrk="0" fontAlgn="base" hangingPunct="0">
              <a:spcBef>
                <a:spcPct val="0"/>
              </a:spcBef>
              <a:spcAft>
                <a:spcPct val="0"/>
              </a:spcAft>
              <a:defRPr sz="1400">
                <a:solidFill>
                  <a:srgbClr val="323265"/>
                </a:solidFill>
                <a:latin typeface="Arial" pitchFamily="34" charset="0"/>
                <a:cs typeface="Arial" pitchFamily="34" charset="0"/>
              </a:defRPr>
            </a:lvl8pPr>
            <a:lvl9pPr marL="3886200" indent="-228600" algn="ctr" eaLnBrk="0" fontAlgn="base" hangingPunct="0">
              <a:spcBef>
                <a:spcPct val="0"/>
              </a:spcBef>
              <a:spcAft>
                <a:spcPct val="0"/>
              </a:spcAft>
              <a:defRPr sz="1400">
                <a:solidFill>
                  <a:srgbClr val="323265"/>
                </a:solidFill>
                <a:latin typeface="Arial" pitchFamily="34" charset="0"/>
                <a:cs typeface="Arial" pitchFamily="34" charset="0"/>
              </a:defRPr>
            </a:lvl9pPr>
          </a:lstStyle>
          <a:p>
            <a:pPr algn="ctr"/>
            <a:r>
              <a:rPr lang="en-GB" altLang="fr-FR" sz="2200" b="1" dirty="0">
                <a:solidFill>
                  <a:srgbClr val="0070C0"/>
                </a:solidFill>
              </a:rPr>
              <a:t>Executive Board (WP leaders)</a:t>
            </a:r>
          </a:p>
        </p:txBody>
      </p:sp>
    </p:spTree>
    <p:extLst>
      <p:ext uri="{BB962C8B-B14F-4D97-AF65-F5344CB8AC3E}">
        <p14:creationId xmlns:p14="http://schemas.microsoft.com/office/powerpoint/2010/main" val="1228327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Role &amp; Responsibilities</a:t>
            </a:r>
            <a:endParaRPr lang="en-US" dirty="0"/>
          </a:p>
        </p:txBody>
      </p:sp>
      <p:sp>
        <p:nvSpPr>
          <p:cNvPr id="3" name="Espace réservé du contenu 2"/>
          <p:cNvSpPr>
            <a:spLocks noGrp="1"/>
          </p:cNvSpPr>
          <p:nvPr>
            <p:ph idx="1"/>
          </p:nvPr>
        </p:nvSpPr>
        <p:spPr/>
        <p:txBody>
          <a:bodyPr/>
          <a:lstStyle/>
          <a:p>
            <a:r>
              <a:rPr lang="en-US" dirty="0"/>
              <a:t>WP Leaders</a:t>
            </a:r>
          </a:p>
          <a:p>
            <a:pPr lvl="1"/>
            <a:r>
              <a:rPr lang="en-US" b="1" dirty="0"/>
              <a:t> Coordinating the work carried in each </a:t>
            </a:r>
            <a:r>
              <a:rPr lang="en-US" b="1" dirty="0" smtClean="0"/>
              <a:t>WP</a:t>
            </a:r>
          </a:p>
          <a:p>
            <a:pPr lvl="1"/>
            <a:endParaRPr lang="en-US" b="1" dirty="0"/>
          </a:p>
          <a:p>
            <a:pPr lvl="1"/>
            <a:r>
              <a:rPr lang="en-US" b="1" dirty="0"/>
              <a:t> Responsible of the tasks within the WP </a:t>
            </a:r>
            <a:endParaRPr lang="en-US" b="1" dirty="0" smtClean="0"/>
          </a:p>
          <a:p>
            <a:pPr marL="357187" lvl="1" indent="0">
              <a:buNone/>
            </a:pPr>
            <a:endParaRPr lang="en-US" b="1" dirty="0"/>
          </a:p>
          <a:p>
            <a:pPr lvl="1"/>
            <a:r>
              <a:rPr lang="en-US" b="1" dirty="0"/>
              <a:t>Responsible for the coordination of the technical activities</a:t>
            </a:r>
            <a:r>
              <a:rPr lang="en-US" b="1" dirty="0" smtClean="0"/>
              <a:t>:</a:t>
            </a:r>
            <a:endParaRPr lang="en-US" b="1" dirty="0"/>
          </a:p>
          <a:p>
            <a:pPr lvl="2"/>
            <a:r>
              <a:rPr lang="en-US" dirty="0"/>
              <a:t>Planning, monitoring and reporting of the tasks within the WP</a:t>
            </a:r>
          </a:p>
          <a:p>
            <a:pPr lvl="2"/>
            <a:r>
              <a:rPr lang="en-US" dirty="0"/>
              <a:t>Administrating the WP management team</a:t>
            </a:r>
          </a:p>
          <a:p>
            <a:pPr lvl="2"/>
            <a:r>
              <a:rPr lang="en-US" dirty="0"/>
              <a:t>Transmission of documents, information and deliverables to the WP participants and to the coordinator</a:t>
            </a:r>
          </a:p>
          <a:p>
            <a:pPr lvl="2"/>
            <a:r>
              <a:rPr lang="en-US" dirty="0"/>
              <a:t>Coordinating on a day-to-day basis the progress of the technical work</a:t>
            </a:r>
          </a:p>
          <a:p>
            <a:pPr lvl="2"/>
            <a:r>
              <a:rPr lang="en-US" dirty="0"/>
              <a:t>Reviewing deliverables and advise the coordinator if delays</a:t>
            </a:r>
          </a:p>
          <a:p>
            <a:endParaRPr lang="fr-FR" dirty="0"/>
          </a:p>
        </p:txBody>
      </p:sp>
    </p:spTree>
    <p:extLst>
      <p:ext uri="{BB962C8B-B14F-4D97-AF65-F5344CB8AC3E}">
        <p14:creationId xmlns:p14="http://schemas.microsoft.com/office/powerpoint/2010/main" val="572902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Consortium</a:t>
            </a:r>
            <a:endParaRPr lang="en-US" dirty="0"/>
          </a:p>
        </p:txBody>
      </p:sp>
      <p:pic>
        <p:nvPicPr>
          <p:cNvPr id="23" name="Image 22"/>
          <p:cNvPicPr>
            <a:picLocks noChangeAspect="1"/>
          </p:cNvPicPr>
          <p:nvPr/>
        </p:nvPicPr>
        <p:blipFill rotWithShape="1">
          <a:blip r:embed="rId2">
            <a:extLst>
              <a:ext uri="{28A0092B-C50C-407E-A947-70E740481C1C}">
                <a14:useLocalDpi xmlns:a14="http://schemas.microsoft.com/office/drawing/2010/main" val="0"/>
              </a:ext>
            </a:extLst>
          </a:blip>
          <a:srcRect l="-2274" t="-1957" r="1" b="-2423"/>
          <a:stretch/>
        </p:blipFill>
        <p:spPr bwMode="auto">
          <a:xfrm>
            <a:off x="1428861" y="807098"/>
            <a:ext cx="3366347" cy="2533714"/>
          </a:xfrm>
          <a:prstGeom prst="rect">
            <a:avLst/>
          </a:prstGeom>
          <a:solidFill>
            <a:schemeClr val="bg1"/>
          </a:solidFill>
          <a:ln w="19050">
            <a:solidFill>
              <a:srgbClr val="000099"/>
            </a:solidFill>
          </a:ln>
        </p:spPr>
      </p:pic>
      <p:pic>
        <p:nvPicPr>
          <p:cNvPr id="24" name="Image 23" descr="Résultat de recherche d'images pour &quot;logo commission européenne&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5469" y="657227"/>
            <a:ext cx="2602958" cy="1800223"/>
          </a:xfrm>
          <a:prstGeom prst="rect">
            <a:avLst/>
          </a:prstGeom>
          <a:noFill/>
          <a:ln>
            <a:noFill/>
          </a:ln>
        </p:spPr>
      </p:pic>
      <p:pic>
        <p:nvPicPr>
          <p:cNvPr id="26" name="Image 25"/>
          <p:cNvPicPr>
            <a:picLocks noChangeAspect="1"/>
          </p:cNvPicPr>
          <p:nvPr/>
        </p:nvPicPr>
        <p:blipFill>
          <a:blip r:embed="rId4"/>
          <a:stretch>
            <a:fillRect/>
          </a:stretch>
        </p:blipFill>
        <p:spPr>
          <a:xfrm>
            <a:off x="6405469" y="2600123"/>
            <a:ext cx="2602958" cy="1481379"/>
          </a:xfrm>
          <a:prstGeom prst="rect">
            <a:avLst/>
          </a:prstGeom>
        </p:spPr>
      </p:pic>
      <p:sp>
        <p:nvSpPr>
          <p:cNvPr id="3" name="Rectangle 2"/>
          <p:cNvSpPr/>
          <p:nvPr/>
        </p:nvSpPr>
        <p:spPr>
          <a:xfrm>
            <a:off x="6395532" y="4244459"/>
            <a:ext cx="2622833" cy="338554"/>
          </a:xfrm>
          <a:prstGeom prst="rect">
            <a:avLst/>
          </a:prstGeom>
          <a:ln w="19050">
            <a:solidFill>
              <a:srgbClr val="000099"/>
            </a:solidFill>
          </a:ln>
        </p:spPr>
        <p:txBody>
          <a:bodyPr wrap="none">
            <a:spAutoFit/>
          </a:bodyPr>
          <a:lstStyle/>
          <a:p>
            <a:pPr algn="ctr"/>
            <a:r>
              <a:rPr lang="fr-FR" sz="1600" b="1" dirty="0"/>
              <a:t>H2020-EIC-FTI-2018-2020</a:t>
            </a:r>
          </a:p>
        </p:txBody>
      </p:sp>
      <p:graphicFrame>
        <p:nvGraphicFramePr>
          <p:cNvPr id="7" name="Tableau 6"/>
          <p:cNvGraphicFramePr>
            <a:graphicFrameLocks noGrp="1"/>
          </p:cNvGraphicFramePr>
          <p:nvPr>
            <p:extLst>
              <p:ext uri="{D42A27DB-BD31-4B8C-83A1-F6EECF244321}">
                <p14:modId xmlns:p14="http://schemas.microsoft.com/office/powerpoint/2010/main" val="3226033026"/>
              </p:ext>
            </p:extLst>
          </p:nvPr>
        </p:nvGraphicFramePr>
        <p:xfrm>
          <a:off x="376839" y="3458810"/>
          <a:ext cx="5544504" cy="1432560"/>
        </p:xfrm>
        <a:graphic>
          <a:graphicData uri="http://schemas.openxmlformats.org/drawingml/2006/table">
            <a:tbl>
              <a:tblPr firstRow="1" bandRow="1">
                <a:tableStyleId>{5C22544A-7EE6-4342-B048-85BDC9FD1C3A}</a:tableStyleId>
              </a:tblPr>
              <a:tblGrid>
                <a:gridCol w="378143"/>
                <a:gridCol w="4356418"/>
                <a:gridCol w="809943"/>
              </a:tblGrid>
              <a:tr h="207888">
                <a:tc>
                  <a:txBody>
                    <a:bodyPr/>
                    <a:lstStyle/>
                    <a:p>
                      <a:pPr algn="ctr"/>
                      <a:r>
                        <a:rPr lang="en-US" sz="1200" b="1" noProof="0" dirty="0" smtClean="0"/>
                        <a:t>n°</a:t>
                      </a:r>
                      <a:endParaRPr lang="en-US" sz="1200" b="1" noProof="0" dirty="0"/>
                    </a:p>
                  </a:txBody>
                  <a:tcPr marT="34290" marB="34290" anchor="ctr">
                    <a:solidFill>
                      <a:srgbClr val="AC0000"/>
                    </a:solidFill>
                  </a:tcPr>
                </a:tc>
                <a:tc>
                  <a:txBody>
                    <a:bodyPr/>
                    <a:lstStyle/>
                    <a:p>
                      <a:pPr algn="l"/>
                      <a:r>
                        <a:rPr lang="en-US" sz="1200" b="1" noProof="0" dirty="0" smtClean="0"/>
                        <a:t>Participant legal name</a:t>
                      </a:r>
                      <a:endParaRPr lang="en-US" sz="1200" b="1" noProof="0" dirty="0"/>
                    </a:p>
                  </a:txBody>
                  <a:tcPr marT="34290" marB="34290" anchor="ctr">
                    <a:solidFill>
                      <a:srgbClr val="AC0000"/>
                    </a:solidFill>
                  </a:tcPr>
                </a:tc>
                <a:tc>
                  <a:txBody>
                    <a:bodyPr/>
                    <a:lstStyle/>
                    <a:p>
                      <a:pPr algn="ctr"/>
                      <a:r>
                        <a:rPr lang="en-US" sz="1200" b="1" noProof="0" dirty="0" smtClean="0"/>
                        <a:t>Country</a:t>
                      </a:r>
                      <a:endParaRPr lang="en-US" sz="1200" b="1" noProof="0" dirty="0"/>
                    </a:p>
                  </a:txBody>
                  <a:tcPr marT="34290" marB="34290" anchor="ctr">
                    <a:solidFill>
                      <a:srgbClr val="AC0000"/>
                    </a:solidFill>
                  </a:tcPr>
                </a:tc>
              </a:tr>
              <a:tr h="209334">
                <a:tc>
                  <a:txBody>
                    <a:bodyPr/>
                    <a:lstStyle/>
                    <a:p>
                      <a:pPr algn="ctr"/>
                      <a:r>
                        <a:rPr lang="en-US" sz="1100" b="1" noProof="0" dirty="0" smtClean="0">
                          <a:solidFill>
                            <a:srgbClr val="002060"/>
                          </a:solidFill>
                        </a:rPr>
                        <a:t>1</a:t>
                      </a:r>
                      <a:endParaRPr lang="en-US" sz="1100" b="1" noProof="0" dirty="0">
                        <a:solidFill>
                          <a:srgbClr val="002060"/>
                        </a:solidFill>
                      </a:endParaRPr>
                    </a:p>
                  </a:txBody>
                  <a:tcPr marT="34290" marB="34290" anchor="ctr"/>
                </a:tc>
                <a:tc>
                  <a:txBody>
                    <a:bodyPr/>
                    <a:lstStyle/>
                    <a:p>
                      <a:pPr algn="l"/>
                      <a:r>
                        <a:rPr lang="en-US" sz="1050" b="1" noProof="0" dirty="0" smtClean="0">
                          <a:solidFill>
                            <a:srgbClr val="002060"/>
                          </a:solidFill>
                        </a:rPr>
                        <a:t>THALES</a:t>
                      </a:r>
                      <a:r>
                        <a:rPr lang="en-US" sz="1050" b="1" baseline="0" noProof="0" dirty="0" smtClean="0">
                          <a:solidFill>
                            <a:srgbClr val="002060"/>
                          </a:solidFill>
                        </a:rPr>
                        <a:t> SA (THALES)</a:t>
                      </a:r>
                      <a:endParaRPr lang="en-US" sz="1050" b="1" noProof="0" dirty="0">
                        <a:solidFill>
                          <a:srgbClr val="002060"/>
                        </a:solidFill>
                      </a:endParaRPr>
                    </a:p>
                  </a:txBody>
                  <a:tcPr marT="34290" marB="34290" anchor="ctr"/>
                </a:tc>
                <a:tc>
                  <a:txBody>
                    <a:bodyPr/>
                    <a:lstStyle/>
                    <a:p>
                      <a:pPr algn="ctr"/>
                      <a:r>
                        <a:rPr lang="en-US" sz="1050" b="1" noProof="0" dirty="0" smtClean="0">
                          <a:solidFill>
                            <a:srgbClr val="002060"/>
                          </a:solidFill>
                        </a:rPr>
                        <a:t>FR</a:t>
                      </a:r>
                      <a:endParaRPr lang="en-US" sz="1050" b="1" noProof="0" dirty="0">
                        <a:solidFill>
                          <a:srgbClr val="002060"/>
                        </a:solidFill>
                      </a:endParaRPr>
                    </a:p>
                  </a:txBody>
                  <a:tcPr marT="34290" marB="34290" anchor="ctr"/>
                </a:tc>
              </a:tr>
              <a:tr h="209334">
                <a:tc>
                  <a:txBody>
                    <a:bodyPr/>
                    <a:lstStyle/>
                    <a:p>
                      <a:pPr algn="ctr"/>
                      <a:r>
                        <a:rPr lang="en-US" sz="1100" b="1" noProof="0" dirty="0" smtClean="0">
                          <a:solidFill>
                            <a:srgbClr val="002060"/>
                          </a:solidFill>
                        </a:rPr>
                        <a:t>2</a:t>
                      </a:r>
                      <a:endParaRPr lang="en-US" sz="1100" b="1" noProof="0" dirty="0">
                        <a:solidFill>
                          <a:srgbClr val="002060"/>
                        </a:solidFill>
                      </a:endParaRPr>
                    </a:p>
                  </a:txBody>
                  <a:tcPr marT="34290" marB="34290" anchor="ctr"/>
                </a:tc>
                <a:tc>
                  <a:txBody>
                    <a:bodyPr/>
                    <a:lstStyle/>
                    <a:p>
                      <a:pPr algn="l"/>
                      <a:r>
                        <a:rPr lang="en-US" sz="1050" b="1" noProof="0" dirty="0" smtClean="0">
                          <a:solidFill>
                            <a:srgbClr val="002060"/>
                          </a:solidFill>
                        </a:rPr>
                        <a:t>CIDETE INGENIEROS SL (CIDETE)</a:t>
                      </a:r>
                      <a:endParaRPr lang="en-US" sz="1050" b="1" noProof="0" dirty="0">
                        <a:solidFill>
                          <a:srgbClr val="002060"/>
                        </a:solidFill>
                      </a:endParaRPr>
                    </a:p>
                  </a:txBody>
                  <a:tcPr marT="34290" marB="34290" anchor="ctr"/>
                </a:tc>
                <a:tc>
                  <a:txBody>
                    <a:bodyPr/>
                    <a:lstStyle/>
                    <a:p>
                      <a:pPr algn="ctr"/>
                      <a:r>
                        <a:rPr lang="en-US" sz="1050" b="1" noProof="0" dirty="0" smtClean="0">
                          <a:solidFill>
                            <a:srgbClr val="002060"/>
                          </a:solidFill>
                        </a:rPr>
                        <a:t>SP</a:t>
                      </a:r>
                      <a:endParaRPr lang="en-US" sz="1050" b="1" noProof="0" dirty="0">
                        <a:solidFill>
                          <a:srgbClr val="002060"/>
                        </a:solidFill>
                      </a:endParaRPr>
                    </a:p>
                  </a:txBody>
                  <a:tcPr marT="34290" marB="34290" anchor="ctr"/>
                </a:tc>
              </a:tr>
              <a:tr h="209334">
                <a:tc>
                  <a:txBody>
                    <a:bodyPr/>
                    <a:lstStyle/>
                    <a:p>
                      <a:pPr algn="ctr"/>
                      <a:r>
                        <a:rPr lang="en-US" sz="1100" b="1" noProof="0" dirty="0" smtClean="0">
                          <a:solidFill>
                            <a:srgbClr val="002060"/>
                          </a:solidFill>
                        </a:rPr>
                        <a:t>3</a:t>
                      </a:r>
                      <a:endParaRPr lang="en-US" sz="1100" b="1" noProof="0" dirty="0">
                        <a:solidFill>
                          <a:srgbClr val="002060"/>
                        </a:solidFill>
                      </a:endParaRPr>
                    </a:p>
                  </a:txBody>
                  <a:tcPr marT="34290" marB="34290" anchor="ctr"/>
                </a:tc>
                <a:tc>
                  <a:txBody>
                    <a:bodyPr/>
                    <a:lstStyle/>
                    <a:p>
                      <a:pPr algn="l"/>
                      <a:r>
                        <a:rPr lang="en-US" sz="1050" b="1" noProof="0" dirty="0" smtClean="0">
                          <a:solidFill>
                            <a:srgbClr val="002060"/>
                          </a:solidFill>
                        </a:rPr>
                        <a:t>RF MICROTECH SRL (RFM)</a:t>
                      </a:r>
                      <a:endParaRPr lang="en-US" sz="1050" b="1" noProof="0" dirty="0">
                        <a:solidFill>
                          <a:srgbClr val="002060"/>
                        </a:solidFill>
                      </a:endParaRPr>
                    </a:p>
                  </a:txBody>
                  <a:tcPr marT="34290" marB="34290" anchor="ctr"/>
                </a:tc>
                <a:tc>
                  <a:txBody>
                    <a:bodyPr/>
                    <a:lstStyle/>
                    <a:p>
                      <a:pPr algn="ctr"/>
                      <a:r>
                        <a:rPr lang="en-US" sz="1050" b="1" noProof="0" dirty="0" smtClean="0">
                          <a:solidFill>
                            <a:srgbClr val="002060"/>
                          </a:solidFill>
                        </a:rPr>
                        <a:t>IT</a:t>
                      </a:r>
                      <a:endParaRPr lang="en-US" sz="1050" b="1" noProof="0" dirty="0">
                        <a:solidFill>
                          <a:srgbClr val="002060"/>
                        </a:solidFill>
                      </a:endParaRPr>
                    </a:p>
                  </a:txBody>
                  <a:tcPr marT="34290" marB="34290" anchor="ctr"/>
                </a:tc>
              </a:tr>
              <a:tr h="209334">
                <a:tc>
                  <a:txBody>
                    <a:bodyPr/>
                    <a:lstStyle/>
                    <a:p>
                      <a:pPr algn="ctr"/>
                      <a:r>
                        <a:rPr lang="en-US" sz="1100" b="1" noProof="0" dirty="0" smtClean="0">
                          <a:solidFill>
                            <a:srgbClr val="002060"/>
                          </a:solidFill>
                        </a:rPr>
                        <a:t>4</a:t>
                      </a:r>
                      <a:endParaRPr lang="en-US" sz="1100" b="1" noProof="0" dirty="0">
                        <a:solidFill>
                          <a:srgbClr val="002060"/>
                        </a:solidFill>
                      </a:endParaRPr>
                    </a:p>
                  </a:txBody>
                  <a:tcPr marT="34290" marB="34290" anchor="ctr"/>
                </a:tc>
                <a:tc>
                  <a:txBody>
                    <a:bodyPr/>
                    <a:lstStyle/>
                    <a:p>
                      <a:pPr algn="l"/>
                      <a:r>
                        <a:rPr lang="en-US" sz="1050" b="1" noProof="0" dirty="0" smtClean="0">
                          <a:solidFill>
                            <a:srgbClr val="002060"/>
                          </a:solidFill>
                        </a:rPr>
                        <a:t>FOUNDATION FOR RESEARCH AND TECHNOLOGY HELLAS (FORTH)</a:t>
                      </a:r>
                      <a:endParaRPr lang="en-US" sz="1050" b="1" noProof="0" dirty="0">
                        <a:solidFill>
                          <a:srgbClr val="002060"/>
                        </a:solidFill>
                      </a:endParaRPr>
                    </a:p>
                  </a:txBody>
                  <a:tcPr marT="34290" marB="34290" anchor="ctr"/>
                </a:tc>
                <a:tc>
                  <a:txBody>
                    <a:bodyPr/>
                    <a:lstStyle/>
                    <a:p>
                      <a:pPr algn="ctr"/>
                      <a:r>
                        <a:rPr lang="en-US" sz="1050" b="1" noProof="0" dirty="0" smtClean="0">
                          <a:solidFill>
                            <a:srgbClr val="002060"/>
                          </a:solidFill>
                        </a:rPr>
                        <a:t>EL</a:t>
                      </a:r>
                      <a:endParaRPr lang="en-US" sz="1050" b="1" noProof="0" dirty="0">
                        <a:solidFill>
                          <a:srgbClr val="002060"/>
                        </a:solidFill>
                      </a:endParaRPr>
                    </a:p>
                  </a:txBody>
                  <a:tcPr marT="34290" marB="34290" anchor="ctr"/>
                </a:tc>
              </a:tr>
              <a:tr h="209334">
                <a:tc>
                  <a:txBody>
                    <a:bodyPr/>
                    <a:lstStyle/>
                    <a:p>
                      <a:pPr algn="ctr"/>
                      <a:r>
                        <a:rPr lang="en-US" sz="1100" b="1" noProof="0" dirty="0" smtClean="0">
                          <a:solidFill>
                            <a:srgbClr val="002060"/>
                          </a:solidFill>
                        </a:rPr>
                        <a:t>5</a:t>
                      </a:r>
                      <a:endParaRPr lang="en-US" sz="1100" b="1" noProof="0" dirty="0">
                        <a:solidFill>
                          <a:srgbClr val="002060"/>
                        </a:solidFill>
                      </a:endParaRPr>
                    </a:p>
                  </a:txBody>
                  <a:tcPr marT="34290" marB="34290" anchor="ctr"/>
                </a:tc>
                <a:tc>
                  <a:txBody>
                    <a:bodyPr/>
                    <a:lstStyle/>
                    <a:p>
                      <a:pPr algn="l"/>
                      <a:r>
                        <a:rPr lang="en-US" sz="1050" b="1" noProof="0" dirty="0" smtClean="0">
                          <a:solidFill>
                            <a:srgbClr val="002060"/>
                          </a:solidFill>
                        </a:rPr>
                        <a:t>TAIPRO ENGINEERING</a:t>
                      </a:r>
                      <a:r>
                        <a:rPr lang="en-US" sz="1050" b="1" baseline="0" noProof="0" dirty="0" smtClean="0">
                          <a:solidFill>
                            <a:srgbClr val="002060"/>
                          </a:solidFill>
                        </a:rPr>
                        <a:t> SA (TAIPRO)</a:t>
                      </a:r>
                      <a:endParaRPr lang="en-US" sz="1050" b="1" noProof="0" dirty="0">
                        <a:solidFill>
                          <a:srgbClr val="002060"/>
                        </a:solidFill>
                      </a:endParaRPr>
                    </a:p>
                  </a:txBody>
                  <a:tcPr marT="34290" marB="34290" anchor="ctr"/>
                </a:tc>
                <a:tc>
                  <a:txBody>
                    <a:bodyPr/>
                    <a:lstStyle/>
                    <a:p>
                      <a:pPr algn="ctr"/>
                      <a:r>
                        <a:rPr lang="en-US" sz="1050" b="1" noProof="0" dirty="0" smtClean="0">
                          <a:solidFill>
                            <a:srgbClr val="002060"/>
                          </a:solidFill>
                        </a:rPr>
                        <a:t>B</a:t>
                      </a:r>
                      <a:endParaRPr lang="en-US" sz="1050" b="1" noProof="0" dirty="0">
                        <a:solidFill>
                          <a:srgbClr val="002060"/>
                        </a:solidFill>
                      </a:endParaRPr>
                    </a:p>
                  </a:txBody>
                  <a:tcPr marT="34290" marB="34290" anchor="ctr"/>
                </a:tc>
              </a:tr>
            </a:tbl>
          </a:graphicData>
        </a:graphic>
      </p:graphicFrame>
    </p:spTree>
    <p:extLst>
      <p:ext uri="{BB962C8B-B14F-4D97-AF65-F5344CB8AC3E}">
        <p14:creationId xmlns:p14="http://schemas.microsoft.com/office/powerpoint/2010/main" val="39215519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Role &amp; Responsibilities</a:t>
            </a:r>
            <a:endParaRPr lang="en-US" dirty="0"/>
          </a:p>
        </p:txBody>
      </p:sp>
      <p:sp>
        <p:nvSpPr>
          <p:cNvPr id="3" name="Espace réservé du contenu 2"/>
          <p:cNvSpPr>
            <a:spLocks noGrp="1"/>
          </p:cNvSpPr>
          <p:nvPr>
            <p:ph idx="1"/>
          </p:nvPr>
        </p:nvSpPr>
        <p:spPr/>
        <p:txBody>
          <a:bodyPr/>
          <a:lstStyle/>
          <a:p>
            <a:r>
              <a:rPr lang="en-US" dirty="0"/>
              <a:t>WP management teams</a:t>
            </a:r>
          </a:p>
          <a:p>
            <a:pPr lvl="1"/>
            <a:r>
              <a:rPr lang="en-US" dirty="0"/>
              <a:t> </a:t>
            </a:r>
            <a:r>
              <a:rPr lang="en-US" b="1" dirty="0"/>
              <a:t>In charge of the management of each </a:t>
            </a:r>
            <a:r>
              <a:rPr lang="en-US" b="1" dirty="0" smtClean="0"/>
              <a:t>WP</a:t>
            </a:r>
          </a:p>
          <a:p>
            <a:pPr lvl="1"/>
            <a:endParaRPr lang="en-US" b="1" dirty="0"/>
          </a:p>
          <a:p>
            <a:pPr lvl="1"/>
            <a:r>
              <a:rPr lang="en-US" b="1" dirty="0"/>
              <a:t> 1 representative of each contractor having a task in the given WP, chaired by the WP </a:t>
            </a:r>
            <a:r>
              <a:rPr lang="en-US" b="1" dirty="0" smtClean="0"/>
              <a:t>leader</a:t>
            </a:r>
          </a:p>
          <a:p>
            <a:pPr lvl="1"/>
            <a:endParaRPr lang="en-US" b="1" dirty="0"/>
          </a:p>
          <a:p>
            <a:pPr lvl="1"/>
            <a:r>
              <a:rPr lang="en-US" b="1" dirty="0"/>
              <a:t> Responsible for the execution and the progress of the technical activities relevant to each WP:</a:t>
            </a:r>
          </a:p>
          <a:p>
            <a:pPr lvl="2"/>
            <a:r>
              <a:rPr lang="en-US" dirty="0"/>
              <a:t>Deciding upon allocation of the WP budget </a:t>
            </a:r>
          </a:p>
          <a:p>
            <a:pPr lvl="2"/>
            <a:r>
              <a:rPr lang="en-US" dirty="0"/>
              <a:t>Alerting Executive Board and Coordinator in case of delay in the performance</a:t>
            </a:r>
          </a:p>
          <a:p>
            <a:pPr lvl="2"/>
            <a:r>
              <a:rPr lang="en-US" dirty="0"/>
              <a:t>Preparing proposal and action plan to the Executive Board</a:t>
            </a:r>
          </a:p>
          <a:p>
            <a:pPr lvl="2"/>
            <a:r>
              <a:rPr lang="en-US" dirty="0"/>
              <a:t>Assisting the WP leader in the day-to-day coordination of the WP tasks</a:t>
            </a:r>
          </a:p>
          <a:p>
            <a:endParaRPr lang="fr-FR" dirty="0"/>
          </a:p>
        </p:txBody>
      </p:sp>
    </p:spTree>
    <p:extLst>
      <p:ext uri="{BB962C8B-B14F-4D97-AF65-F5344CB8AC3E}">
        <p14:creationId xmlns:p14="http://schemas.microsoft.com/office/powerpoint/2010/main" val="15025702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a:t>
            </a:r>
            <a:endParaRPr lang="en-US" dirty="0"/>
          </a:p>
        </p:txBody>
      </p:sp>
      <p:sp>
        <p:nvSpPr>
          <p:cNvPr id="3" name="Espace réservé du contenu 2"/>
          <p:cNvSpPr>
            <a:spLocks noGrp="1"/>
          </p:cNvSpPr>
          <p:nvPr>
            <p:ph idx="1"/>
          </p:nvPr>
        </p:nvSpPr>
        <p:spPr>
          <a:xfrm>
            <a:off x="188508" y="673725"/>
            <a:ext cx="8761412" cy="4303712"/>
          </a:xfrm>
        </p:spPr>
        <p:txBody>
          <a:bodyPr/>
          <a:lstStyle/>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Consortium &amp; Project Overview</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SMARTEC Concept &amp; Objectives</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Project Organization &amp; Management Structure</a:t>
            </a:r>
          </a:p>
          <a:p>
            <a:pPr marL="438150" indent="-279400">
              <a:lnSpc>
                <a:spcPct val="250000"/>
              </a:lnSpc>
              <a:spcBef>
                <a:spcPts val="600"/>
              </a:spcBef>
              <a:spcAft>
                <a:spcPts val="600"/>
              </a:spcAft>
            </a:pPr>
            <a:r>
              <a:rPr lang="en-US" dirty="0">
                <a:solidFill>
                  <a:srgbClr val="C00000"/>
                </a:solidFill>
              </a:rPr>
              <a:t>Highlights and overall achievements of each work package</a:t>
            </a:r>
          </a:p>
        </p:txBody>
      </p:sp>
    </p:spTree>
    <p:extLst>
      <p:ext uri="{BB962C8B-B14F-4D97-AF65-F5344CB8AC3E}">
        <p14:creationId xmlns:p14="http://schemas.microsoft.com/office/powerpoint/2010/main" val="1386409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Highlights SMARTEC : Year 1</a:t>
            </a:r>
          </a:p>
        </p:txBody>
      </p:sp>
      <p:sp>
        <p:nvSpPr>
          <p:cNvPr id="3" name="Espace réservé du contenu 2"/>
          <p:cNvSpPr>
            <a:spLocks noGrp="1"/>
          </p:cNvSpPr>
          <p:nvPr>
            <p:ph idx="1"/>
          </p:nvPr>
        </p:nvSpPr>
        <p:spPr/>
        <p:txBody>
          <a:bodyPr anchor="ctr"/>
          <a:lstStyle/>
          <a:p>
            <a:pPr marL="134937" indent="0" algn="ctr">
              <a:buNone/>
            </a:pPr>
            <a:r>
              <a:rPr lang="fr-FR" sz="3600" dirty="0" smtClean="0"/>
              <a:t>WP1 : Project Management</a:t>
            </a:r>
            <a:endParaRPr lang="fr-FR" sz="3600" dirty="0"/>
          </a:p>
        </p:txBody>
      </p:sp>
    </p:spTree>
    <p:extLst>
      <p:ext uri="{BB962C8B-B14F-4D97-AF65-F5344CB8AC3E}">
        <p14:creationId xmlns:p14="http://schemas.microsoft.com/office/powerpoint/2010/main" val="33992094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WP1 : Project mangement</a:t>
            </a:r>
            <a:endParaRPr lang="fr-FR" dirty="0"/>
          </a:p>
        </p:txBody>
      </p:sp>
      <p:sp>
        <p:nvSpPr>
          <p:cNvPr id="3" name="Espace réservé du contenu 2"/>
          <p:cNvSpPr>
            <a:spLocks noGrp="1"/>
          </p:cNvSpPr>
          <p:nvPr>
            <p:ph idx="1"/>
          </p:nvPr>
        </p:nvSpPr>
        <p:spPr>
          <a:xfrm>
            <a:off x="179388" y="696914"/>
            <a:ext cx="8761412" cy="531812"/>
          </a:xfrm>
        </p:spPr>
        <p:txBody>
          <a:bodyPr/>
          <a:lstStyle/>
          <a:p>
            <a:r>
              <a:rPr lang="fr-FR" dirty="0" smtClean="0"/>
              <a:t>Photo </a:t>
            </a:r>
            <a:r>
              <a:rPr lang="fr-FR" dirty="0" err="1" smtClean="0"/>
              <a:t>KoM</a:t>
            </a:r>
            <a:r>
              <a:rPr lang="fr-FR" dirty="0" smtClean="0"/>
              <a:t> ????</a:t>
            </a:r>
            <a:endParaRPr lang="fr-FR" dirty="0"/>
          </a:p>
        </p:txBody>
      </p:sp>
      <p:sp>
        <p:nvSpPr>
          <p:cNvPr id="4" name="ZoneTexte 3"/>
          <p:cNvSpPr txBox="1"/>
          <p:nvPr/>
        </p:nvSpPr>
        <p:spPr>
          <a:xfrm>
            <a:off x="5196840" y="1988820"/>
            <a:ext cx="3489960" cy="1446550"/>
          </a:xfrm>
          <a:prstGeom prst="rect">
            <a:avLst/>
          </a:prstGeom>
          <a:noFill/>
          <a:ln w="19050">
            <a:solidFill>
              <a:srgbClr val="C00000"/>
            </a:solidFill>
          </a:ln>
        </p:spPr>
        <p:txBody>
          <a:bodyPr wrap="square" rtlCol="0">
            <a:spAutoFit/>
          </a:bodyPr>
          <a:lstStyle/>
          <a:p>
            <a:pPr algn="ctr">
              <a:spcAft>
                <a:spcPts val="1200"/>
              </a:spcAft>
            </a:pPr>
            <a:r>
              <a:rPr lang="en-US" sz="1600" b="1" dirty="0" smtClean="0">
                <a:solidFill>
                  <a:srgbClr val="C00000"/>
                </a:solidFill>
              </a:rPr>
              <a:t>Several meetings organized</a:t>
            </a:r>
          </a:p>
          <a:p>
            <a:pPr marL="182563" indent="-182563">
              <a:spcAft>
                <a:spcPts val="1200"/>
              </a:spcAft>
              <a:buFont typeface="Arial" panose="020B0604020202020204" pitchFamily="34" charset="0"/>
              <a:buChar char="•"/>
            </a:pPr>
            <a:r>
              <a:rPr lang="en-US" sz="1400" b="1" dirty="0" smtClean="0"/>
              <a:t>Kick of Meeting </a:t>
            </a:r>
          </a:p>
          <a:p>
            <a:pPr marL="182563" indent="-182563">
              <a:spcAft>
                <a:spcPts val="1200"/>
              </a:spcAft>
              <a:buFont typeface="Arial" panose="020B0604020202020204" pitchFamily="34" charset="0"/>
              <a:buChar char="•"/>
            </a:pPr>
            <a:r>
              <a:rPr lang="en-US" sz="1400" b="1" dirty="0" smtClean="0"/>
              <a:t>3 general meetings with all partners</a:t>
            </a:r>
          </a:p>
          <a:p>
            <a:pPr marL="182563" indent="-182563">
              <a:spcAft>
                <a:spcPts val="1200"/>
              </a:spcAft>
              <a:buFont typeface="Arial" panose="020B0604020202020204" pitchFamily="34" charset="0"/>
              <a:buChar char="•"/>
            </a:pPr>
            <a:r>
              <a:rPr lang="en-US" sz="1400" b="1" dirty="0" smtClean="0"/>
              <a:t>6 technical meetings</a:t>
            </a:r>
            <a:endParaRPr lang="en-US" sz="1400" b="1" dirty="0" smtClean="0"/>
          </a:p>
        </p:txBody>
      </p:sp>
      <p:sp>
        <p:nvSpPr>
          <p:cNvPr id="5" name="ZoneTexte 4"/>
          <p:cNvSpPr txBox="1"/>
          <p:nvPr/>
        </p:nvSpPr>
        <p:spPr>
          <a:xfrm>
            <a:off x="5196840" y="3435370"/>
            <a:ext cx="3489960" cy="523220"/>
          </a:xfrm>
          <a:prstGeom prst="rect">
            <a:avLst/>
          </a:prstGeom>
          <a:noFill/>
        </p:spPr>
        <p:txBody>
          <a:bodyPr wrap="square" rtlCol="0">
            <a:spAutoFit/>
          </a:bodyPr>
          <a:lstStyle/>
          <a:p>
            <a:pPr algn="ctr"/>
            <a:r>
              <a:rPr lang="en-US" sz="1400" i="1" dirty="0" smtClean="0"/>
              <a:t>Almost all of meeting have done by phone call due the sanitary context</a:t>
            </a:r>
            <a:endParaRPr lang="en-US" sz="1400" i="1" dirty="0" smtClean="0"/>
          </a:p>
        </p:txBody>
      </p:sp>
    </p:spTree>
    <p:extLst>
      <p:ext uri="{BB962C8B-B14F-4D97-AF65-F5344CB8AC3E}">
        <p14:creationId xmlns:p14="http://schemas.microsoft.com/office/powerpoint/2010/main" val="25633747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Highlights SMARTEC : Year 1</a:t>
            </a:r>
            <a:endParaRPr lang="en-US" dirty="0"/>
          </a:p>
        </p:txBody>
      </p:sp>
      <p:sp>
        <p:nvSpPr>
          <p:cNvPr id="3" name="Espace réservé du contenu 2"/>
          <p:cNvSpPr>
            <a:spLocks noGrp="1"/>
          </p:cNvSpPr>
          <p:nvPr>
            <p:ph idx="1"/>
          </p:nvPr>
        </p:nvSpPr>
        <p:spPr/>
        <p:txBody>
          <a:bodyPr anchor="ctr"/>
          <a:lstStyle/>
          <a:p>
            <a:pPr marL="134937" indent="0" algn="ctr">
              <a:buNone/>
            </a:pPr>
            <a:r>
              <a:rPr lang="fr-FR" sz="3600" dirty="0" smtClean="0"/>
              <a:t>WP2 : SMARTEC Pilot Line</a:t>
            </a:r>
            <a:endParaRPr lang="fr-FR" sz="3600" dirty="0"/>
          </a:p>
        </p:txBody>
      </p:sp>
    </p:spTree>
    <p:extLst>
      <p:ext uri="{BB962C8B-B14F-4D97-AF65-F5344CB8AC3E}">
        <p14:creationId xmlns:p14="http://schemas.microsoft.com/office/powerpoint/2010/main" val="38494637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D64D3-9ADD-4FB2-9D68-4184232FCEF2}"/>
              </a:ext>
            </a:extLst>
          </p:cNvPr>
          <p:cNvSpPr>
            <a:spLocks noGrp="1"/>
          </p:cNvSpPr>
          <p:nvPr>
            <p:ph type="title"/>
          </p:nvPr>
        </p:nvSpPr>
        <p:spPr/>
        <p:txBody>
          <a:bodyPr/>
          <a:lstStyle/>
          <a:p>
            <a:r>
              <a:rPr lang="en-US" dirty="0"/>
              <a:t>WP2-HL1: SMARTEC cleanroom &amp; ISO 9001</a:t>
            </a:r>
          </a:p>
        </p:txBody>
      </p:sp>
      <p:sp>
        <p:nvSpPr>
          <p:cNvPr id="3" name="Content Placeholder 2">
            <a:extLst>
              <a:ext uri="{FF2B5EF4-FFF2-40B4-BE49-F238E27FC236}">
                <a16:creationId xmlns:a16="http://schemas.microsoft.com/office/drawing/2014/main" xmlns="" id="{08CE8974-8431-4DA1-9D91-CC8B2B212D59}"/>
              </a:ext>
            </a:extLst>
          </p:cNvPr>
          <p:cNvSpPr>
            <a:spLocks noGrp="1"/>
          </p:cNvSpPr>
          <p:nvPr>
            <p:ph idx="1"/>
          </p:nvPr>
        </p:nvSpPr>
        <p:spPr>
          <a:xfrm>
            <a:off x="179388" y="1179581"/>
            <a:ext cx="8761412" cy="3074367"/>
          </a:xfrm>
        </p:spPr>
        <p:txBody>
          <a:bodyPr/>
          <a:lstStyle/>
          <a:p>
            <a:pPr marL="361950" lvl="1" indent="0">
              <a:buNone/>
            </a:pPr>
            <a:endParaRPr lang="en-US" sz="2400" dirty="0">
              <a:solidFill>
                <a:srgbClr val="AC2C04"/>
              </a:solidFill>
            </a:endParaRPr>
          </a:p>
        </p:txBody>
      </p:sp>
      <p:pic>
        <p:nvPicPr>
          <p:cNvPr id="4" name="Picture 3">
            <a:extLst>
              <a:ext uri="{FF2B5EF4-FFF2-40B4-BE49-F238E27FC236}">
                <a16:creationId xmlns:a16="http://schemas.microsoft.com/office/drawing/2014/main" xmlns="" id="{0DA19654-E038-4568-B74D-5E4389D22E2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33581" y="1179581"/>
            <a:ext cx="3715975" cy="2784338"/>
          </a:xfrm>
          <a:prstGeom prst="rect">
            <a:avLst/>
          </a:prstGeom>
        </p:spPr>
      </p:pic>
      <p:pic>
        <p:nvPicPr>
          <p:cNvPr id="5" name="Picture 4">
            <a:extLst>
              <a:ext uri="{FF2B5EF4-FFF2-40B4-BE49-F238E27FC236}">
                <a16:creationId xmlns:a16="http://schemas.microsoft.com/office/drawing/2014/main" xmlns="" id="{760FBA3D-70D2-449E-9164-6FBD0F1431CE}"/>
              </a:ext>
            </a:extLst>
          </p:cNvPr>
          <p:cNvPicPr>
            <a:picLocks noChangeAspect="1"/>
          </p:cNvPicPr>
          <p:nvPr/>
        </p:nvPicPr>
        <p:blipFill>
          <a:blip r:embed="rId3"/>
          <a:stretch>
            <a:fillRect/>
          </a:stretch>
        </p:blipFill>
        <p:spPr>
          <a:xfrm>
            <a:off x="4572000" y="1179581"/>
            <a:ext cx="2482850" cy="1856862"/>
          </a:xfrm>
          <a:prstGeom prst="rect">
            <a:avLst/>
          </a:prstGeom>
        </p:spPr>
      </p:pic>
      <p:pic>
        <p:nvPicPr>
          <p:cNvPr id="6" name="Picture 5">
            <a:extLst>
              <a:ext uri="{FF2B5EF4-FFF2-40B4-BE49-F238E27FC236}">
                <a16:creationId xmlns:a16="http://schemas.microsoft.com/office/drawing/2014/main" xmlns="" id="{D55EC137-BCC5-4B42-B997-51286C3A35BB}"/>
              </a:ext>
            </a:extLst>
          </p:cNvPr>
          <p:cNvPicPr>
            <a:picLocks noChangeAspect="1"/>
          </p:cNvPicPr>
          <p:nvPr/>
        </p:nvPicPr>
        <p:blipFill>
          <a:blip r:embed="rId4"/>
          <a:stretch>
            <a:fillRect/>
          </a:stretch>
        </p:blipFill>
        <p:spPr>
          <a:xfrm>
            <a:off x="7302821" y="1179581"/>
            <a:ext cx="1390008" cy="1847248"/>
          </a:xfrm>
          <a:prstGeom prst="rect">
            <a:avLst/>
          </a:prstGeom>
        </p:spPr>
      </p:pic>
      <p:sp>
        <p:nvSpPr>
          <p:cNvPr id="7" name="Rectangle 6">
            <a:extLst>
              <a:ext uri="{FF2B5EF4-FFF2-40B4-BE49-F238E27FC236}">
                <a16:creationId xmlns:a16="http://schemas.microsoft.com/office/drawing/2014/main" xmlns="" id="{8D4E9597-49B2-4CDD-B481-8EC72D2903FC}"/>
              </a:ext>
            </a:extLst>
          </p:cNvPr>
          <p:cNvSpPr/>
          <p:nvPr/>
        </p:nvSpPr>
        <p:spPr>
          <a:xfrm>
            <a:off x="5843201" y="3048714"/>
            <a:ext cx="2849628" cy="1749197"/>
          </a:xfrm>
          <a:prstGeom prst="rect">
            <a:avLst/>
          </a:prstGeom>
        </p:spPr>
        <p:txBody>
          <a:bodyPr wrap="square">
            <a:spAutoFit/>
          </a:bodyPr>
          <a:lstStyle/>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Mask aligner</a:t>
            </a:r>
          </a:p>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Super Critical Dryer</a:t>
            </a:r>
          </a:p>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Dye Bonder</a:t>
            </a:r>
          </a:p>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Wire bonder</a:t>
            </a:r>
          </a:p>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Thermal evaporator 1</a:t>
            </a:r>
          </a:p>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sz="1100" b="1" dirty="0">
                <a:solidFill>
                  <a:srgbClr val="AC0000"/>
                </a:solidFill>
                <a:latin typeface="Century Gothic"/>
                <a:cs typeface="+mn-cs"/>
              </a:rPr>
              <a:t>Thermal evaporator 2</a:t>
            </a:r>
            <a:endParaRPr lang="en-US" b="1" dirty="0">
              <a:solidFill>
                <a:srgbClr val="AC0000"/>
              </a:solidFill>
              <a:latin typeface="Century Gothic"/>
              <a:cs typeface="+mn-cs"/>
            </a:endParaRPr>
          </a:p>
        </p:txBody>
      </p:sp>
      <p:sp>
        <p:nvSpPr>
          <p:cNvPr id="8" name="Rectangle 7">
            <a:extLst>
              <a:ext uri="{FF2B5EF4-FFF2-40B4-BE49-F238E27FC236}">
                <a16:creationId xmlns:a16="http://schemas.microsoft.com/office/drawing/2014/main" xmlns="" id="{F644D22F-9A4C-4C9B-B87C-AB3BFE998DA8}"/>
              </a:ext>
            </a:extLst>
          </p:cNvPr>
          <p:cNvSpPr/>
          <p:nvPr/>
        </p:nvSpPr>
        <p:spPr>
          <a:xfrm>
            <a:off x="155600" y="4260340"/>
            <a:ext cx="5489825" cy="369332"/>
          </a:xfrm>
          <a:prstGeom prst="rect">
            <a:avLst/>
          </a:prstGeom>
        </p:spPr>
        <p:txBody>
          <a:bodyPr wrap="square">
            <a:spAutoFit/>
          </a:bodyPr>
          <a:lstStyle/>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b="1" dirty="0">
                <a:solidFill>
                  <a:srgbClr val="AC0000"/>
                </a:solidFill>
                <a:latin typeface="Century Gothic"/>
                <a:cs typeface="+mn-cs"/>
              </a:rPr>
              <a:t>ISO quality system ready for trial period</a:t>
            </a:r>
          </a:p>
        </p:txBody>
      </p:sp>
      <p:sp>
        <p:nvSpPr>
          <p:cNvPr id="10" name="Rectangle 9">
            <a:extLst>
              <a:ext uri="{FF2B5EF4-FFF2-40B4-BE49-F238E27FC236}">
                <a16:creationId xmlns:a16="http://schemas.microsoft.com/office/drawing/2014/main" xmlns="" id="{AFDA3E36-21C0-4B8A-8F6F-C13C50FCC87C}"/>
              </a:ext>
            </a:extLst>
          </p:cNvPr>
          <p:cNvSpPr/>
          <p:nvPr/>
        </p:nvSpPr>
        <p:spPr>
          <a:xfrm>
            <a:off x="1352006" y="603124"/>
            <a:ext cx="2253343" cy="461665"/>
          </a:xfrm>
          <a:prstGeom prst="rect">
            <a:avLst/>
          </a:prstGeom>
        </p:spPr>
        <p:txBody>
          <a:bodyPr wrap="square">
            <a:spAutoFit/>
          </a:bodyPr>
          <a:lstStyle/>
          <a:p>
            <a:r>
              <a:rPr lang="en-US" sz="2400" b="1" dirty="0">
                <a:solidFill>
                  <a:srgbClr val="AC0000"/>
                </a:solidFill>
                <a:latin typeface="Century Gothic"/>
                <a:cs typeface="+mn-cs"/>
              </a:rPr>
              <a:t> Constructed</a:t>
            </a:r>
            <a:endParaRPr lang="en-US" dirty="0"/>
          </a:p>
        </p:txBody>
      </p:sp>
      <p:sp>
        <p:nvSpPr>
          <p:cNvPr id="11" name="Rectangle 10">
            <a:extLst>
              <a:ext uri="{FF2B5EF4-FFF2-40B4-BE49-F238E27FC236}">
                <a16:creationId xmlns:a16="http://schemas.microsoft.com/office/drawing/2014/main" xmlns="" id="{874E8BA3-4F46-45A4-97E3-CC50BE8662EC}"/>
              </a:ext>
            </a:extLst>
          </p:cNvPr>
          <p:cNvSpPr/>
          <p:nvPr/>
        </p:nvSpPr>
        <p:spPr>
          <a:xfrm>
            <a:off x="5843201" y="603124"/>
            <a:ext cx="1970411" cy="461665"/>
          </a:xfrm>
          <a:prstGeom prst="rect">
            <a:avLst/>
          </a:prstGeom>
        </p:spPr>
        <p:txBody>
          <a:bodyPr wrap="none">
            <a:spAutoFit/>
          </a:bodyPr>
          <a:lstStyle/>
          <a:p>
            <a:r>
              <a:rPr lang="en-US" sz="2400" b="1" dirty="0">
                <a:solidFill>
                  <a:srgbClr val="AC0000"/>
                </a:solidFill>
                <a:latin typeface="Century Gothic"/>
              </a:rPr>
              <a:t>Operational</a:t>
            </a:r>
            <a:endParaRPr lang="en-US" dirty="0"/>
          </a:p>
        </p:txBody>
      </p:sp>
    </p:spTree>
    <p:extLst>
      <p:ext uri="{BB962C8B-B14F-4D97-AF65-F5344CB8AC3E}">
        <p14:creationId xmlns:p14="http://schemas.microsoft.com/office/powerpoint/2010/main" val="32470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2E47C3-24AF-4EC2-BFC0-741EC5190778}"/>
              </a:ext>
            </a:extLst>
          </p:cNvPr>
          <p:cNvSpPr>
            <a:spLocks noGrp="1"/>
          </p:cNvSpPr>
          <p:nvPr>
            <p:ph type="title"/>
          </p:nvPr>
        </p:nvSpPr>
        <p:spPr/>
        <p:txBody>
          <a:bodyPr/>
          <a:lstStyle/>
          <a:p>
            <a:r>
              <a:rPr lang="en-US" dirty="0"/>
              <a:t>WP2-HL2: RF MEMS</a:t>
            </a:r>
          </a:p>
        </p:txBody>
      </p:sp>
      <p:sp>
        <p:nvSpPr>
          <p:cNvPr id="3" name="Content Placeholder 2">
            <a:extLst>
              <a:ext uri="{FF2B5EF4-FFF2-40B4-BE49-F238E27FC236}">
                <a16:creationId xmlns:a16="http://schemas.microsoft.com/office/drawing/2014/main" xmlns="" id="{A767C0B0-29CD-4D43-956D-71949C22380D}"/>
              </a:ext>
            </a:extLst>
          </p:cNvPr>
          <p:cNvSpPr>
            <a:spLocks noGrp="1"/>
          </p:cNvSpPr>
          <p:nvPr>
            <p:ph idx="1"/>
          </p:nvPr>
        </p:nvSpPr>
        <p:spPr>
          <a:xfrm>
            <a:off x="60563" y="604837"/>
            <a:ext cx="8761412" cy="923517"/>
          </a:xfrm>
        </p:spPr>
        <p:txBody>
          <a:bodyPr/>
          <a:lstStyle/>
          <a:p>
            <a:r>
              <a:rPr lang="en-US" sz="1600" dirty="0" smtClean="0"/>
              <a:t>New Hires at FORTH thanks to SMARTEC project</a:t>
            </a:r>
          </a:p>
          <a:p>
            <a:pPr lvl="1"/>
            <a:r>
              <a:rPr lang="en-US" sz="1400" dirty="0" err="1" smtClean="0"/>
              <a:t>Loukas</a:t>
            </a:r>
            <a:r>
              <a:rPr lang="en-US" sz="1400" dirty="0" smtClean="0"/>
              <a:t> MICHALAS as referrer on RF MEMS at FORTH </a:t>
            </a:r>
          </a:p>
          <a:p>
            <a:pPr lvl="1"/>
            <a:r>
              <a:rPr lang="en-US" sz="1400" dirty="0" smtClean="0"/>
              <a:t>Manos TRICHAS as Innovation Manager</a:t>
            </a:r>
            <a:endParaRPr lang="en-US" sz="1400" dirty="0" smtClean="0"/>
          </a:p>
          <a:p>
            <a:r>
              <a:rPr lang="en-US" sz="1600" dirty="0" smtClean="0"/>
              <a:t>New </a:t>
            </a:r>
            <a:r>
              <a:rPr lang="en-US" sz="1600" dirty="0"/>
              <a:t>CPW SPDT </a:t>
            </a:r>
            <a:r>
              <a:rPr lang="en-US" sz="1600" dirty="0" smtClean="0"/>
              <a:t>switch design based on RF-MEMS for 25W &amp; X-Band</a:t>
            </a:r>
            <a:endParaRPr lang="en-US" sz="1600" dirty="0"/>
          </a:p>
          <a:p>
            <a:pPr lvl="1"/>
            <a:r>
              <a:rPr lang="en-US" sz="1400" dirty="0" smtClean="0"/>
              <a:t>Design</a:t>
            </a:r>
          </a:p>
          <a:p>
            <a:pPr lvl="1"/>
            <a:r>
              <a:rPr lang="en-US" sz="1400" dirty="0" smtClean="0"/>
              <a:t>Fabrication</a:t>
            </a:r>
          </a:p>
          <a:p>
            <a:pPr lvl="1"/>
            <a:r>
              <a:rPr lang="en-US" sz="1400" dirty="0" smtClean="0"/>
              <a:t>Assessment</a:t>
            </a:r>
          </a:p>
          <a:p>
            <a:r>
              <a:rPr lang="en-US" sz="1600" dirty="0" smtClean="0"/>
              <a:t>Technology transfer on going</a:t>
            </a:r>
          </a:p>
          <a:p>
            <a:r>
              <a:rPr lang="en-US" sz="1600" dirty="0" smtClean="0"/>
              <a:t>Initial assessment of RF-MEMS packaging for qualification</a:t>
            </a:r>
            <a:endParaRPr lang="en-US" sz="1600"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4EDE669E-0804-458A-985E-E93ED02C373E}"/>
              </a:ext>
            </a:extLst>
          </p:cNvPr>
          <p:cNvPicPr>
            <a:picLocks noChangeAspect="1"/>
          </p:cNvPicPr>
          <p:nvPr/>
        </p:nvPicPr>
        <p:blipFill rotWithShape="1">
          <a:blip r:embed="rId2"/>
          <a:srcRect l="45011"/>
          <a:stretch/>
        </p:blipFill>
        <p:spPr>
          <a:xfrm>
            <a:off x="3749040" y="1894030"/>
            <a:ext cx="1732889" cy="1289181"/>
          </a:xfrm>
          <a:prstGeom prst="rect">
            <a:avLst/>
          </a:prstGeom>
        </p:spPr>
      </p:pic>
      <p:graphicFrame>
        <p:nvGraphicFramePr>
          <p:cNvPr id="6" name="Tableau 5">
            <a:extLst>
              <a:ext uri="{FF2B5EF4-FFF2-40B4-BE49-F238E27FC236}">
                <a16:creationId xmlns:a16="http://schemas.microsoft.com/office/drawing/2014/main" xmlns="" id="{CF557FBD-169C-4B31-84BA-9EAFE6BEFF02}"/>
              </a:ext>
            </a:extLst>
          </p:cNvPr>
          <p:cNvGraphicFramePr>
            <a:graphicFrameLocks noGrp="1"/>
          </p:cNvGraphicFramePr>
          <p:nvPr>
            <p:extLst>
              <p:ext uri="{D42A27DB-BD31-4B8C-83A1-F6EECF244321}">
                <p14:modId xmlns:p14="http://schemas.microsoft.com/office/powerpoint/2010/main" val="3866344616"/>
              </p:ext>
            </p:extLst>
          </p:nvPr>
        </p:nvGraphicFramePr>
        <p:xfrm>
          <a:off x="5547361" y="1894030"/>
          <a:ext cx="3393439" cy="1309080"/>
        </p:xfrm>
        <a:graphic>
          <a:graphicData uri="http://schemas.openxmlformats.org/drawingml/2006/table">
            <a:tbl>
              <a:tblPr firstRow="1" bandRow="1">
                <a:tableStyleId>{5C22544A-7EE6-4342-B048-85BDC9FD1C3A}</a:tableStyleId>
              </a:tblPr>
              <a:tblGrid>
                <a:gridCol w="1321117">
                  <a:extLst>
                    <a:ext uri="{9D8B030D-6E8A-4147-A177-3AD203B41FA5}">
                      <a16:colId xmlns:a16="http://schemas.microsoft.com/office/drawing/2014/main" xmlns="" val="20000"/>
                    </a:ext>
                  </a:extLst>
                </a:gridCol>
                <a:gridCol w="917892">
                  <a:extLst>
                    <a:ext uri="{9D8B030D-6E8A-4147-A177-3AD203B41FA5}">
                      <a16:colId xmlns:a16="http://schemas.microsoft.com/office/drawing/2014/main" xmlns="" val="20001"/>
                    </a:ext>
                  </a:extLst>
                </a:gridCol>
                <a:gridCol w="1154430">
                  <a:extLst>
                    <a:ext uri="{9D8B030D-6E8A-4147-A177-3AD203B41FA5}">
                      <a16:colId xmlns:a16="http://schemas.microsoft.com/office/drawing/2014/main" xmlns="" val="20002"/>
                    </a:ext>
                  </a:extLst>
                </a:gridCol>
              </a:tblGrid>
              <a:tr h="264248">
                <a:tc>
                  <a:txBody>
                    <a:bodyPr/>
                    <a:lstStyle/>
                    <a:p>
                      <a:pPr algn="ctr"/>
                      <a:endParaRPr lang="en-US" sz="1200" noProof="0" dirty="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100" noProof="0" dirty="0" smtClean="0"/>
                        <a:t>Simulation</a:t>
                      </a:r>
                    </a:p>
                    <a:p>
                      <a:pPr marL="0" marR="0" indent="0" algn="ctr" defTabSz="342900" rtl="0" eaLnBrk="1" fontAlgn="auto" latinLnBrk="0" hangingPunct="1">
                        <a:lnSpc>
                          <a:spcPct val="100000"/>
                        </a:lnSpc>
                        <a:spcBef>
                          <a:spcPts val="0"/>
                        </a:spcBef>
                        <a:spcAft>
                          <a:spcPts val="0"/>
                        </a:spcAft>
                        <a:buClrTx/>
                        <a:buSzTx/>
                        <a:buFontTx/>
                        <a:buNone/>
                        <a:tabLst/>
                        <a:defRPr/>
                      </a:pPr>
                      <a:r>
                        <a:rPr lang="en-US" sz="800" i="1" noProof="0" dirty="0" smtClean="0"/>
                        <a:t>(10 </a:t>
                      </a:r>
                      <a:r>
                        <a:rPr lang="en-US" sz="800" i="1" noProof="0" dirty="0"/>
                        <a:t>GHz)</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100" noProof="0" dirty="0" smtClean="0"/>
                        <a:t>Measurement</a:t>
                      </a:r>
                    </a:p>
                    <a:p>
                      <a:pPr marL="0" marR="0" indent="0" algn="ctr" defTabSz="342900" rtl="0" eaLnBrk="1" fontAlgn="auto" latinLnBrk="0" hangingPunct="1">
                        <a:lnSpc>
                          <a:spcPct val="100000"/>
                        </a:lnSpc>
                        <a:spcBef>
                          <a:spcPts val="0"/>
                        </a:spcBef>
                        <a:spcAft>
                          <a:spcPts val="0"/>
                        </a:spcAft>
                        <a:buClrTx/>
                        <a:buSzTx/>
                        <a:buFontTx/>
                        <a:buNone/>
                        <a:tabLst/>
                        <a:defRPr/>
                      </a:pPr>
                      <a:r>
                        <a:rPr lang="en-US" sz="800" i="1" noProof="0" dirty="0" smtClean="0"/>
                        <a:t>(</a:t>
                      </a:r>
                      <a:r>
                        <a:rPr lang="en-US" sz="800" i="1" noProof="0" dirty="0"/>
                        <a:t>10 GHz)</a:t>
                      </a:r>
                    </a:p>
                  </a:txBody>
                  <a:tcPr anchor="ctr"/>
                </a:tc>
                <a:extLst>
                  <a:ext uri="{0D108BD9-81ED-4DB2-BD59-A6C34878D82A}">
                    <a16:rowId xmlns:a16="http://schemas.microsoft.com/office/drawing/2014/main" xmlns="" val="10000"/>
                  </a:ext>
                </a:extLst>
              </a:tr>
              <a:tr h="173796">
                <a:tc>
                  <a:txBody>
                    <a:bodyPr/>
                    <a:lstStyle/>
                    <a:p>
                      <a:pPr algn="r"/>
                      <a:r>
                        <a:rPr lang="en-US" sz="900" b="1" noProof="0" dirty="0"/>
                        <a:t>Insertion Losses (S</a:t>
                      </a:r>
                      <a:r>
                        <a:rPr lang="en-US" sz="900" b="1" baseline="-25000" noProof="0" dirty="0"/>
                        <a:t>31</a:t>
                      </a:r>
                      <a:r>
                        <a:rPr lang="en-US" sz="900" b="1" noProof="0" dirty="0"/>
                        <a:t>)</a:t>
                      </a:r>
                    </a:p>
                  </a:txBody>
                  <a:tcPr marT="36000" marB="36000" anchor="ctr"/>
                </a:tc>
                <a:tc>
                  <a:txBody>
                    <a:bodyPr/>
                    <a:lstStyle/>
                    <a:p>
                      <a:pPr algn="ctr"/>
                      <a:r>
                        <a:rPr lang="en-US" sz="1050" noProof="0" dirty="0"/>
                        <a:t>-0,7</a:t>
                      </a:r>
                      <a:r>
                        <a:rPr lang="en-US" sz="1050" baseline="0" noProof="0" dirty="0"/>
                        <a:t> dB</a:t>
                      </a:r>
                      <a:endParaRPr lang="en-US" sz="1050" noProof="0" dirty="0"/>
                    </a:p>
                  </a:txBody>
                  <a:tcPr marT="36000" marB="36000" anchor="ctr"/>
                </a:tc>
                <a:tc>
                  <a:txBody>
                    <a:bodyPr/>
                    <a:lstStyle/>
                    <a:p>
                      <a:pPr algn="ctr"/>
                      <a:r>
                        <a:rPr lang="en-US" sz="1050" noProof="0" dirty="0"/>
                        <a:t>-0,72 dB</a:t>
                      </a:r>
                    </a:p>
                  </a:txBody>
                  <a:tcPr marT="36000" marB="36000" anchor="ctr"/>
                </a:tc>
                <a:extLst>
                  <a:ext uri="{0D108BD9-81ED-4DB2-BD59-A6C34878D82A}">
                    <a16:rowId xmlns:a16="http://schemas.microsoft.com/office/drawing/2014/main" xmlns="" val="10001"/>
                  </a:ext>
                </a:extLst>
              </a:tr>
              <a:tr h="173796">
                <a:tc>
                  <a:txBody>
                    <a:bodyPr/>
                    <a:lstStyle/>
                    <a:p>
                      <a:pPr algn="r"/>
                      <a:r>
                        <a:rPr lang="en-US" sz="900" b="1" noProof="0" dirty="0"/>
                        <a:t>Return</a:t>
                      </a:r>
                      <a:r>
                        <a:rPr lang="en-US" sz="900" b="1" baseline="0" noProof="0" dirty="0"/>
                        <a:t> Losses (S</a:t>
                      </a:r>
                      <a:r>
                        <a:rPr lang="en-US" sz="900" b="1" baseline="-25000" noProof="0" dirty="0"/>
                        <a:t>33</a:t>
                      </a:r>
                      <a:r>
                        <a:rPr lang="en-US" sz="900" b="1" baseline="0" noProof="0" dirty="0"/>
                        <a:t>)</a:t>
                      </a:r>
                      <a:endParaRPr lang="en-US" sz="900" b="1" noProof="0" dirty="0"/>
                    </a:p>
                  </a:txBody>
                  <a:tcPr marT="36000" marB="36000" anchor="ctr"/>
                </a:tc>
                <a:tc>
                  <a:txBody>
                    <a:bodyPr/>
                    <a:lstStyle/>
                    <a:p>
                      <a:pPr algn="ctr"/>
                      <a:r>
                        <a:rPr lang="en-US" sz="1050" noProof="0" dirty="0"/>
                        <a:t>-22 dB</a:t>
                      </a:r>
                    </a:p>
                  </a:txBody>
                  <a:tcPr marT="36000" marB="36000" anchor="ctr"/>
                </a:tc>
                <a:tc>
                  <a:txBody>
                    <a:bodyPr/>
                    <a:lstStyle/>
                    <a:p>
                      <a:pPr algn="ctr"/>
                      <a:r>
                        <a:rPr lang="en-US" sz="1050" noProof="0" dirty="0"/>
                        <a:t>-22,3 dB</a:t>
                      </a:r>
                    </a:p>
                  </a:txBody>
                  <a:tcPr marT="36000" marB="36000" anchor="ctr"/>
                </a:tc>
                <a:extLst>
                  <a:ext uri="{0D108BD9-81ED-4DB2-BD59-A6C34878D82A}">
                    <a16:rowId xmlns:a16="http://schemas.microsoft.com/office/drawing/2014/main" xmlns="" val="10002"/>
                  </a:ext>
                </a:extLst>
              </a:tr>
              <a:tr h="173796">
                <a:tc>
                  <a:txBody>
                    <a:bodyPr/>
                    <a:lstStyle/>
                    <a:p>
                      <a:pPr algn="r"/>
                      <a:r>
                        <a:rPr lang="en-US" sz="900" b="1" noProof="0" dirty="0"/>
                        <a:t>Isolation (S</a:t>
                      </a:r>
                      <a:r>
                        <a:rPr lang="en-US" sz="900" b="1" baseline="-25000" noProof="0" dirty="0"/>
                        <a:t>21</a:t>
                      </a:r>
                      <a:r>
                        <a:rPr lang="en-US" sz="900" b="1" noProof="0" dirty="0"/>
                        <a:t>)</a:t>
                      </a:r>
                    </a:p>
                  </a:txBody>
                  <a:tcPr marT="36000" marB="36000" anchor="ctr"/>
                </a:tc>
                <a:tc>
                  <a:txBody>
                    <a:bodyPr/>
                    <a:lstStyle/>
                    <a:p>
                      <a:pPr algn="ctr"/>
                      <a:r>
                        <a:rPr lang="en-US" sz="1050" noProof="0" dirty="0"/>
                        <a:t>-23,5 dB</a:t>
                      </a:r>
                    </a:p>
                  </a:txBody>
                  <a:tcPr marT="36000" marB="36000" anchor="ctr"/>
                </a:tc>
                <a:tc>
                  <a:txBody>
                    <a:bodyPr/>
                    <a:lstStyle/>
                    <a:p>
                      <a:pPr algn="ctr"/>
                      <a:r>
                        <a:rPr lang="en-US" sz="1050" noProof="0" dirty="0"/>
                        <a:t>-27,5 dB</a:t>
                      </a:r>
                    </a:p>
                  </a:txBody>
                  <a:tcPr marT="36000" marB="36000" anchor="ctr"/>
                </a:tc>
                <a:extLst>
                  <a:ext uri="{0D108BD9-81ED-4DB2-BD59-A6C34878D82A}">
                    <a16:rowId xmlns:a16="http://schemas.microsoft.com/office/drawing/2014/main" xmlns="" val="10003"/>
                  </a:ext>
                </a:extLst>
              </a:tr>
              <a:tr h="160921">
                <a:tc>
                  <a:txBody>
                    <a:bodyPr/>
                    <a:lstStyle/>
                    <a:p>
                      <a:pPr algn="r"/>
                      <a:r>
                        <a:rPr lang="en-US" sz="900" b="1" noProof="0" dirty="0"/>
                        <a:t>Return Losses (S</a:t>
                      </a:r>
                      <a:r>
                        <a:rPr lang="en-US" sz="900" b="1" baseline="-25000" noProof="0" dirty="0"/>
                        <a:t>22</a:t>
                      </a:r>
                      <a:r>
                        <a:rPr lang="en-US" sz="900" b="1" noProof="0" dirty="0"/>
                        <a:t>)</a:t>
                      </a:r>
                    </a:p>
                  </a:txBody>
                  <a:tcPr marT="36000" marB="36000" anchor="ctr"/>
                </a:tc>
                <a:tc>
                  <a:txBody>
                    <a:bodyPr/>
                    <a:lstStyle/>
                    <a:p>
                      <a:pPr algn="ctr"/>
                      <a:r>
                        <a:rPr lang="en-US" sz="1050" noProof="0" dirty="0"/>
                        <a:t>-0,3</a:t>
                      </a:r>
                      <a:r>
                        <a:rPr lang="en-US" sz="1050" baseline="0" noProof="0" dirty="0"/>
                        <a:t> dB</a:t>
                      </a:r>
                      <a:endParaRPr lang="en-US" sz="1050" noProof="0" dirty="0"/>
                    </a:p>
                  </a:txBody>
                  <a:tcPr marT="36000" marB="36000" anchor="ctr"/>
                </a:tc>
                <a:tc>
                  <a:txBody>
                    <a:bodyPr/>
                    <a:lstStyle/>
                    <a:p>
                      <a:pPr algn="ctr"/>
                      <a:r>
                        <a:rPr lang="en-US" sz="1050" noProof="0" dirty="0"/>
                        <a:t>-0,36 dB</a:t>
                      </a:r>
                    </a:p>
                  </a:txBody>
                  <a:tcPr marT="36000" marB="36000" anchor="ctr"/>
                </a:tc>
                <a:extLst>
                  <a:ext uri="{0D108BD9-81ED-4DB2-BD59-A6C34878D82A}">
                    <a16:rowId xmlns:a16="http://schemas.microsoft.com/office/drawing/2014/main" xmlns="" val="10004"/>
                  </a:ext>
                </a:extLst>
              </a:tr>
            </a:tbl>
          </a:graphicData>
        </a:graphic>
      </p:graphicFrame>
      <p:pic>
        <p:nvPicPr>
          <p:cNvPr id="7" name="Picture 6">
            <a:extLst>
              <a:ext uri="{FF2B5EF4-FFF2-40B4-BE49-F238E27FC236}">
                <a16:creationId xmlns:a16="http://schemas.microsoft.com/office/drawing/2014/main" xmlns="" id="{CD4313DA-4FF8-449A-AA15-AF28D8439A42}"/>
              </a:ext>
            </a:extLst>
          </p:cNvPr>
          <p:cNvPicPr>
            <a:picLocks noChangeAspect="1"/>
          </p:cNvPicPr>
          <p:nvPr/>
        </p:nvPicPr>
        <p:blipFill>
          <a:blip r:embed="rId3"/>
          <a:stretch>
            <a:fillRect/>
          </a:stretch>
        </p:blipFill>
        <p:spPr>
          <a:xfrm>
            <a:off x="517038" y="3620056"/>
            <a:ext cx="5760720" cy="1321724"/>
          </a:xfrm>
          <a:prstGeom prst="rect">
            <a:avLst/>
          </a:prstGeom>
        </p:spPr>
      </p:pic>
      <p:pic>
        <p:nvPicPr>
          <p:cNvPr id="9" name="Picture 8">
            <a:extLst>
              <a:ext uri="{FF2B5EF4-FFF2-40B4-BE49-F238E27FC236}">
                <a16:creationId xmlns:a16="http://schemas.microsoft.com/office/drawing/2014/main" xmlns="" id="{FE8975CE-C5D4-4D53-8B8C-05E1D4EBF612}"/>
              </a:ext>
            </a:extLst>
          </p:cNvPr>
          <p:cNvPicPr>
            <a:picLocks noChangeAspect="1"/>
          </p:cNvPicPr>
          <p:nvPr/>
        </p:nvPicPr>
        <p:blipFill>
          <a:blip r:embed="rId4"/>
          <a:stretch>
            <a:fillRect/>
          </a:stretch>
        </p:blipFill>
        <p:spPr>
          <a:xfrm>
            <a:off x="6409474" y="3697623"/>
            <a:ext cx="2584666" cy="944962"/>
          </a:xfrm>
          <a:prstGeom prst="rect">
            <a:avLst/>
          </a:prstGeom>
        </p:spPr>
      </p:pic>
    </p:spTree>
    <p:extLst>
      <p:ext uri="{BB962C8B-B14F-4D97-AF65-F5344CB8AC3E}">
        <p14:creationId xmlns:p14="http://schemas.microsoft.com/office/powerpoint/2010/main" val="15202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DD1FD-81B4-4B2E-AB1B-EEFD542F8F40}"/>
              </a:ext>
            </a:extLst>
          </p:cNvPr>
          <p:cNvSpPr>
            <a:spLocks noGrp="1"/>
          </p:cNvSpPr>
          <p:nvPr>
            <p:ph type="title"/>
          </p:nvPr>
        </p:nvSpPr>
        <p:spPr/>
        <p:txBody>
          <a:bodyPr/>
          <a:lstStyle/>
          <a:p>
            <a:r>
              <a:rPr lang="en-US" dirty="0"/>
              <a:t>WP2-HL3: MMICs</a:t>
            </a:r>
          </a:p>
        </p:txBody>
      </p:sp>
      <p:sp>
        <p:nvSpPr>
          <p:cNvPr id="3" name="Content Placeholder 2">
            <a:extLst>
              <a:ext uri="{FF2B5EF4-FFF2-40B4-BE49-F238E27FC236}">
                <a16:creationId xmlns:a16="http://schemas.microsoft.com/office/drawing/2014/main" xmlns="" id="{C55F35AE-6398-4300-A1DE-52137A97577A}"/>
              </a:ext>
            </a:extLst>
          </p:cNvPr>
          <p:cNvSpPr>
            <a:spLocks noGrp="1"/>
          </p:cNvSpPr>
          <p:nvPr>
            <p:ph idx="1"/>
          </p:nvPr>
        </p:nvSpPr>
        <p:spPr>
          <a:xfrm>
            <a:off x="0" y="604837"/>
            <a:ext cx="8761412" cy="863543"/>
          </a:xfrm>
        </p:spPr>
        <p:txBody>
          <a:bodyPr/>
          <a:lstStyle/>
          <a:p>
            <a:r>
              <a:rPr lang="en-US" dirty="0"/>
              <a:t>SMARTEC MMICs Fabrication Qualification</a:t>
            </a:r>
          </a:p>
          <a:p>
            <a:pPr lvl="1">
              <a:spcBef>
                <a:spcPts val="0"/>
              </a:spcBef>
              <a:spcAft>
                <a:spcPts val="0"/>
              </a:spcAft>
            </a:pPr>
            <a:r>
              <a:rPr lang="en-US" dirty="0"/>
              <a:t>2 new layouts d</a:t>
            </a:r>
            <a:r>
              <a:rPr lang="en-US" dirty="0">
                <a:sym typeface="Wingdings" panose="05000000000000000000" pitchFamily="2" charset="2"/>
              </a:rPr>
              <a:t>edicated to 3-inch CPW fabrication</a:t>
            </a:r>
          </a:p>
          <a:p>
            <a:endParaRPr lang="en-US" dirty="0"/>
          </a:p>
        </p:txBody>
      </p:sp>
      <p:pic>
        <p:nvPicPr>
          <p:cNvPr id="6" name="Picture 5">
            <a:extLst>
              <a:ext uri="{FF2B5EF4-FFF2-40B4-BE49-F238E27FC236}">
                <a16:creationId xmlns:a16="http://schemas.microsoft.com/office/drawing/2014/main" xmlns="" id="{F90675B0-AF5C-46F8-8D5B-79983C499BFC}"/>
              </a:ext>
            </a:extLst>
          </p:cNvPr>
          <p:cNvPicPr>
            <a:picLocks noChangeAspect="1"/>
          </p:cNvPicPr>
          <p:nvPr/>
        </p:nvPicPr>
        <p:blipFill>
          <a:blip r:embed="rId2"/>
          <a:stretch>
            <a:fillRect/>
          </a:stretch>
        </p:blipFill>
        <p:spPr>
          <a:xfrm>
            <a:off x="154547" y="1304516"/>
            <a:ext cx="6060259" cy="2117050"/>
          </a:xfrm>
          <a:prstGeom prst="rect">
            <a:avLst/>
          </a:prstGeom>
        </p:spPr>
      </p:pic>
      <p:sp>
        <p:nvSpPr>
          <p:cNvPr id="7" name="Rectangle 6">
            <a:extLst>
              <a:ext uri="{FF2B5EF4-FFF2-40B4-BE49-F238E27FC236}">
                <a16:creationId xmlns:a16="http://schemas.microsoft.com/office/drawing/2014/main" xmlns="" id="{9F08C683-75CA-4D14-8ACA-8B6A042C747E}"/>
              </a:ext>
            </a:extLst>
          </p:cNvPr>
          <p:cNvSpPr/>
          <p:nvPr/>
        </p:nvSpPr>
        <p:spPr>
          <a:xfrm>
            <a:off x="140832" y="3546553"/>
            <a:ext cx="8799968" cy="369332"/>
          </a:xfrm>
          <a:prstGeom prst="rect">
            <a:avLst/>
          </a:prstGeom>
        </p:spPr>
        <p:txBody>
          <a:bodyPr wrap="square">
            <a:spAutoFit/>
          </a:bodyPr>
          <a:lstStyle/>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b="1" dirty="0">
                <a:solidFill>
                  <a:srgbClr val="AC0000"/>
                </a:solidFill>
                <a:latin typeface="Century Gothic"/>
                <a:cs typeface="+mn-cs"/>
              </a:rPr>
              <a:t>1</a:t>
            </a:r>
            <a:r>
              <a:rPr lang="en-US" b="1" baseline="30000" dirty="0">
                <a:solidFill>
                  <a:srgbClr val="AC0000"/>
                </a:solidFill>
                <a:latin typeface="Century Gothic"/>
                <a:cs typeface="+mn-cs"/>
              </a:rPr>
              <a:t>st</a:t>
            </a:r>
            <a:r>
              <a:rPr lang="en-US" b="1" dirty="0">
                <a:solidFill>
                  <a:srgbClr val="AC0000"/>
                </a:solidFill>
                <a:latin typeface="Century Gothic"/>
                <a:cs typeface="+mn-cs"/>
              </a:rPr>
              <a:t> initial specs qualification </a:t>
            </a:r>
            <a:r>
              <a:rPr lang="en-US" sz="1200" b="1" dirty="0">
                <a:solidFill>
                  <a:srgbClr val="AC0000"/>
                </a:solidFill>
                <a:latin typeface="Century Gothic"/>
                <a:cs typeface="+mn-cs"/>
              </a:rPr>
              <a:t>(Transistor gate leakage current) </a:t>
            </a:r>
          </a:p>
        </p:txBody>
      </p:sp>
      <p:pic>
        <p:nvPicPr>
          <p:cNvPr id="8" name="Picture 7">
            <a:extLst>
              <a:ext uri="{FF2B5EF4-FFF2-40B4-BE49-F238E27FC236}">
                <a16:creationId xmlns:a16="http://schemas.microsoft.com/office/drawing/2014/main" xmlns="" id="{93C219A3-94FC-4813-B5E3-0E5B041A5B05}"/>
              </a:ext>
            </a:extLst>
          </p:cNvPr>
          <p:cNvPicPr>
            <a:picLocks noChangeAspect="1"/>
          </p:cNvPicPr>
          <p:nvPr/>
        </p:nvPicPr>
        <p:blipFill>
          <a:blip r:embed="rId3"/>
          <a:stretch>
            <a:fillRect/>
          </a:stretch>
        </p:blipFill>
        <p:spPr>
          <a:xfrm>
            <a:off x="6369354" y="3546553"/>
            <a:ext cx="1932319" cy="1495529"/>
          </a:xfrm>
          <a:prstGeom prst="rect">
            <a:avLst/>
          </a:prstGeom>
          <a:ln>
            <a:solidFill>
              <a:srgbClr val="000000"/>
            </a:solidFill>
          </a:ln>
        </p:spPr>
      </p:pic>
      <p:sp>
        <p:nvSpPr>
          <p:cNvPr id="9" name="Rectangle 8">
            <a:extLst>
              <a:ext uri="{FF2B5EF4-FFF2-40B4-BE49-F238E27FC236}">
                <a16:creationId xmlns:a16="http://schemas.microsoft.com/office/drawing/2014/main" xmlns="" id="{2A9408AB-31A2-44A2-A091-3C63EDDCE6AC}"/>
              </a:ext>
            </a:extLst>
          </p:cNvPr>
          <p:cNvSpPr/>
          <p:nvPr/>
        </p:nvSpPr>
        <p:spPr>
          <a:xfrm>
            <a:off x="140832" y="3933107"/>
            <a:ext cx="6087690" cy="338554"/>
          </a:xfrm>
          <a:prstGeom prst="rect">
            <a:avLst/>
          </a:prstGeom>
        </p:spPr>
        <p:txBody>
          <a:bodyPr wrap="square">
            <a:spAutoFit/>
          </a:bodyPr>
          <a:lstStyle/>
          <a:p>
            <a:pPr marL="647700" lvl="1" indent="-285750" defTabSz="342900">
              <a:spcBef>
                <a:spcPts val="225"/>
              </a:spcBef>
              <a:spcAft>
                <a:spcPts val="450"/>
              </a:spcAft>
              <a:buClr>
                <a:srgbClr val="253746"/>
              </a:buClr>
              <a:buSzPct val="100000"/>
              <a:buFont typeface="Wingdings" panose="05000000000000000000" pitchFamily="2" charset="2"/>
              <a:buChar char="Ü"/>
            </a:pPr>
            <a:r>
              <a:rPr lang="en-US" sz="1600" b="1" dirty="0">
                <a:solidFill>
                  <a:srgbClr val="253746"/>
                </a:solidFill>
                <a:latin typeface="Century Gothic"/>
                <a:cs typeface="+mn-cs"/>
              </a:rPr>
              <a:t>Satisfies the SMARTEC objective (&lt;200</a:t>
            </a:r>
            <a:r>
              <a:rPr lang="el-GR" sz="1600" b="1" dirty="0">
                <a:solidFill>
                  <a:srgbClr val="253746"/>
                </a:solidFill>
                <a:latin typeface="Century Gothic"/>
                <a:cs typeface="+mn-cs"/>
              </a:rPr>
              <a:t>μ</a:t>
            </a:r>
            <a:r>
              <a:rPr lang="en-US" sz="1600" b="1" dirty="0">
                <a:solidFill>
                  <a:srgbClr val="253746"/>
                </a:solidFill>
                <a:latin typeface="Century Gothic"/>
                <a:cs typeface="+mn-cs"/>
              </a:rPr>
              <a:t>A/mm)</a:t>
            </a:r>
          </a:p>
        </p:txBody>
      </p:sp>
    </p:spTree>
    <p:extLst>
      <p:ext uri="{BB962C8B-B14F-4D97-AF65-F5344CB8AC3E}">
        <p14:creationId xmlns:p14="http://schemas.microsoft.com/office/powerpoint/2010/main" val="1343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304A5-4B39-4A17-8D51-6352A90EF227}"/>
              </a:ext>
            </a:extLst>
          </p:cNvPr>
          <p:cNvSpPr>
            <a:spLocks noGrp="1"/>
          </p:cNvSpPr>
          <p:nvPr>
            <p:ph type="title"/>
          </p:nvPr>
        </p:nvSpPr>
        <p:spPr/>
        <p:txBody>
          <a:bodyPr/>
          <a:lstStyle/>
          <a:p>
            <a:r>
              <a:rPr lang="en-US" dirty="0"/>
              <a:t>WP2-HL4: TRX module</a:t>
            </a:r>
          </a:p>
        </p:txBody>
      </p:sp>
      <p:sp>
        <p:nvSpPr>
          <p:cNvPr id="3" name="Content Placeholder 2">
            <a:extLst>
              <a:ext uri="{FF2B5EF4-FFF2-40B4-BE49-F238E27FC236}">
                <a16:creationId xmlns:a16="http://schemas.microsoft.com/office/drawing/2014/main" xmlns="" id="{487494A7-EE0A-4D88-BE3D-843D807F63C5}"/>
              </a:ext>
            </a:extLst>
          </p:cNvPr>
          <p:cNvSpPr>
            <a:spLocks noGrp="1"/>
          </p:cNvSpPr>
          <p:nvPr>
            <p:ph idx="1"/>
          </p:nvPr>
        </p:nvSpPr>
        <p:spPr>
          <a:xfrm>
            <a:off x="191294" y="561975"/>
            <a:ext cx="8761412" cy="2364105"/>
          </a:xfrm>
        </p:spPr>
        <p:txBody>
          <a:bodyPr/>
          <a:lstStyle/>
          <a:p>
            <a:r>
              <a:rPr lang="en-US" dirty="0"/>
              <a:t>Prototype circuit models</a:t>
            </a:r>
          </a:p>
          <a:p>
            <a:pPr marL="361950" lvl="1" indent="0">
              <a:buNone/>
            </a:pPr>
            <a:r>
              <a:rPr lang="en-US" dirty="0"/>
              <a:t>               Avionic                                                             Marine                       </a:t>
            </a:r>
          </a:p>
        </p:txBody>
      </p:sp>
      <p:pic>
        <p:nvPicPr>
          <p:cNvPr id="4" name="Picture 3">
            <a:extLst>
              <a:ext uri="{FF2B5EF4-FFF2-40B4-BE49-F238E27FC236}">
                <a16:creationId xmlns:a16="http://schemas.microsoft.com/office/drawing/2014/main" xmlns="" id="{0CB1FE64-0847-4474-A0E8-7C9FBED447DA}"/>
              </a:ext>
            </a:extLst>
          </p:cNvPr>
          <p:cNvPicPr>
            <a:picLocks noChangeAspect="1"/>
          </p:cNvPicPr>
          <p:nvPr/>
        </p:nvPicPr>
        <p:blipFill>
          <a:blip r:embed="rId2"/>
          <a:stretch>
            <a:fillRect/>
          </a:stretch>
        </p:blipFill>
        <p:spPr>
          <a:xfrm>
            <a:off x="646595" y="1207408"/>
            <a:ext cx="2943288" cy="1572904"/>
          </a:xfrm>
          <a:prstGeom prst="rect">
            <a:avLst/>
          </a:prstGeom>
        </p:spPr>
      </p:pic>
      <p:pic>
        <p:nvPicPr>
          <p:cNvPr id="5" name="Picture 4">
            <a:extLst>
              <a:ext uri="{FF2B5EF4-FFF2-40B4-BE49-F238E27FC236}">
                <a16:creationId xmlns:a16="http://schemas.microsoft.com/office/drawing/2014/main" xmlns="" id="{DDD9599C-64E3-4545-812A-92FA0DF4231E}"/>
              </a:ext>
            </a:extLst>
          </p:cNvPr>
          <p:cNvPicPr>
            <a:picLocks noChangeAspect="1"/>
          </p:cNvPicPr>
          <p:nvPr/>
        </p:nvPicPr>
        <p:blipFill>
          <a:blip r:embed="rId3"/>
          <a:stretch>
            <a:fillRect/>
          </a:stretch>
        </p:blipFill>
        <p:spPr>
          <a:xfrm>
            <a:off x="4500326" y="1207408"/>
            <a:ext cx="2943288" cy="1622582"/>
          </a:xfrm>
          <a:prstGeom prst="rect">
            <a:avLst/>
          </a:prstGeom>
        </p:spPr>
      </p:pic>
      <p:sp>
        <p:nvSpPr>
          <p:cNvPr id="7" name="Rectangle 6">
            <a:extLst>
              <a:ext uri="{FF2B5EF4-FFF2-40B4-BE49-F238E27FC236}">
                <a16:creationId xmlns:a16="http://schemas.microsoft.com/office/drawing/2014/main" xmlns="" id="{B4C39C5C-FEE7-474A-B4C2-61948CCB8CFA}"/>
              </a:ext>
            </a:extLst>
          </p:cNvPr>
          <p:cNvSpPr/>
          <p:nvPr/>
        </p:nvSpPr>
        <p:spPr>
          <a:xfrm>
            <a:off x="266700" y="3056413"/>
            <a:ext cx="3050835" cy="369332"/>
          </a:xfrm>
          <a:prstGeom prst="rect">
            <a:avLst/>
          </a:prstGeom>
        </p:spPr>
        <p:txBody>
          <a:bodyPr wrap="none">
            <a:spAutoFit/>
          </a:bodyPr>
          <a:lstStyle/>
          <a:p>
            <a:pPr marL="361950" lvl="0" indent="-227013" defTabSz="342900">
              <a:spcBef>
                <a:spcPts val="450"/>
              </a:spcBef>
              <a:spcAft>
                <a:spcPts val="525"/>
              </a:spcAft>
              <a:buClr>
                <a:srgbClr val="AC0000"/>
              </a:buClr>
              <a:buSzPct val="100000"/>
              <a:buFont typeface="Wingdings 3" panose="05040102010807070707" pitchFamily="18" charset="2"/>
              <a:buChar char=""/>
              <a:tabLst>
                <a:tab pos="738188" algn="l"/>
              </a:tabLst>
            </a:pPr>
            <a:r>
              <a:rPr lang="en-US" b="1" dirty="0">
                <a:solidFill>
                  <a:srgbClr val="AC0000"/>
                </a:solidFill>
                <a:latin typeface="Century Gothic"/>
                <a:cs typeface="+mn-cs"/>
              </a:rPr>
              <a:t>Initial TEC qualification</a:t>
            </a:r>
          </a:p>
        </p:txBody>
      </p:sp>
      <p:pic>
        <p:nvPicPr>
          <p:cNvPr id="8" name="Picture 7">
            <a:extLst>
              <a:ext uri="{FF2B5EF4-FFF2-40B4-BE49-F238E27FC236}">
                <a16:creationId xmlns:a16="http://schemas.microsoft.com/office/drawing/2014/main" xmlns="" id="{75868F41-1782-409C-9D8F-87A862B1B723}"/>
              </a:ext>
            </a:extLst>
          </p:cNvPr>
          <p:cNvPicPr>
            <a:picLocks noChangeAspect="1"/>
          </p:cNvPicPr>
          <p:nvPr/>
        </p:nvPicPr>
        <p:blipFill>
          <a:blip r:embed="rId4"/>
          <a:stretch>
            <a:fillRect/>
          </a:stretch>
        </p:blipFill>
        <p:spPr>
          <a:xfrm>
            <a:off x="633101" y="3474856"/>
            <a:ext cx="3357602" cy="1291720"/>
          </a:xfrm>
          <a:prstGeom prst="rect">
            <a:avLst/>
          </a:prstGeom>
        </p:spPr>
      </p:pic>
      <p:pic>
        <p:nvPicPr>
          <p:cNvPr id="9" name="Picture 8">
            <a:extLst>
              <a:ext uri="{FF2B5EF4-FFF2-40B4-BE49-F238E27FC236}">
                <a16:creationId xmlns:a16="http://schemas.microsoft.com/office/drawing/2014/main" xmlns="" id="{114934D7-396F-4154-A7FD-EC4875BB500F}"/>
              </a:ext>
            </a:extLst>
          </p:cNvPr>
          <p:cNvPicPr>
            <a:picLocks noChangeAspect="1"/>
          </p:cNvPicPr>
          <p:nvPr/>
        </p:nvPicPr>
        <p:blipFill>
          <a:blip r:embed="rId5"/>
          <a:stretch>
            <a:fillRect/>
          </a:stretch>
        </p:blipFill>
        <p:spPr>
          <a:xfrm>
            <a:off x="3990703" y="3638950"/>
            <a:ext cx="4346825" cy="804742"/>
          </a:xfrm>
          <a:prstGeom prst="rect">
            <a:avLst/>
          </a:prstGeom>
        </p:spPr>
      </p:pic>
    </p:spTree>
    <p:extLst>
      <p:ext uri="{BB962C8B-B14F-4D97-AF65-F5344CB8AC3E}">
        <p14:creationId xmlns:p14="http://schemas.microsoft.com/office/powerpoint/2010/main" val="15870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6700" y="0"/>
            <a:ext cx="8674100" cy="561975"/>
          </a:xfrm>
        </p:spPr>
        <p:txBody>
          <a:bodyPr/>
          <a:lstStyle/>
          <a:p>
            <a:r>
              <a:rPr lang="en-US" dirty="0"/>
              <a:t>Good use of EU funding</a:t>
            </a:r>
          </a:p>
        </p:txBody>
      </p:sp>
      <p:pic>
        <p:nvPicPr>
          <p:cNvPr id="19" name="Picture 18">
            <a:extLst>
              <a:ext uri="{FF2B5EF4-FFF2-40B4-BE49-F238E27FC236}">
                <a16:creationId xmlns:a16="http://schemas.microsoft.com/office/drawing/2014/main" xmlns="" id="{72BC9799-195A-47E8-A0D3-5087F822F8D6}"/>
              </a:ext>
            </a:extLst>
          </p:cNvPr>
          <p:cNvPicPr>
            <a:picLocks noChangeAspect="1"/>
          </p:cNvPicPr>
          <p:nvPr/>
        </p:nvPicPr>
        <p:blipFill>
          <a:blip r:embed="rId2"/>
          <a:stretch>
            <a:fillRect/>
          </a:stretch>
        </p:blipFill>
        <p:spPr>
          <a:xfrm>
            <a:off x="5624626" y="735010"/>
            <a:ext cx="815975" cy="815975"/>
          </a:xfrm>
          <a:prstGeom prst="rect">
            <a:avLst/>
          </a:prstGeom>
        </p:spPr>
      </p:pic>
      <p:sp>
        <p:nvSpPr>
          <p:cNvPr id="20" name="Arrow: Pentagon 1">
            <a:extLst>
              <a:ext uri="{FF2B5EF4-FFF2-40B4-BE49-F238E27FC236}">
                <a16:creationId xmlns:a16="http://schemas.microsoft.com/office/drawing/2014/main" xmlns="" id="{56C2FFFB-1E0D-4585-B14D-A9243F05976F}"/>
              </a:ext>
            </a:extLst>
          </p:cNvPr>
          <p:cNvSpPr/>
          <p:nvPr/>
        </p:nvSpPr>
        <p:spPr>
          <a:xfrm>
            <a:off x="226749" y="807323"/>
            <a:ext cx="3688773" cy="674254"/>
          </a:xfrm>
          <a:prstGeom prst="homePlate">
            <a:avLst/>
          </a:prstGeom>
          <a:solidFill>
            <a:schemeClr val="tx2">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Gothic" panose="020B0502020202020204" pitchFamily="34" charset="0"/>
              </a:rPr>
              <a:t>2013: 1</a:t>
            </a:r>
            <a:r>
              <a:rPr lang="en-US" sz="1400" b="1" i="1" baseline="30000" dirty="0">
                <a:latin typeface="Century Gothic" panose="020B0502020202020204" pitchFamily="34" charset="0"/>
              </a:rPr>
              <a:t>st</a:t>
            </a:r>
            <a:r>
              <a:rPr lang="en-US" sz="1400" b="1" i="1" dirty="0">
                <a:latin typeface="Century Gothic" panose="020B0502020202020204" pitchFamily="34" charset="0"/>
              </a:rPr>
              <a:t> demonstration of integration of III-Nitride MMICs with RF MEMS</a:t>
            </a:r>
            <a:endParaRPr lang="en-GB" sz="1400" b="1" i="1" dirty="0">
              <a:latin typeface="Century Gothic" panose="020B0502020202020204" pitchFamily="34" charset="0"/>
            </a:endParaRPr>
          </a:p>
        </p:txBody>
      </p:sp>
      <p:sp>
        <p:nvSpPr>
          <p:cNvPr id="21" name="TextBox 20">
            <a:extLst>
              <a:ext uri="{FF2B5EF4-FFF2-40B4-BE49-F238E27FC236}">
                <a16:creationId xmlns:a16="http://schemas.microsoft.com/office/drawing/2014/main" xmlns="" id="{7B0719E5-8F53-41AF-8B9A-AA2B9F151781}"/>
              </a:ext>
            </a:extLst>
          </p:cNvPr>
          <p:cNvSpPr txBox="1"/>
          <p:nvPr/>
        </p:nvSpPr>
        <p:spPr>
          <a:xfrm>
            <a:off x="3988377" y="1004499"/>
            <a:ext cx="3688773"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latin typeface="Century Gothic" panose="020B0502020202020204" pitchFamily="34" charset="0"/>
              </a:rPr>
              <a:t>ENIAC project (TRL4)</a:t>
            </a:r>
          </a:p>
        </p:txBody>
      </p:sp>
      <p:sp>
        <p:nvSpPr>
          <p:cNvPr id="22" name="Arrow: Pentagon 14">
            <a:extLst>
              <a:ext uri="{FF2B5EF4-FFF2-40B4-BE49-F238E27FC236}">
                <a16:creationId xmlns:a16="http://schemas.microsoft.com/office/drawing/2014/main" xmlns="" id="{3832E39C-28BB-4FDB-B9B7-FAC83A00D6CB}"/>
              </a:ext>
            </a:extLst>
          </p:cNvPr>
          <p:cNvSpPr/>
          <p:nvPr/>
        </p:nvSpPr>
        <p:spPr>
          <a:xfrm>
            <a:off x="496921" y="1603097"/>
            <a:ext cx="4480764" cy="674254"/>
          </a:xfrm>
          <a:prstGeom prst="homePlate">
            <a:avLst/>
          </a:prstGeom>
          <a:solidFill>
            <a:schemeClr val="tx2">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Gothic" panose="020B0502020202020204" pitchFamily="34" charset="0"/>
              </a:rPr>
              <a:t>2014:  Functional microstrip III-nitride MMICs with RF MEMS </a:t>
            </a:r>
            <a:endParaRPr lang="en-GB" sz="1400" b="1" i="1" dirty="0">
              <a:latin typeface="Century Gothic" panose="020B0502020202020204" pitchFamily="34" charset="0"/>
            </a:endParaRPr>
          </a:p>
        </p:txBody>
      </p:sp>
      <p:pic>
        <p:nvPicPr>
          <p:cNvPr id="23" name="Picture 50">
            <a:extLst>
              <a:ext uri="{FF2B5EF4-FFF2-40B4-BE49-F238E27FC236}">
                <a16:creationId xmlns:a16="http://schemas.microsoft.com/office/drawing/2014/main" xmlns="" id="{797FE278-FC9F-4A49-9AEC-C9231CC9600C}"/>
              </a:ext>
            </a:extLst>
          </p:cNvPr>
          <p:cNvPicPr>
            <a:picLocks noChangeAspect="1" noChangeArrowheads="1"/>
          </p:cNvPicPr>
          <p:nvPr/>
        </p:nvPicPr>
        <p:blipFill>
          <a:blip r:embed="rId3"/>
          <a:srcRect/>
          <a:stretch>
            <a:fillRect/>
          </a:stretch>
        </p:blipFill>
        <p:spPr bwMode="auto">
          <a:xfrm>
            <a:off x="6646864" y="1724022"/>
            <a:ext cx="1663360" cy="420280"/>
          </a:xfrm>
          <a:prstGeom prst="rect">
            <a:avLst/>
          </a:prstGeom>
          <a:noFill/>
          <a:ln w="38100" cmpd="dbl">
            <a:solidFill>
              <a:srgbClr val="CCCCFF"/>
            </a:solidFill>
            <a:miter lim="800000"/>
            <a:headEnd/>
            <a:tailEnd/>
          </a:ln>
        </p:spPr>
      </p:pic>
      <p:sp>
        <p:nvSpPr>
          <p:cNvPr id="24" name="TextBox 23">
            <a:extLst>
              <a:ext uri="{FF2B5EF4-FFF2-40B4-BE49-F238E27FC236}">
                <a16:creationId xmlns:a16="http://schemas.microsoft.com/office/drawing/2014/main" xmlns="" id="{9E955E31-F7CD-4D5F-AC8D-FA8E5C7E8F98}"/>
              </a:ext>
            </a:extLst>
          </p:cNvPr>
          <p:cNvSpPr txBox="1"/>
          <p:nvPr/>
        </p:nvSpPr>
        <p:spPr>
          <a:xfrm>
            <a:off x="4958306" y="1801724"/>
            <a:ext cx="3688773"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latin typeface="Century Gothic" panose="020B0502020202020204" pitchFamily="34" charset="0"/>
              </a:rPr>
              <a:t>ENIAC project (TRL5)</a:t>
            </a:r>
          </a:p>
        </p:txBody>
      </p:sp>
      <p:sp>
        <p:nvSpPr>
          <p:cNvPr id="25" name="Arrow: Pentagon 21">
            <a:extLst>
              <a:ext uri="{FF2B5EF4-FFF2-40B4-BE49-F238E27FC236}">
                <a16:creationId xmlns:a16="http://schemas.microsoft.com/office/drawing/2014/main" xmlns="" id="{8244AA70-35F7-476D-8AE8-7B84AB38E893}"/>
              </a:ext>
            </a:extLst>
          </p:cNvPr>
          <p:cNvSpPr/>
          <p:nvPr/>
        </p:nvSpPr>
        <p:spPr>
          <a:xfrm>
            <a:off x="704743" y="2457202"/>
            <a:ext cx="4994158" cy="674254"/>
          </a:xfrm>
          <a:prstGeom prst="homePlate">
            <a:avLst/>
          </a:prstGeom>
          <a:solidFill>
            <a:schemeClr val="tx2">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Gothic" panose="020B0502020202020204" pitchFamily="34" charset="0"/>
              </a:rPr>
              <a:t>2016:  Functional </a:t>
            </a:r>
            <a:r>
              <a:rPr lang="en-US" sz="1400" b="1" i="1" u="sng" dirty="0">
                <a:latin typeface="Century Gothic" panose="020B0502020202020204" pitchFamily="34" charset="0"/>
              </a:rPr>
              <a:t>coplanar</a:t>
            </a:r>
            <a:r>
              <a:rPr lang="en-US" sz="1400" b="1" i="1" dirty="0">
                <a:latin typeface="Century Gothic" panose="020B0502020202020204" pitchFamily="34" charset="0"/>
              </a:rPr>
              <a:t> monolithic III-nitride MMICs with RF MEMS </a:t>
            </a:r>
            <a:endParaRPr lang="en-GB" sz="1400" b="1" i="1" dirty="0">
              <a:latin typeface="Century Gothic" panose="020B0502020202020204" pitchFamily="34" charset="0"/>
            </a:endParaRPr>
          </a:p>
        </p:txBody>
      </p:sp>
      <p:sp>
        <p:nvSpPr>
          <p:cNvPr id="26" name="TextBox 25">
            <a:extLst>
              <a:ext uri="{FF2B5EF4-FFF2-40B4-BE49-F238E27FC236}">
                <a16:creationId xmlns:a16="http://schemas.microsoft.com/office/drawing/2014/main" xmlns="" id="{10C590EB-387A-4705-9FF9-99E619EE5C38}"/>
              </a:ext>
            </a:extLst>
          </p:cNvPr>
          <p:cNvSpPr txBox="1"/>
          <p:nvPr/>
        </p:nvSpPr>
        <p:spPr>
          <a:xfrm>
            <a:off x="5698901" y="2625087"/>
            <a:ext cx="3688773"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latin typeface="Century Gothic" panose="020B0502020202020204" pitchFamily="34" charset="0"/>
              </a:rPr>
              <a:t>FP7 project (TRL6)</a:t>
            </a:r>
          </a:p>
        </p:txBody>
      </p:sp>
      <p:pic>
        <p:nvPicPr>
          <p:cNvPr id="27" name="Picture 26">
            <a:extLst>
              <a:ext uri="{FF2B5EF4-FFF2-40B4-BE49-F238E27FC236}">
                <a16:creationId xmlns:a16="http://schemas.microsoft.com/office/drawing/2014/main" xmlns="" id="{38454AAC-FA62-47C6-91E0-AEF2B02AD873}"/>
              </a:ext>
            </a:extLst>
          </p:cNvPr>
          <p:cNvPicPr>
            <a:picLocks noChangeAspect="1"/>
          </p:cNvPicPr>
          <p:nvPr/>
        </p:nvPicPr>
        <p:blipFill>
          <a:blip r:embed="rId4"/>
          <a:stretch>
            <a:fillRect/>
          </a:stretch>
        </p:blipFill>
        <p:spPr>
          <a:xfrm>
            <a:off x="7096200" y="2381525"/>
            <a:ext cx="1214024" cy="749931"/>
          </a:xfrm>
          <a:prstGeom prst="rect">
            <a:avLst/>
          </a:prstGeom>
        </p:spPr>
      </p:pic>
      <p:sp>
        <p:nvSpPr>
          <p:cNvPr id="28" name="Arrow: Pentagon 15">
            <a:extLst>
              <a:ext uri="{FF2B5EF4-FFF2-40B4-BE49-F238E27FC236}">
                <a16:creationId xmlns:a16="http://schemas.microsoft.com/office/drawing/2014/main" xmlns="" id="{279694E9-884D-4DC1-8BCD-23088AA76C9F}"/>
              </a:ext>
            </a:extLst>
          </p:cNvPr>
          <p:cNvSpPr/>
          <p:nvPr/>
        </p:nvSpPr>
        <p:spPr>
          <a:xfrm>
            <a:off x="1010697" y="3299943"/>
            <a:ext cx="5282153" cy="674254"/>
          </a:xfrm>
          <a:prstGeom prst="homePlate">
            <a:avLst/>
          </a:prstGeom>
          <a:solidFill>
            <a:srgbClr val="00B0F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Gothic" panose="020B0502020202020204" pitchFamily="34" charset="0"/>
              </a:rPr>
              <a:t>Sep 2019: </a:t>
            </a:r>
            <a:r>
              <a:rPr lang="en-GB" sz="1400" b="1" i="1" dirty="0">
                <a:latin typeface="Century Gothic" panose="020B0502020202020204" pitchFamily="34" charset="0"/>
              </a:rPr>
              <a:t>Pilot line production of transceiver modules for the next generation of smart RF power applications </a:t>
            </a:r>
          </a:p>
        </p:txBody>
      </p:sp>
      <p:sp>
        <p:nvSpPr>
          <p:cNvPr id="29" name="TextBox 28">
            <a:extLst>
              <a:ext uri="{FF2B5EF4-FFF2-40B4-BE49-F238E27FC236}">
                <a16:creationId xmlns:a16="http://schemas.microsoft.com/office/drawing/2014/main" xmlns="" id="{050E6B03-89AB-4CFA-9AE1-B4FD0AC1433C}"/>
              </a:ext>
            </a:extLst>
          </p:cNvPr>
          <p:cNvSpPr txBox="1"/>
          <p:nvPr/>
        </p:nvSpPr>
        <p:spPr>
          <a:xfrm>
            <a:off x="6292850" y="3447232"/>
            <a:ext cx="2100087" cy="523220"/>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latin typeface="Century Gothic" panose="020B0502020202020204" pitchFamily="34" charset="0"/>
              </a:rPr>
              <a:t>H2020 FTI project</a:t>
            </a:r>
          </a:p>
          <a:p>
            <a:pPr algn="ctr"/>
            <a:endParaRPr lang="en-US" sz="1600" b="1" dirty="0">
              <a:effectLst>
                <a:outerShdw blurRad="38100" dist="38100" dir="2700000" algn="tl">
                  <a:srgbClr val="000000">
                    <a:alpha val="43137"/>
                  </a:srgbClr>
                </a:outerShdw>
              </a:effectLst>
              <a:latin typeface="Century Gothic" panose="020B0502020202020204" pitchFamily="34" charset="0"/>
            </a:endParaRPr>
          </a:p>
        </p:txBody>
      </p:sp>
      <p:pic>
        <p:nvPicPr>
          <p:cNvPr id="3" name="Picture 2">
            <a:extLst>
              <a:ext uri="{FF2B5EF4-FFF2-40B4-BE49-F238E27FC236}">
                <a16:creationId xmlns:a16="http://schemas.microsoft.com/office/drawing/2014/main" xmlns="" id="{D2D2FBC0-0F11-4732-AB83-01CF03C6A79D}"/>
              </a:ext>
            </a:extLst>
          </p:cNvPr>
          <p:cNvPicPr>
            <a:picLocks noChangeAspect="1"/>
          </p:cNvPicPr>
          <p:nvPr/>
        </p:nvPicPr>
        <p:blipFill>
          <a:blip r:embed="rId5"/>
          <a:stretch>
            <a:fillRect/>
          </a:stretch>
        </p:blipFill>
        <p:spPr>
          <a:xfrm>
            <a:off x="7703212" y="3425049"/>
            <a:ext cx="1440788" cy="308740"/>
          </a:xfrm>
          <a:prstGeom prst="rect">
            <a:avLst/>
          </a:prstGeom>
        </p:spPr>
      </p:pic>
      <p:sp>
        <p:nvSpPr>
          <p:cNvPr id="30" name="Arrow: Pentagon 19">
            <a:extLst>
              <a:ext uri="{FF2B5EF4-FFF2-40B4-BE49-F238E27FC236}">
                <a16:creationId xmlns:a16="http://schemas.microsoft.com/office/drawing/2014/main" xmlns="" id="{257A38C4-9D9D-44C2-A449-3C0BA033E091}"/>
              </a:ext>
            </a:extLst>
          </p:cNvPr>
          <p:cNvSpPr/>
          <p:nvPr/>
        </p:nvSpPr>
        <p:spPr>
          <a:xfrm>
            <a:off x="1399476" y="4120937"/>
            <a:ext cx="5509324" cy="674254"/>
          </a:xfrm>
          <a:prstGeom prst="homePlate">
            <a:avLst/>
          </a:prstGeom>
          <a:solidFill>
            <a:srgbClr val="00B0F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Gothic" panose="020B0502020202020204" pitchFamily="34" charset="0"/>
              </a:rPr>
              <a:t>2022: a new company </a:t>
            </a:r>
            <a:endParaRPr lang="en-GB" sz="1400" b="1" i="1" dirty="0">
              <a:latin typeface="Century Gothic" panose="020B0502020202020204" pitchFamily="34" charset="0"/>
            </a:endParaRPr>
          </a:p>
        </p:txBody>
      </p:sp>
    </p:spTree>
    <p:extLst>
      <p:ext uri="{BB962C8B-B14F-4D97-AF65-F5344CB8AC3E}">
        <p14:creationId xmlns:p14="http://schemas.microsoft.com/office/powerpoint/2010/main" val="23594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circle(in)">
                                      <p:cBhvr>
                                        <p:cTn id="43" dur="2000"/>
                                        <p:tgtEl>
                                          <p:spTgt spid="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ircle(in)">
                                      <p:cBhvr>
                                        <p:cTn id="46" dur="2000"/>
                                        <p:tgtEl>
                                          <p:spTgt spid="29"/>
                                        </p:tgtEl>
                                      </p:cBhvr>
                                    </p:animEffect>
                                  </p:childTnLst>
                                </p:cTn>
                              </p:par>
                              <p:par>
                                <p:cTn id="47" presetID="6" presetClass="entr" presetSubtype="16"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4" grpId="0"/>
      <p:bldP spid="25" grpId="0" animBg="1"/>
      <p:bldP spid="26" grpId="0"/>
      <p:bldP spid="28" grpId="0" animBg="1"/>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a:t>
            </a:r>
            <a:endParaRPr lang="en-US" dirty="0"/>
          </a:p>
        </p:txBody>
      </p:sp>
      <p:sp>
        <p:nvSpPr>
          <p:cNvPr id="3" name="Espace réservé du contenu 2"/>
          <p:cNvSpPr>
            <a:spLocks noGrp="1"/>
          </p:cNvSpPr>
          <p:nvPr>
            <p:ph idx="1"/>
          </p:nvPr>
        </p:nvSpPr>
        <p:spPr>
          <a:xfrm>
            <a:off x="188508" y="673725"/>
            <a:ext cx="8761412" cy="4303712"/>
          </a:xfrm>
        </p:spPr>
        <p:txBody>
          <a:bodyPr/>
          <a:lstStyle/>
          <a:p>
            <a:pPr marL="438150" indent="-279400">
              <a:lnSpc>
                <a:spcPct val="250000"/>
              </a:lnSpc>
              <a:spcBef>
                <a:spcPts val="600"/>
              </a:spcBef>
              <a:spcAft>
                <a:spcPts val="600"/>
              </a:spcAft>
              <a:buClr>
                <a:schemeClr val="accent1">
                  <a:lumMod val="20000"/>
                  <a:lumOff val="80000"/>
                </a:schemeClr>
              </a:buClr>
            </a:pPr>
            <a:r>
              <a:rPr lang="en-US" b="1" dirty="0" smtClean="0">
                <a:solidFill>
                  <a:schemeClr val="accent1">
                    <a:lumMod val="20000"/>
                    <a:lumOff val="80000"/>
                  </a:schemeClr>
                </a:solidFill>
              </a:rPr>
              <a:t>Consortium &amp; Project Overview</a:t>
            </a:r>
          </a:p>
          <a:p>
            <a:pPr marL="438150" indent="-279400">
              <a:lnSpc>
                <a:spcPct val="250000"/>
              </a:lnSpc>
              <a:spcBef>
                <a:spcPts val="600"/>
              </a:spcBef>
              <a:spcAft>
                <a:spcPts val="600"/>
              </a:spcAft>
            </a:pPr>
            <a:r>
              <a:rPr lang="en-US" b="1" dirty="0" smtClean="0">
                <a:solidFill>
                  <a:srgbClr val="C00000"/>
                </a:solidFill>
              </a:rPr>
              <a:t>SMARTEC Concept &amp; Objectives</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Project Organization &amp; Management Structure</a:t>
            </a:r>
          </a:p>
          <a:p>
            <a:pPr marL="438150" indent="-279400">
              <a:lnSpc>
                <a:spcPct val="250000"/>
              </a:lnSpc>
              <a:spcBef>
                <a:spcPts val="600"/>
              </a:spcBef>
              <a:spcAft>
                <a:spcPts val="600"/>
              </a:spcAft>
              <a:buClr>
                <a:schemeClr val="accent1">
                  <a:lumMod val="20000"/>
                  <a:lumOff val="80000"/>
                </a:schemeClr>
              </a:buClr>
            </a:pPr>
            <a:r>
              <a:rPr lang="en-US" dirty="0">
                <a:solidFill>
                  <a:schemeClr val="accent1">
                    <a:lumMod val="20000"/>
                    <a:lumOff val="80000"/>
                  </a:schemeClr>
                </a:solidFill>
              </a:rPr>
              <a:t>Highlights and overall achievements of each work package</a:t>
            </a:r>
          </a:p>
        </p:txBody>
      </p:sp>
    </p:spTree>
    <p:extLst>
      <p:ext uri="{BB962C8B-B14F-4D97-AF65-F5344CB8AC3E}">
        <p14:creationId xmlns:p14="http://schemas.microsoft.com/office/powerpoint/2010/main" val="1279360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Highlights SMARTEC : Year 1</a:t>
            </a:r>
          </a:p>
        </p:txBody>
      </p:sp>
      <p:sp>
        <p:nvSpPr>
          <p:cNvPr id="3" name="Espace réservé du contenu 2"/>
          <p:cNvSpPr>
            <a:spLocks noGrp="1"/>
          </p:cNvSpPr>
          <p:nvPr>
            <p:ph idx="1"/>
          </p:nvPr>
        </p:nvSpPr>
        <p:spPr/>
        <p:txBody>
          <a:bodyPr anchor="ctr"/>
          <a:lstStyle/>
          <a:p>
            <a:pPr marL="134937" indent="0" algn="ctr">
              <a:buNone/>
            </a:pPr>
            <a:r>
              <a:rPr lang="en-US" sz="3600" dirty="0" smtClean="0"/>
              <a:t>WP4 : Marketing &amp; Business Development</a:t>
            </a:r>
            <a:endParaRPr lang="en-US" sz="3600" dirty="0"/>
          </a:p>
        </p:txBody>
      </p:sp>
    </p:spTree>
    <p:extLst>
      <p:ext uri="{BB962C8B-B14F-4D97-AF65-F5344CB8AC3E}">
        <p14:creationId xmlns:p14="http://schemas.microsoft.com/office/powerpoint/2010/main" val="2867484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rPr dirty="0" smtClean="0"/>
              <a:t>WP4 </a:t>
            </a:r>
            <a:r>
              <a:rPr lang="fr-FR" dirty="0" smtClean="0"/>
              <a:t>: </a:t>
            </a:r>
            <a:r>
              <a:rPr dirty="0" smtClean="0"/>
              <a:t>DISSEMINATION</a:t>
            </a:r>
            <a:endParaRPr dirty="0"/>
          </a:p>
        </p:txBody>
      </p:sp>
      <p:grpSp>
        <p:nvGrpSpPr>
          <p:cNvPr id="3" name="Groupe 2"/>
          <p:cNvGrpSpPr/>
          <p:nvPr/>
        </p:nvGrpSpPr>
        <p:grpSpPr>
          <a:xfrm>
            <a:off x="63993" y="627119"/>
            <a:ext cx="4599447" cy="2528916"/>
            <a:chOff x="63993" y="573779"/>
            <a:chExt cx="4599447" cy="2528916"/>
          </a:xfrm>
        </p:grpSpPr>
        <p:pic>
          <p:nvPicPr>
            <p:cNvPr id="56" name="image13.png"/>
            <p:cNvPicPr>
              <a:picLocks noChangeAspect="1"/>
            </p:cNvPicPr>
            <p:nvPr/>
          </p:nvPicPr>
          <p:blipFill>
            <a:blip r:embed="rId2">
              <a:extLst/>
            </a:blip>
            <a:stretch>
              <a:fillRect/>
            </a:stretch>
          </p:blipFill>
          <p:spPr>
            <a:xfrm rot="5400000">
              <a:off x="1594396" y="72011"/>
              <a:ext cx="2489596" cy="3532453"/>
            </a:xfrm>
            <a:prstGeom prst="rect">
              <a:avLst/>
            </a:prstGeom>
            <a:ln w="12700">
              <a:miter lim="400000"/>
            </a:ln>
          </p:spPr>
        </p:pic>
        <p:sp>
          <p:nvSpPr>
            <p:cNvPr id="63" name="Shape 63"/>
            <p:cNvSpPr/>
            <p:nvPr/>
          </p:nvSpPr>
          <p:spPr>
            <a:xfrm>
              <a:off x="63993" y="1422741"/>
              <a:ext cx="1008974" cy="83099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r>
                <a:rPr lang="fr-FR" sz="1200" b="1" i="1" dirty="0" smtClean="0">
                  <a:solidFill>
                    <a:srgbClr val="C00000"/>
                  </a:solidFill>
                </a:rPr>
                <a:t>SMARTEC Flyer for the consortium exhibitions</a:t>
              </a:r>
              <a:endParaRPr sz="1200" b="1" i="1" dirty="0">
                <a:solidFill>
                  <a:srgbClr val="C00000"/>
                </a:solidFill>
              </a:endParaRPr>
            </a:p>
          </p:txBody>
        </p:sp>
        <p:sp>
          <p:nvSpPr>
            <p:cNvPr id="2" name="Rectangle 1"/>
            <p:cNvSpPr/>
            <p:nvPr/>
          </p:nvSpPr>
          <p:spPr>
            <a:xfrm>
              <a:off x="63993" y="573779"/>
              <a:ext cx="4599447" cy="2528916"/>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4" name="Groupe 3"/>
          <p:cNvGrpSpPr/>
          <p:nvPr/>
        </p:nvGrpSpPr>
        <p:grpSpPr>
          <a:xfrm>
            <a:off x="4730716" y="623919"/>
            <a:ext cx="4328160" cy="2154303"/>
            <a:chOff x="4815841" y="695577"/>
            <a:chExt cx="4328160" cy="2154303"/>
          </a:xfrm>
        </p:grpSpPr>
        <p:pic>
          <p:nvPicPr>
            <p:cNvPr id="57" name="pasted-image.png"/>
            <p:cNvPicPr>
              <a:picLocks noChangeAspect="1"/>
            </p:cNvPicPr>
            <p:nvPr/>
          </p:nvPicPr>
          <p:blipFill rotWithShape="1">
            <a:blip r:embed="rId3">
              <a:extLst/>
            </a:blip>
            <a:srcRect l="3474" b="15297"/>
            <a:stretch/>
          </p:blipFill>
          <p:spPr>
            <a:xfrm>
              <a:off x="4886950" y="974683"/>
              <a:ext cx="4183390" cy="1821858"/>
            </a:xfrm>
            <a:prstGeom prst="rect">
              <a:avLst/>
            </a:prstGeom>
            <a:ln w="12700">
              <a:miter lim="400000"/>
            </a:ln>
          </p:spPr>
        </p:pic>
        <p:sp>
          <p:nvSpPr>
            <p:cNvPr id="62" name="Shape 62"/>
            <p:cNvSpPr/>
            <p:nvPr/>
          </p:nvSpPr>
          <p:spPr>
            <a:xfrm>
              <a:off x="4886950" y="695577"/>
              <a:ext cx="3323983" cy="27699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lang="fr-FR" sz="1200" b="1" i="1" dirty="0" smtClean="0">
                  <a:solidFill>
                    <a:srgbClr val="C00000"/>
                  </a:solidFill>
                </a:rPr>
                <a:t>SMARTEC </a:t>
              </a:r>
              <a:r>
                <a:rPr sz="1200" b="1" i="1" dirty="0" smtClean="0">
                  <a:solidFill>
                    <a:srgbClr val="C00000"/>
                  </a:solidFill>
                </a:rPr>
                <a:t>WEB PAGE</a:t>
              </a:r>
              <a:r>
                <a:rPr lang="fr-FR" sz="1200" b="1" i="1" dirty="0" smtClean="0">
                  <a:solidFill>
                    <a:srgbClr val="C00000"/>
                  </a:solidFill>
                </a:rPr>
                <a:t> (project-smartec.com)</a:t>
              </a:r>
              <a:endParaRPr sz="1200" b="1" i="1" dirty="0">
                <a:solidFill>
                  <a:srgbClr val="C00000"/>
                </a:solidFill>
              </a:endParaRPr>
            </a:p>
          </p:txBody>
        </p:sp>
        <p:sp>
          <p:nvSpPr>
            <p:cNvPr id="15" name="Rectangle 14"/>
            <p:cNvSpPr/>
            <p:nvPr/>
          </p:nvSpPr>
          <p:spPr>
            <a:xfrm>
              <a:off x="4815841" y="695577"/>
              <a:ext cx="4328160" cy="2154303"/>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5" name="Groupe 4"/>
          <p:cNvGrpSpPr/>
          <p:nvPr/>
        </p:nvGrpSpPr>
        <p:grpSpPr>
          <a:xfrm>
            <a:off x="3712315" y="3480632"/>
            <a:ext cx="3331165" cy="1629650"/>
            <a:chOff x="5768339" y="3048000"/>
            <a:chExt cx="3331165" cy="1629650"/>
          </a:xfrm>
        </p:grpSpPr>
        <p:sp>
          <p:nvSpPr>
            <p:cNvPr id="17" name="Rectangle 16"/>
            <p:cNvSpPr/>
            <p:nvPr/>
          </p:nvSpPr>
          <p:spPr>
            <a:xfrm>
              <a:off x="5768339" y="3048000"/>
              <a:ext cx="3331165" cy="1629650"/>
            </a:xfrm>
            <a:prstGeom prst="rect">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59" name="image8.png"/>
            <p:cNvPicPr>
              <a:picLocks noChangeAspect="1"/>
            </p:cNvPicPr>
            <p:nvPr/>
          </p:nvPicPr>
          <p:blipFill>
            <a:blip r:embed="rId4">
              <a:extLst/>
            </a:blip>
            <a:stretch>
              <a:fillRect/>
            </a:stretch>
          </p:blipFill>
          <p:spPr>
            <a:xfrm>
              <a:off x="5844819" y="3115448"/>
              <a:ext cx="1788587" cy="1016001"/>
            </a:xfrm>
            <a:prstGeom prst="rect">
              <a:avLst/>
            </a:prstGeom>
            <a:ln w="12700">
              <a:miter lim="400000"/>
            </a:ln>
          </p:spPr>
        </p:pic>
        <p:pic>
          <p:nvPicPr>
            <p:cNvPr id="60" name="image7.png"/>
            <p:cNvPicPr>
              <a:picLocks noChangeAspect="1"/>
            </p:cNvPicPr>
            <p:nvPr/>
          </p:nvPicPr>
          <p:blipFill>
            <a:blip r:embed="rId5">
              <a:extLst/>
            </a:blip>
            <a:stretch>
              <a:fillRect/>
            </a:stretch>
          </p:blipFill>
          <p:spPr>
            <a:xfrm>
              <a:off x="7243360" y="3635173"/>
              <a:ext cx="1815516" cy="1007455"/>
            </a:xfrm>
            <a:prstGeom prst="rect">
              <a:avLst/>
            </a:prstGeom>
            <a:ln w="12700">
              <a:miter lim="400000"/>
            </a:ln>
          </p:spPr>
        </p:pic>
        <p:sp>
          <p:nvSpPr>
            <p:cNvPr id="61" name="Shape 61"/>
            <p:cNvSpPr/>
            <p:nvPr/>
          </p:nvSpPr>
          <p:spPr>
            <a:xfrm>
              <a:off x="6071306" y="4240437"/>
              <a:ext cx="1020468" cy="27699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sz="1200" b="1" i="1">
                  <a:solidFill>
                    <a:srgbClr val="C00000"/>
                  </a:solidFill>
                </a:rPr>
                <a:t>TV, Seminars</a:t>
              </a:r>
            </a:p>
          </p:txBody>
        </p:sp>
      </p:grpSp>
      <p:grpSp>
        <p:nvGrpSpPr>
          <p:cNvPr id="6" name="Groupe 5"/>
          <p:cNvGrpSpPr/>
          <p:nvPr/>
        </p:nvGrpSpPr>
        <p:grpSpPr>
          <a:xfrm>
            <a:off x="63993" y="3178638"/>
            <a:ext cx="3498357" cy="1931644"/>
            <a:chOff x="26194" y="3192027"/>
            <a:chExt cx="3498357" cy="1931644"/>
          </a:xfrm>
        </p:grpSpPr>
        <p:sp>
          <p:nvSpPr>
            <p:cNvPr id="19" name="Rectangle 18"/>
            <p:cNvSpPr/>
            <p:nvPr/>
          </p:nvSpPr>
          <p:spPr>
            <a:xfrm>
              <a:off x="26194" y="3221831"/>
              <a:ext cx="3498357" cy="1901840"/>
            </a:xfrm>
            <a:prstGeom prst="rect">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58" name="image11.jpg"/>
            <p:cNvPicPr>
              <a:picLocks noChangeAspect="1"/>
            </p:cNvPicPr>
            <p:nvPr/>
          </p:nvPicPr>
          <p:blipFill>
            <a:blip r:embed="rId6">
              <a:extLst/>
            </a:blip>
            <a:stretch>
              <a:fillRect/>
            </a:stretch>
          </p:blipFill>
          <p:spPr>
            <a:xfrm>
              <a:off x="63993" y="3635173"/>
              <a:ext cx="3306528" cy="1464284"/>
            </a:xfrm>
            <a:prstGeom prst="rect">
              <a:avLst/>
            </a:prstGeom>
            <a:ln w="12700">
              <a:miter lim="400000"/>
            </a:ln>
          </p:spPr>
        </p:pic>
        <p:sp>
          <p:nvSpPr>
            <p:cNvPr id="64" name="Shape 64"/>
            <p:cNvSpPr/>
            <p:nvPr/>
          </p:nvSpPr>
          <p:spPr>
            <a:xfrm>
              <a:off x="63993" y="3192027"/>
              <a:ext cx="3306528"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r>
                <a:rPr lang="en-US" sz="1200" b="1" i="1" dirty="0" smtClean="0">
                  <a:solidFill>
                    <a:srgbClr val="C00000"/>
                  </a:solidFill>
                </a:rPr>
                <a:t>Radar Conference with RFM</a:t>
              </a:r>
            </a:p>
            <a:p>
              <a:r>
                <a:rPr lang="en-US" sz="1200" b="1" i="1" dirty="0" smtClean="0">
                  <a:solidFill>
                    <a:srgbClr val="C00000"/>
                  </a:solidFill>
                </a:rPr>
                <a:t>(September 20-25, 2020)</a:t>
              </a:r>
              <a:endParaRPr lang="en-US" sz="1200" b="1" i="1" dirty="0">
                <a:solidFill>
                  <a:srgbClr val="C00000"/>
                </a:solidFill>
              </a:endParaRPr>
            </a:p>
          </p:txBody>
        </p:sp>
      </p:grpSp>
      <p:sp>
        <p:nvSpPr>
          <p:cNvPr id="7" name="ZoneTexte 6"/>
          <p:cNvSpPr txBox="1"/>
          <p:nvPr/>
        </p:nvSpPr>
        <p:spPr>
          <a:xfrm>
            <a:off x="6632270" y="2922927"/>
            <a:ext cx="2426606" cy="954107"/>
          </a:xfrm>
          <a:prstGeom prst="rect">
            <a:avLst/>
          </a:prstGeom>
          <a:solidFill>
            <a:schemeClr val="bg1"/>
          </a:solidFill>
          <a:ln w="12700">
            <a:solidFill>
              <a:srgbClr val="C00000"/>
            </a:solidFill>
          </a:ln>
        </p:spPr>
        <p:txBody>
          <a:bodyPr wrap="square" rtlCol="0">
            <a:spAutoFit/>
          </a:bodyPr>
          <a:lstStyle/>
          <a:p>
            <a:pPr algn="ctr"/>
            <a:r>
              <a:rPr lang="en-US" sz="1400" b="1" i="1" dirty="0" smtClean="0">
                <a:solidFill>
                  <a:srgbClr val="C00000"/>
                </a:solidFill>
              </a:rPr>
              <a:t>Paper submission to the international conference </a:t>
            </a:r>
          </a:p>
          <a:p>
            <a:pPr algn="ctr"/>
            <a:r>
              <a:rPr lang="en-US" sz="1400" b="1" i="1" dirty="0" smtClean="0">
                <a:solidFill>
                  <a:srgbClr val="C00000"/>
                </a:solidFill>
              </a:rPr>
              <a:t>“</a:t>
            </a:r>
            <a:r>
              <a:rPr lang="en-US" sz="1400" b="1" i="1" dirty="0" smtClean="0">
                <a:solidFill>
                  <a:srgbClr val="C00000"/>
                </a:solidFill>
              </a:rPr>
              <a:t>MEMS 2021” </a:t>
            </a:r>
          </a:p>
          <a:p>
            <a:pPr algn="ctr"/>
            <a:r>
              <a:rPr lang="en-US" sz="1400" b="1" i="1" dirty="0" smtClean="0">
                <a:solidFill>
                  <a:srgbClr val="C00000"/>
                </a:solidFill>
              </a:rPr>
              <a:t>(January 25-29)</a:t>
            </a:r>
          </a:p>
        </p:txBody>
      </p:sp>
    </p:spTree>
    <p:extLst>
      <p:ext uri="{BB962C8B-B14F-4D97-AF65-F5344CB8AC3E}">
        <p14:creationId xmlns:p14="http://schemas.microsoft.com/office/powerpoint/2010/main" val="1476683273"/>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4"/>
            <a:ext cx="8761412" cy="436562"/>
          </a:xfrm>
        </p:spPr>
        <p:txBody>
          <a:bodyPr/>
          <a:lstStyle/>
          <a:p>
            <a:r>
              <a:rPr lang="en-US" dirty="0" smtClean="0"/>
              <a:t>SMARTEC DEMOs : THALES &amp; RFM</a:t>
            </a:r>
            <a:endParaRPr lang="en-US" dirty="0"/>
          </a:p>
          <a:p>
            <a:endParaRPr lang="fr-FR" dirty="0"/>
          </a:p>
        </p:txBody>
      </p:sp>
      <p:sp>
        <p:nvSpPr>
          <p:cNvPr id="67" name="Shape 67"/>
          <p:cNvSpPr>
            <a:spLocks noGrp="1"/>
          </p:cNvSpPr>
          <p:nvPr>
            <p:ph type="title"/>
          </p:nvPr>
        </p:nvSpPr>
        <p:spPr>
          <a:prstGeom prst="rect">
            <a:avLst/>
          </a:prstGeom>
        </p:spPr>
        <p:txBody>
          <a:bodyPr/>
          <a:lstStyle/>
          <a:p>
            <a:r>
              <a:rPr lang="fr-FR" dirty="0" smtClean="0"/>
              <a:t>WP4 : </a:t>
            </a:r>
            <a:r>
              <a:rPr dirty="0" smtClean="0"/>
              <a:t>Business </a:t>
            </a:r>
            <a:r>
              <a:rPr dirty="0"/>
              <a:t>model revision</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010" y="696914"/>
            <a:ext cx="3514089" cy="398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739"/>
          <a:stretch/>
        </p:blipFill>
        <p:spPr bwMode="auto">
          <a:xfrm>
            <a:off x="266700" y="1133476"/>
            <a:ext cx="4545100" cy="360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25428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4"/>
            <a:ext cx="8761412" cy="436562"/>
          </a:xfrm>
        </p:spPr>
        <p:txBody>
          <a:bodyPr/>
          <a:lstStyle/>
          <a:p>
            <a:r>
              <a:rPr lang="en-US" dirty="0"/>
              <a:t>X band expected to be business </a:t>
            </a:r>
            <a:r>
              <a:rPr lang="en-US" dirty="0" smtClean="0"/>
              <a:t>case Identified </a:t>
            </a:r>
            <a:r>
              <a:rPr lang="en-US" dirty="0"/>
              <a:t>marine applications:</a:t>
            </a:r>
          </a:p>
          <a:p>
            <a:endParaRPr lang="fr-FR" dirty="0"/>
          </a:p>
        </p:txBody>
      </p:sp>
      <p:sp>
        <p:nvSpPr>
          <p:cNvPr id="67" name="Shape 67"/>
          <p:cNvSpPr>
            <a:spLocks noGrp="1"/>
          </p:cNvSpPr>
          <p:nvPr>
            <p:ph type="title"/>
          </p:nvPr>
        </p:nvSpPr>
        <p:spPr>
          <a:prstGeom prst="rect">
            <a:avLst/>
          </a:prstGeom>
        </p:spPr>
        <p:txBody>
          <a:bodyPr/>
          <a:lstStyle/>
          <a:p>
            <a:r>
              <a:rPr lang="fr-FR" dirty="0" smtClean="0"/>
              <a:t>WP4 : </a:t>
            </a:r>
            <a:r>
              <a:rPr dirty="0" smtClean="0"/>
              <a:t>Business </a:t>
            </a:r>
            <a:r>
              <a:rPr dirty="0"/>
              <a:t>model revision</a:t>
            </a:r>
          </a:p>
        </p:txBody>
      </p:sp>
      <p:pic>
        <p:nvPicPr>
          <p:cNvPr id="89" name="image3.png"/>
          <p:cNvPicPr>
            <a:picLocks noChangeAspect="1"/>
          </p:cNvPicPr>
          <p:nvPr/>
        </p:nvPicPr>
        <p:blipFill>
          <a:blip r:embed="rId2">
            <a:extLst/>
          </a:blip>
          <a:stretch>
            <a:fillRect/>
          </a:stretch>
        </p:blipFill>
        <p:spPr>
          <a:xfrm>
            <a:off x="1495583" y="1044894"/>
            <a:ext cx="6295868" cy="3607845"/>
          </a:xfrm>
          <a:prstGeom prst="rect">
            <a:avLst/>
          </a:prstGeom>
          <a:ln w="12700">
            <a:miter lim="400000"/>
          </a:ln>
        </p:spPr>
      </p:pic>
      <p:sp>
        <p:nvSpPr>
          <p:cNvPr id="90" name="Shape 90"/>
          <p:cNvSpPr/>
          <p:nvPr/>
        </p:nvSpPr>
        <p:spPr>
          <a:xfrm>
            <a:off x="1495583" y="4633244"/>
            <a:ext cx="3017853" cy="243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just">
              <a:spcBef>
                <a:spcPts val="1000"/>
              </a:spcBef>
              <a:defRPr sz="1100" b="1">
                <a:solidFill>
                  <a:schemeClr val="accent1">
                    <a:lumOff val="-8509"/>
                  </a:schemeClr>
                </a:solidFill>
                <a:uFill>
                  <a:solidFill>
                    <a:srgbClr val="000000"/>
                  </a:solidFill>
                </a:uFill>
                <a:latin typeface="Calibri"/>
                <a:ea typeface="Calibri"/>
                <a:cs typeface="Calibri"/>
                <a:sym typeface="Calibri"/>
              </a:defRPr>
            </a:pPr>
            <a:r>
              <a:rPr dirty="0"/>
              <a:t>revised 5 years plan: estimated net earnings</a:t>
            </a:r>
          </a:p>
        </p:txBody>
      </p:sp>
    </p:spTree>
    <p:extLst>
      <p:ext uri="{BB962C8B-B14F-4D97-AF65-F5344CB8AC3E}">
        <p14:creationId xmlns:p14="http://schemas.microsoft.com/office/powerpoint/2010/main" val="569532499"/>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388" y="696913"/>
            <a:ext cx="8761412" cy="3105467"/>
          </a:xfrm>
        </p:spPr>
        <p:txBody>
          <a:bodyPr/>
          <a:lstStyle/>
          <a:p>
            <a:r>
              <a:rPr lang="en-US" dirty="0" smtClean="0"/>
              <a:t>Partners differently impacted </a:t>
            </a:r>
          </a:p>
          <a:p>
            <a:pPr lvl="1"/>
            <a:r>
              <a:rPr lang="en-US" sz="1400" dirty="0" smtClean="0">
                <a:sym typeface="Wingdings" panose="05000000000000000000" pitchFamily="2" charset="2"/>
              </a:rPr>
              <a:t>TRT most </a:t>
            </a:r>
            <a:r>
              <a:rPr lang="en-US" sz="1400" dirty="0">
                <a:sym typeface="Wingdings" panose="05000000000000000000" pitchFamily="2" charset="2"/>
              </a:rPr>
              <a:t>impacted </a:t>
            </a:r>
            <a:endParaRPr lang="en-US" sz="1400" dirty="0" smtClean="0">
              <a:sym typeface="Wingdings" panose="05000000000000000000" pitchFamily="2" charset="2"/>
            </a:endParaRPr>
          </a:p>
          <a:p>
            <a:pPr lvl="2"/>
            <a:r>
              <a:rPr lang="en-US" sz="1200" dirty="0" smtClean="0">
                <a:sym typeface="Wingdings" panose="05000000000000000000" pitchFamily="2" charset="2"/>
              </a:rPr>
              <a:t>Closure </a:t>
            </a:r>
            <a:r>
              <a:rPr lang="en-US" sz="1200" dirty="0">
                <a:sym typeface="Wingdings" panose="05000000000000000000" pitchFamily="2" charset="2"/>
              </a:rPr>
              <a:t>of clean </a:t>
            </a:r>
            <a:r>
              <a:rPr lang="en-US" sz="1200" dirty="0" smtClean="0">
                <a:sym typeface="Wingdings" panose="05000000000000000000" pitchFamily="2" charset="2"/>
              </a:rPr>
              <a:t>room &amp; activities </a:t>
            </a:r>
            <a:r>
              <a:rPr lang="en-US" sz="1200" dirty="0">
                <a:sym typeface="Wingdings" panose="05000000000000000000" pitchFamily="2" charset="2"/>
              </a:rPr>
              <a:t>during 3 </a:t>
            </a:r>
            <a:r>
              <a:rPr lang="en-US" sz="1200" dirty="0" smtClean="0">
                <a:sym typeface="Wingdings" panose="05000000000000000000" pitchFamily="2" charset="2"/>
              </a:rPr>
              <a:t>months</a:t>
            </a:r>
          </a:p>
          <a:p>
            <a:pPr lvl="2"/>
            <a:r>
              <a:rPr lang="en-US" sz="1200" dirty="0" smtClean="0">
                <a:sym typeface="Wingdings" panose="05000000000000000000" pitchFamily="2" charset="2"/>
              </a:rPr>
              <a:t>Delays </a:t>
            </a:r>
            <a:r>
              <a:rPr lang="en-US" sz="1200" dirty="0">
                <a:sym typeface="Wingdings" panose="05000000000000000000" pitchFamily="2" charset="2"/>
              </a:rPr>
              <a:t>on RF-MEMS characterization, Packaging tests, hard masks delivery </a:t>
            </a:r>
            <a:r>
              <a:rPr lang="en-US" sz="1200" dirty="0" smtClean="0">
                <a:sym typeface="Wingdings" panose="05000000000000000000" pitchFamily="2" charset="2"/>
              </a:rPr>
              <a:t>…</a:t>
            </a:r>
          </a:p>
          <a:p>
            <a:pPr lvl="2"/>
            <a:r>
              <a:rPr lang="en-US" sz="1200" dirty="0" smtClean="0">
                <a:sym typeface="Wingdings" panose="05000000000000000000" pitchFamily="2" charset="2"/>
              </a:rPr>
              <a:t>All Partners </a:t>
            </a:r>
            <a:r>
              <a:rPr lang="en-US" sz="1200" dirty="0">
                <a:sym typeface="Wingdings" panose="05000000000000000000" pitchFamily="2" charset="2"/>
              </a:rPr>
              <a:t>indirectly </a:t>
            </a:r>
            <a:r>
              <a:rPr lang="en-US" sz="1200" dirty="0" smtClean="0">
                <a:sym typeface="Wingdings" panose="05000000000000000000" pitchFamily="2" charset="2"/>
              </a:rPr>
              <a:t>impacted</a:t>
            </a:r>
          </a:p>
          <a:p>
            <a:pPr lvl="1">
              <a:spcBef>
                <a:spcPts val="1200"/>
              </a:spcBef>
            </a:pPr>
            <a:r>
              <a:rPr lang="en-US" sz="1400" dirty="0" smtClean="0">
                <a:sym typeface="Wingdings" panose="05000000000000000000" pitchFamily="2" charset="2"/>
              </a:rPr>
              <a:t>FORTH not closed during Covid-19 crisis but limitation of clean room activities (number of person working in clean room)</a:t>
            </a:r>
          </a:p>
          <a:p>
            <a:pPr lvl="1">
              <a:spcBef>
                <a:spcPts val="1200"/>
              </a:spcBef>
            </a:pPr>
            <a:r>
              <a:rPr lang="en-US" sz="1400" b="1" dirty="0" smtClean="0">
                <a:sym typeface="Wingdings" panose="05000000000000000000" pitchFamily="2" charset="2"/>
              </a:rPr>
              <a:t>TAIPRO not closed during Covid-19 crisis but</a:t>
            </a:r>
            <a:r>
              <a:rPr lang="en-US" sz="1400" dirty="0" smtClean="0">
                <a:sym typeface="Wingdings" panose="05000000000000000000" pitchFamily="2" charset="2"/>
              </a:rPr>
              <a:t> </a:t>
            </a:r>
            <a:r>
              <a:rPr lang="en-US" sz="1400" dirty="0">
                <a:sym typeface="Wingdings" panose="05000000000000000000" pitchFamily="2" charset="2"/>
              </a:rPr>
              <a:t>limitation of clean room activities (number of person working in clean </a:t>
            </a:r>
            <a:r>
              <a:rPr lang="en-US" sz="1400" dirty="0" smtClean="0">
                <a:sym typeface="Wingdings" panose="05000000000000000000" pitchFamily="2" charset="2"/>
              </a:rPr>
              <a:t>room)</a:t>
            </a:r>
          </a:p>
          <a:p>
            <a:pPr lvl="1">
              <a:spcBef>
                <a:spcPts val="1200"/>
              </a:spcBef>
            </a:pPr>
            <a:r>
              <a:rPr lang="en-US" sz="1400" dirty="0" smtClean="0">
                <a:sym typeface="Wingdings" panose="05000000000000000000" pitchFamily="2" charset="2"/>
              </a:rPr>
              <a:t>CIDETE &amp; RFM activities less impacted but dependency from partners inputs</a:t>
            </a:r>
            <a:endParaRPr lang="en-US" sz="1400" dirty="0">
              <a:sym typeface="Wingdings" panose="05000000000000000000" pitchFamily="2" charset="2"/>
            </a:endParaRPr>
          </a:p>
        </p:txBody>
      </p:sp>
      <p:sp>
        <p:nvSpPr>
          <p:cNvPr id="3" name="Titre 2"/>
          <p:cNvSpPr>
            <a:spLocks noGrp="1"/>
          </p:cNvSpPr>
          <p:nvPr>
            <p:ph type="title"/>
          </p:nvPr>
        </p:nvSpPr>
        <p:spPr/>
        <p:txBody>
          <a:bodyPr/>
          <a:lstStyle/>
          <a:p>
            <a:r>
              <a:rPr lang="en-US" dirty="0" smtClean="0"/>
              <a:t>Impact of sanitary crisis on SMARTEC project</a:t>
            </a:r>
            <a:endParaRPr lang="en-US" dirty="0"/>
          </a:p>
        </p:txBody>
      </p:sp>
      <p:sp>
        <p:nvSpPr>
          <p:cNvPr id="5" name="ZoneTexte 4"/>
          <p:cNvSpPr txBox="1"/>
          <p:nvPr/>
        </p:nvSpPr>
        <p:spPr>
          <a:xfrm>
            <a:off x="1363980" y="3924300"/>
            <a:ext cx="6728460" cy="646331"/>
          </a:xfrm>
          <a:prstGeom prst="rect">
            <a:avLst/>
          </a:prstGeom>
          <a:noFill/>
          <a:ln w="19050">
            <a:solidFill>
              <a:srgbClr val="C00000"/>
            </a:solidFill>
          </a:ln>
        </p:spPr>
        <p:txBody>
          <a:bodyPr wrap="square" rtlCol="0">
            <a:spAutoFit/>
          </a:bodyPr>
          <a:lstStyle/>
          <a:p>
            <a:pPr algn="ctr"/>
            <a:r>
              <a:rPr lang="en-US" b="1" dirty="0" smtClean="0">
                <a:solidFill>
                  <a:srgbClr val="253746"/>
                </a:solidFill>
              </a:rPr>
              <a:t>At least 9 months of delay on project without any other</a:t>
            </a:r>
            <a:r>
              <a:rPr lang="en-US" b="1" dirty="0" smtClean="0">
                <a:solidFill>
                  <a:srgbClr val="253746"/>
                </a:solidFill>
              </a:rPr>
              <a:t> health </a:t>
            </a:r>
            <a:r>
              <a:rPr lang="en-US" b="1" dirty="0">
                <a:solidFill>
                  <a:srgbClr val="253746"/>
                </a:solidFill>
              </a:rPr>
              <a:t>measure limiting </a:t>
            </a:r>
            <a:r>
              <a:rPr lang="en-US" b="1" dirty="0" smtClean="0">
                <a:solidFill>
                  <a:srgbClr val="253746"/>
                </a:solidFill>
              </a:rPr>
              <a:t>partners activities </a:t>
            </a:r>
            <a:endParaRPr lang="en-US" b="1" dirty="0" smtClean="0">
              <a:solidFill>
                <a:srgbClr val="253746"/>
              </a:solidFill>
            </a:endParaRPr>
          </a:p>
        </p:txBody>
      </p:sp>
      <p:sp>
        <p:nvSpPr>
          <p:cNvPr id="6" name="AutoShape 2" descr="La crise sanitaire du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662" y="695910"/>
            <a:ext cx="2118678" cy="97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654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droite 12"/>
          <p:cNvSpPr/>
          <p:nvPr/>
        </p:nvSpPr>
        <p:spPr>
          <a:xfrm>
            <a:off x="426572" y="2044859"/>
            <a:ext cx="8582660" cy="838589"/>
          </a:xfrm>
          <a:prstGeom prst="rightArrow">
            <a:avLst>
              <a:gd name="adj1" fmla="val 64539"/>
              <a:gd name="adj2" fmla="val 50000"/>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Titre 1"/>
          <p:cNvSpPr>
            <a:spLocks noGrp="1"/>
          </p:cNvSpPr>
          <p:nvPr>
            <p:ph type="title"/>
          </p:nvPr>
        </p:nvSpPr>
        <p:spPr/>
        <p:txBody>
          <a:bodyPr/>
          <a:lstStyle/>
          <a:p>
            <a:pPr lvl="1"/>
            <a:r>
              <a:rPr lang="en-US" sz="2400" dirty="0">
                <a:solidFill>
                  <a:srgbClr val="002060"/>
                </a:solidFill>
              </a:rPr>
              <a:t>SMARTEC Concept &amp; </a:t>
            </a:r>
            <a:r>
              <a:rPr lang="en-US" sz="2400" dirty="0" smtClean="0">
                <a:solidFill>
                  <a:srgbClr val="002060"/>
                </a:solidFill>
              </a:rPr>
              <a:t>Objectives</a:t>
            </a:r>
            <a:endParaRPr lang="fr-FR" sz="2400" dirty="0"/>
          </a:p>
        </p:txBody>
      </p:sp>
      <p:sp>
        <p:nvSpPr>
          <p:cNvPr id="14" name="Rectangle à coins arrondis 13"/>
          <p:cNvSpPr/>
          <p:nvPr/>
        </p:nvSpPr>
        <p:spPr>
          <a:xfrm>
            <a:off x="731372" y="2601823"/>
            <a:ext cx="3680460" cy="2430780"/>
          </a:xfrm>
          <a:prstGeom prst="roundRect">
            <a:avLst>
              <a:gd name="adj" fmla="val 5586"/>
            </a:avLst>
          </a:prstGeom>
          <a:solidFill>
            <a:schemeClr val="bg1"/>
          </a:solidFill>
          <a:ln w="28575">
            <a:solidFill>
              <a:srgbClr val="00339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Espace réservé du contenu 2"/>
          <p:cNvSpPr>
            <a:spLocks noGrp="1"/>
          </p:cNvSpPr>
          <p:nvPr>
            <p:ph idx="1"/>
          </p:nvPr>
        </p:nvSpPr>
        <p:spPr>
          <a:xfrm>
            <a:off x="179388" y="696913"/>
            <a:ext cx="8761412" cy="1619567"/>
          </a:xfrm>
        </p:spPr>
        <p:txBody>
          <a:bodyPr/>
          <a:lstStyle/>
          <a:p>
            <a:r>
              <a:rPr lang="en-US" dirty="0" smtClean="0"/>
              <a:t> Pilot line for TRX modules</a:t>
            </a:r>
          </a:p>
          <a:p>
            <a:pPr lvl="1">
              <a:spcBef>
                <a:spcPts val="0"/>
              </a:spcBef>
              <a:spcAft>
                <a:spcPts val="0"/>
              </a:spcAft>
            </a:pPr>
            <a:r>
              <a:rPr lang="en-US" sz="1600" dirty="0" smtClean="0"/>
              <a:t>Monolithic integration </a:t>
            </a:r>
            <a:r>
              <a:rPr lang="en-US" sz="1600" dirty="0" err="1" smtClean="0"/>
              <a:t>GaN</a:t>
            </a:r>
            <a:r>
              <a:rPr lang="en-US" sz="1600" dirty="0" smtClean="0"/>
              <a:t> MMIC (HPA, LNA, RF-MEMS)</a:t>
            </a:r>
          </a:p>
          <a:p>
            <a:pPr lvl="1">
              <a:spcBef>
                <a:spcPts val="0"/>
              </a:spcBef>
              <a:spcAft>
                <a:spcPts val="0"/>
              </a:spcAft>
            </a:pPr>
            <a:r>
              <a:rPr lang="en-US" sz="1600" dirty="0" smtClean="0"/>
              <a:t>Coplanar technology </a:t>
            </a:r>
            <a:r>
              <a:rPr lang="en-US" sz="1600" dirty="0" smtClean="0">
                <a:sym typeface="Wingdings" panose="05000000000000000000" pitchFamily="2" charset="2"/>
              </a:rPr>
              <a:t> MEMS integration</a:t>
            </a:r>
            <a:endParaRPr lang="en-US" sz="1600" dirty="0" smtClean="0"/>
          </a:p>
          <a:p>
            <a:pPr lvl="1">
              <a:spcBef>
                <a:spcPts val="0"/>
              </a:spcBef>
              <a:spcAft>
                <a:spcPts val="0"/>
              </a:spcAft>
            </a:pPr>
            <a:r>
              <a:rPr lang="en-US" sz="1600" dirty="0" smtClean="0"/>
              <a:t>TEC integration &amp; Packaging (</a:t>
            </a:r>
            <a:r>
              <a:rPr lang="en-US" sz="1600" dirty="0" err="1" smtClean="0"/>
              <a:t>SiP</a:t>
            </a:r>
            <a:r>
              <a:rPr lang="en-US" sz="1600" dirty="0" smtClean="0"/>
              <a:t>)</a:t>
            </a:r>
          </a:p>
          <a:p>
            <a:pPr lvl="1">
              <a:spcBef>
                <a:spcPts val="0"/>
              </a:spcBef>
              <a:spcAft>
                <a:spcPts val="0"/>
              </a:spcAft>
            </a:pPr>
            <a:r>
              <a:rPr lang="en-US" dirty="0" smtClean="0"/>
              <a:t>2 radar applications addressed : Avionic Radar (THALES) &amp; Marine Radar (RFM)</a:t>
            </a:r>
            <a:endParaRPr lang="en-US" sz="1600" dirty="0"/>
          </a:p>
        </p:txBody>
      </p:sp>
      <p:grpSp>
        <p:nvGrpSpPr>
          <p:cNvPr id="16" name="Groupe 15"/>
          <p:cNvGrpSpPr/>
          <p:nvPr/>
        </p:nvGrpSpPr>
        <p:grpSpPr>
          <a:xfrm>
            <a:off x="826154" y="2737062"/>
            <a:ext cx="3490897" cy="2235974"/>
            <a:chOff x="782881" y="2506925"/>
            <a:chExt cx="3490897" cy="2235974"/>
          </a:xfrm>
        </p:grpSpPr>
        <p:grpSp>
          <p:nvGrpSpPr>
            <p:cNvPr id="12" name="Groupe 11"/>
            <p:cNvGrpSpPr/>
            <p:nvPr/>
          </p:nvGrpSpPr>
          <p:grpSpPr>
            <a:xfrm>
              <a:off x="782881" y="2659564"/>
              <a:ext cx="1764355" cy="1599172"/>
              <a:chOff x="643564" y="2952458"/>
              <a:chExt cx="1764355" cy="1599172"/>
            </a:xfrm>
          </p:grpSpPr>
          <p:sp>
            <p:nvSpPr>
              <p:cNvPr id="11" name="ZoneTexte 10"/>
              <p:cNvSpPr txBox="1"/>
              <p:nvPr/>
            </p:nvSpPr>
            <p:spPr>
              <a:xfrm>
                <a:off x="643564" y="2952458"/>
                <a:ext cx="1764355" cy="1599172"/>
              </a:xfrm>
              <a:prstGeom prst="rect">
                <a:avLst/>
              </a:prstGeom>
              <a:solidFill>
                <a:schemeClr val="bg1"/>
              </a:solidFill>
              <a:ln w="19050">
                <a:solidFill>
                  <a:srgbClr val="C00000"/>
                </a:solidFill>
              </a:ln>
            </p:spPr>
            <p:txBody>
              <a:bodyPr wrap="square" rtlCol="0" anchor="b">
                <a:noAutofit/>
              </a:bodyPr>
              <a:lstStyle/>
              <a:p>
                <a:pPr algn="ctr"/>
                <a:r>
                  <a:rPr lang="en-US" sz="1100" b="1" i="1" dirty="0" smtClean="0">
                    <a:solidFill>
                      <a:srgbClr val="AC2C04"/>
                    </a:solidFill>
                  </a:rPr>
                  <a:t>Thermoelectric Cooling Modules (TECs)</a:t>
                </a:r>
              </a:p>
            </p:txBody>
          </p:sp>
          <p:pic>
            <p:nvPicPr>
              <p:cNvPr id="5" name="Image 4"/>
              <p:cNvPicPr>
                <a:picLocks noChangeAspect="1"/>
              </p:cNvPicPr>
              <p:nvPr/>
            </p:nvPicPr>
            <p:blipFill rotWithShape="1">
              <a:blip r:embed="rId2"/>
              <a:srcRect l="6386" t="6564" r="6017" b="8347"/>
              <a:stretch/>
            </p:blipFill>
            <p:spPr>
              <a:xfrm>
                <a:off x="805741" y="3043237"/>
                <a:ext cx="1440000" cy="1071533"/>
              </a:xfrm>
              <a:prstGeom prst="rect">
                <a:avLst/>
              </a:prstGeom>
            </p:spPr>
          </p:pic>
        </p:grpSp>
        <p:grpSp>
          <p:nvGrpSpPr>
            <p:cNvPr id="8" name="Groupe 7"/>
            <p:cNvGrpSpPr/>
            <p:nvPr/>
          </p:nvGrpSpPr>
          <p:grpSpPr>
            <a:xfrm>
              <a:off x="2635478" y="2506925"/>
              <a:ext cx="1638300" cy="1070958"/>
              <a:chOff x="2224088" y="2582773"/>
              <a:chExt cx="1638300" cy="1070958"/>
            </a:xfrm>
          </p:grpSpPr>
          <p:sp>
            <p:nvSpPr>
              <p:cNvPr id="7" name="ZoneTexte 6"/>
              <p:cNvSpPr txBox="1"/>
              <p:nvPr/>
            </p:nvSpPr>
            <p:spPr>
              <a:xfrm>
                <a:off x="2224088" y="2582773"/>
                <a:ext cx="1638300" cy="1070958"/>
              </a:xfrm>
              <a:prstGeom prst="rect">
                <a:avLst/>
              </a:prstGeom>
              <a:solidFill>
                <a:schemeClr val="bg1"/>
              </a:solidFill>
              <a:ln w="19050">
                <a:solidFill>
                  <a:srgbClr val="C00000"/>
                </a:solidFill>
              </a:ln>
            </p:spPr>
            <p:txBody>
              <a:bodyPr wrap="square" rtlCol="0" anchor="b">
                <a:noAutofit/>
              </a:bodyPr>
              <a:lstStyle/>
              <a:p>
                <a:pPr algn="ctr"/>
                <a:r>
                  <a:rPr lang="fr-FR" sz="1100" b="1" i="1" dirty="0" smtClean="0">
                    <a:solidFill>
                      <a:srgbClr val="AC2C04"/>
                    </a:solidFill>
                  </a:rPr>
                  <a:t>Reconfigurable </a:t>
                </a:r>
                <a:br>
                  <a:rPr lang="fr-FR" sz="1100" b="1" i="1" dirty="0" smtClean="0">
                    <a:solidFill>
                      <a:srgbClr val="AC2C04"/>
                    </a:solidFill>
                  </a:rPr>
                </a:br>
                <a:r>
                  <a:rPr lang="fr-FR" sz="1100" b="1" i="1" dirty="0" smtClean="0">
                    <a:solidFill>
                      <a:srgbClr val="AC2C04"/>
                    </a:solidFill>
                  </a:rPr>
                  <a:t>RF modules </a:t>
                </a:r>
                <a:br>
                  <a:rPr lang="fr-FR" sz="1100" b="1" i="1" dirty="0" smtClean="0">
                    <a:solidFill>
                      <a:srgbClr val="AC2C04"/>
                    </a:solidFill>
                  </a:rPr>
                </a:br>
                <a:r>
                  <a:rPr lang="fr-FR" sz="1100" b="1" i="1" dirty="0" smtClean="0">
                    <a:solidFill>
                      <a:srgbClr val="AC2C04"/>
                    </a:solidFill>
                  </a:rPr>
                  <a:t>(HPA, LNA, RF-MEMS)</a:t>
                </a:r>
              </a:p>
            </p:txBody>
          </p:sp>
          <p:pic>
            <p:nvPicPr>
              <p:cNvPr id="6" name="Image4"/>
              <p:cNvPicPr>
                <a:picLocks noChangeAspect="1"/>
              </p:cNvPicPr>
              <p:nvPr/>
            </p:nvPicPr>
            <p:blipFill>
              <a:blip r:embed="rId3"/>
              <a:stretch>
                <a:fillRect/>
              </a:stretch>
            </p:blipFill>
            <p:spPr bwMode="auto">
              <a:xfrm>
                <a:off x="2323238" y="2620877"/>
                <a:ext cx="1440000" cy="393790"/>
              </a:xfrm>
              <a:prstGeom prst="rect">
                <a:avLst/>
              </a:prstGeom>
              <a:noFill/>
              <a:ln w="15875">
                <a:noFill/>
                <a:miter lim="800000"/>
                <a:headEnd/>
                <a:tailEnd/>
              </a:ln>
            </p:spPr>
          </p:pic>
        </p:grpSp>
        <p:grpSp>
          <p:nvGrpSpPr>
            <p:cNvPr id="10" name="Groupe 9"/>
            <p:cNvGrpSpPr/>
            <p:nvPr/>
          </p:nvGrpSpPr>
          <p:grpSpPr>
            <a:xfrm>
              <a:off x="2635478" y="3671941"/>
              <a:ext cx="1638300" cy="1070958"/>
              <a:chOff x="224700" y="2425610"/>
              <a:chExt cx="1638300" cy="1070958"/>
            </a:xfrm>
          </p:grpSpPr>
          <p:sp>
            <p:nvSpPr>
              <p:cNvPr id="9" name="ZoneTexte 8"/>
              <p:cNvSpPr txBox="1"/>
              <p:nvPr/>
            </p:nvSpPr>
            <p:spPr>
              <a:xfrm>
                <a:off x="224700" y="2425610"/>
                <a:ext cx="1638300" cy="1070958"/>
              </a:xfrm>
              <a:prstGeom prst="rect">
                <a:avLst/>
              </a:prstGeom>
              <a:solidFill>
                <a:schemeClr val="bg1"/>
              </a:solidFill>
              <a:ln w="19050">
                <a:solidFill>
                  <a:srgbClr val="C00000"/>
                </a:solidFill>
              </a:ln>
            </p:spPr>
            <p:txBody>
              <a:bodyPr wrap="square" rtlCol="0" anchor="b">
                <a:noAutofit/>
              </a:bodyPr>
              <a:lstStyle/>
              <a:p>
                <a:pPr algn="ctr"/>
                <a:r>
                  <a:rPr lang="fr-FR" sz="1100" b="1" i="1" dirty="0" smtClean="0">
                    <a:solidFill>
                      <a:srgbClr val="AC2C04"/>
                    </a:solidFill>
                  </a:rPr>
                  <a:t>RF Packaging</a:t>
                </a:r>
              </a:p>
            </p:txBody>
          </p:sp>
          <p:pic>
            <p:nvPicPr>
              <p:cNvPr id="4" name="Image 3"/>
              <p:cNvPicPr>
                <a:picLocks noChangeAspect="1"/>
              </p:cNvPicPr>
              <p:nvPr/>
            </p:nvPicPr>
            <p:blipFill rotWithShape="1">
              <a:blip r:embed="rId4"/>
              <a:srcRect l="15690" t="31642" r="15845" b="25287"/>
              <a:stretch/>
            </p:blipFill>
            <p:spPr bwMode="auto">
              <a:xfrm>
                <a:off x="323850" y="2479188"/>
                <a:ext cx="1440000" cy="677168"/>
              </a:xfrm>
              <a:prstGeom prst="rect">
                <a:avLst/>
              </a:prstGeom>
              <a:ln>
                <a:noFill/>
              </a:ln>
              <a:extLst>
                <a:ext uri="{53640926-AAD7-44D8-BBD7-CCE9431645EC}">
                  <a14:shadowObscured xmlns:a14="http://schemas.microsoft.com/office/drawing/2010/main"/>
                </a:ext>
              </a:extLst>
            </p:spPr>
          </p:pic>
        </p:grpSp>
      </p:grpSp>
      <p:sp>
        <p:nvSpPr>
          <p:cNvPr id="15" name="ZoneTexte 14"/>
          <p:cNvSpPr txBox="1"/>
          <p:nvPr/>
        </p:nvSpPr>
        <p:spPr>
          <a:xfrm>
            <a:off x="2025782" y="2273899"/>
            <a:ext cx="1051560" cy="338554"/>
          </a:xfrm>
          <a:prstGeom prst="rect">
            <a:avLst/>
          </a:prstGeom>
          <a:noFill/>
        </p:spPr>
        <p:txBody>
          <a:bodyPr wrap="square" rtlCol="0">
            <a:spAutoFit/>
          </a:bodyPr>
          <a:lstStyle/>
          <a:p>
            <a:pPr algn="ctr"/>
            <a:r>
              <a:rPr lang="fr-FR" sz="1600" b="1" dirty="0" smtClean="0">
                <a:solidFill>
                  <a:schemeClr val="bg1"/>
                </a:solidFill>
              </a:rPr>
              <a:t>TRL6</a:t>
            </a:r>
          </a:p>
        </p:txBody>
      </p:sp>
      <p:sp>
        <p:nvSpPr>
          <p:cNvPr id="17" name="ZoneTexte 16"/>
          <p:cNvSpPr txBox="1"/>
          <p:nvPr/>
        </p:nvSpPr>
        <p:spPr>
          <a:xfrm>
            <a:off x="6079622" y="2273899"/>
            <a:ext cx="1051560" cy="338554"/>
          </a:xfrm>
          <a:prstGeom prst="rect">
            <a:avLst/>
          </a:prstGeom>
          <a:noFill/>
        </p:spPr>
        <p:txBody>
          <a:bodyPr wrap="square" rtlCol="0">
            <a:spAutoFit/>
          </a:bodyPr>
          <a:lstStyle/>
          <a:p>
            <a:pPr algn="ctr"/>
            <a:r>
              <a:rPr lang="fr-FR" sz="1600" b="1" dirty="0" smtClean="0">
                <a:solidFill>
                  <a:schemeClr val="bg1"/>
                </a:solidFill>
              </a:rPr>
              <a:t>TRL8</a:t>
            </a:r>
          </a:p>
        </p:txBody>
      </p:sp>
      <p:sp>
        <p:nvSpPr>
          <p:cNvPr id="18" name="Rectangle à coins arrondis 17"/>
          <p:cNvSpPr/>
          <p:nvPr/>
        </p:nvSpPr>
        <p:spPr>
          <a:xfrm>
            <a:off x="4777592" y="2612717"/>
            <a:ext cx="3642359" cy="2430780"/>
          </a:xfrm>
          <a:prstGeom prst="roundRect">
            <a:avLst>
              <a:gd name="adj" fmla="val 5586"/>
            </a:avLst>
          </a:prstGeom>
          <a:solidFill>
            <a:schemeClr val="bg1"/>
          </a:solidFill>
          <a:ln w="28575">
            <a:solidFill>
              <a:srgbClr val="00339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011" t="24634" r="6316" b="22843"/>
          <a:stretch/>
        </p:blipFill>
        <p:spPr bwMode="auto">
          <a:xfrm>
            <a:off x="4945394" y="2984478"/>
            <a:ext cx="1440000" cy="21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98"/>
          <a:stretch/>
        </p:blipFill>
        <p:spPr bwMode="auto">
          <a:xfrm>
            <a:off x="4945394" y="3301303"/>
            <a:ext cx="1440000" cy="42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6560819" y="2715859"/>
            <a:ext cx="1790373" cy="2257177"/>
          </a:xfrm>
          <a:prstGeom prst="rect">
            <a:avLst/>
          </a:prstGeom>
          <a:solidFill>
            <a:srgbClr val="AC2C04"/>
          </a:solidFill>
          <a:ln w="19050">
            <a:solidFill>
              <a:srgbClr val="C00000"/>
            </a:solidFill>
          </a:ln>
        </p:spPr>
        <p:txBody>
          <a:bodyPr wrap="square" rtlCol="0" anchor="ctr">
            <a:noAutofit/>
          </a:bodyPr>
          <a:lstStyle>
            <a:defPPr>
              <a:defRPr lang="fr-FR"/>
            </a:defPPr>
            <a:lvl1pPr algn="ctr">
              <a:defRPr sz="1100" b="1" i="1">
                <a:solidFill>
                  <a:srgbClr val="AC2C04"/>
                </a:solidFill>
              </a:defRPr>
            </a:lvl1pPr>
          </a:lstStyle>
          <a:p>
            <a:pPr>
              <a:spcBef>
                <a:spcPts val="0"/>
              </a:spcBef>
              <a:spcAft>
                <a:spcPts val="0"/>
              </a:spcAft>
            </a:pPr>
            <a:r>
              <a:rPr lang="en-US" sz="1400" i="0" dirty="0" smtClean="0">
                <a:solidFill>
                  <a:schemeClr val="bg1"/>
                </a:solidFill>
                <a:latin typeface="+mj-lt"/>
                <a:cs typeface="Aharoni" panose="02010803020104030203" pitchFamily="2" charset="-79"/>
              </a:rPr>
              <a:t>PILOT LINE</a:t>
            </a:r>
          </a:p>
          <a:p>
            <a:pPr>
              <a:spcBef>
                <a:spcPts val="0"/>
              </a:spcBef>
              <a:spcAft>
                <a:spcPts val="0"/>
              </a:spcAft>
            </a:pPr>
            <a:endParaRPr lang="en-US" sz="1400" i="0" dirty="0" smtClean="0">
              <a:solidFill>
                <a:schemeClr val="bg1"/>
              </a:solidFill>
              <a:latin typeface="+mj-lt"/>
              <a:cs typeface="Aharoni" panose="02010803020104030203" pitchFamily="2" charset="-79"/>
            </a:endParaRPr>
          </a:p>
          <a:p>
            <a:pPr>
              <a:spcBef>
                <a:spcPts val="0"/>
              </a:spcBef>
              <a:spcAft>
                <a:spcPts val="0"/>
              </a:spcAft>
            </a:pPr>
            <a:r>
              <a:rPr lang="en-US" sz="1400" i="0" dirty="0" smtClean="0">
                <a:solidFill>
                  <a:schemeClr val="bg1"/>
                </a:solidFill>
                <a:latin typeface="+mj-lt"/>
                <a:cs typeface="Aharoni" panose="02010803020104030203" pitchFamily="2" charset="-79"/>
              </a:rPr>
              <a:t>For</a:t>
            </a:r>
          </a:p>
          <a:p>
            <a:pPr>
              <a:spcBef>
                <a:spcPts val="0"/>
              </a:spcBef>
              <a:spcAft>
                <a:spcPts val="0"/>
              </a:spcAft>
            </a:pPr>
            <a:endParaRPr lang="en-US" sz="1400" i="0" dirty="0" smtClean="0">
              <a:solidFill>
                <a:schemeClr val="bg1"/>
              </a:solidFill>
              <a:latin typeface="+mj-lt"/>
              <a:cs typeface="Aharoni" panose="02010803020104030203" pitchFamily="2" charset="-79"/>
            </a:endParaRPr>
          </a:p>
          <a:p>
            <a:pPr>
              <a:spcBef>
                <a:spcPts val="0"/>
              </a:spcBef>
              <a:spcAft>
                <a:spcPts val="0"/>
              </a:spcAft>
            </a:pPr>
            <a:r>
              <a:rPr lang="en-US" sz="1400" i="0" dirty="0">
                <a:solidFill>
                  <a:schemeClr val="bg1"/>
                </a:solidFill>
                <a:latin typeface="+mj-lt"/>
                <a:cs typeface="Aharoni" panose="02010803020104030203" pitchFamily="2" charset="-79"/>
              </a:rPr>
              <a:t>TRX </a:t>
            </a:r>
            <a:r>
              <a:rPr lang="en-US" sz="1400" i="0" dirty="0" smtClean="0">
                <a:solidFill>
                  <a:schemeClr val="bg1"/>
                </a:solidFill>
                <a:latin typeface="+mj-lt"/>
                <a:cs typeface="Aharoni" panose="02010803020104030203" pitchFamily="2" charset="-79"/>
              </a:rPr>
              <a:t>MODULES</a:t>
            </a:r>
          </a:p>
          <a:p>
            <a:pPr>
              <a:spcBef>
                <a:spcPts val="0"/>
              </a:spcBef>
              <a:spcAft>
                <a:spcPts val="0"/>
              </a:spcAft>
            </a:pPr>
            <a:endParaRPr lang="en-US" sz="1400" i="0" dirty="0" smtClean="0">
              <a:solidFill>
                <a:schemeClr val="bg1"/>
              </a:solidFill>
              <a:latin typeface="+mj-lt"/>
              <a:cs typeface="Aharoni" panose="02010803020104030203" pitchFamily="2" charset="-79"/>
            </a:endParaRPr>
          </a:p>
          <a:p>
            <a:pPr>
              <a:spcBef>
                <a:spcPts val="0"/>
              </a:spcBef>
              <a:spcAft>
                <a:spcPts val="0"/>
              </a:spcAft>
            </a:pPr>
            <a:r>
              <a:rPr lang="en-US" sz="1400" i="0" dirty="0" smtClean="0">
                <a:solidFill>
                  <a:schemeClr val="bg1"/>
                </a:solidFill>
                <a:latin typeface="+mj-lt"/>
                <a:cs typeface="Aharoni" panose="02010803020104030203" pitchFamily="2" charset="-79"/>
              </a:rPr>
              <a:t>PROTOTYPING </a:t>
            </a:r>
          </a:p>
          <a:p>
            <a:pPr>
              <a:spcBef>
                <a:spcPts val="0"/>
              </a:spcBef>
              <a:spcAft>
                <a:spcPts val="0"/>
              </a:spcAft>
            </a:pPr>
            <a:r>
              <a:rPr lang="en-US" sz="1400" i="0" dirty="0" smtClean="0">
                <a:solidFill>
                  <a:schemeClr val="bg1"/>
                </a:solidFill>
                <a:latin typeface="+mj-lt"/>
                <a:cs typeface="Aharoni" panose="02010803020104030203" pitchFamily="2" charset="-79"/>
              </a:rPr>
              <a:t>&amp;</a:t>
            </a:r>
          </a:p>
          <a:p>
            <a:pPr>
              <a:spcBef>
                <a:spcPts val="0"/>
              </a:spcBef>
              <a:spcAft>
                <a:spcPts val="0"/>
              </a:spcAft>
            </a:pPr>
            <a:r>
              <a:rPr lang="en-US" sz="1400" i="0" dirty="0" smtClean="0">
                <a:solidFill>
                  <a:schemeClr val="bg1"/>
                </a:solidFill>
                <a:latin typeface="+mj-lt"/>
                <a:cs typeface="Aharoni" panose="02010803020104030203" pitchFamily="2" charset="-79"/>
              </a:rPr>
              <a:t>MANUFACTURING</a:t>
            </a:r>
            <a:endParaRPr lang="en-US" sz="1400" i="0" dirty="0">
              <a:solidFill>
                <a:schemeClr val="bg1"/>
              </a:solidFill>
              <a:latin typeface="+mj-lt"/>
              <a:cs typeface="Aharoni" panose="02010803020104030203" pitchFamily="2" charset="-79"/>
            </a:endParaRPr>
          </a:p>
        </p:txBody>
      </p:sp>
      <p:sp>
        <p:nvSpPr>
          <p:cNvPr id="28" name="ZoneTexte 27"/>
          <p:cNvSpPr txBox="1"/>
          <p:nvPr/>
        </p:nvSpPr>
        <p:spPr>
          <a:xfrm>
            <a:off x="4847662" y="2890851"/>
            <a:ext cx="1635463" cy="1963266"/>
          </a:xfrm>
          <a:prstGeom prst="rect">
            <a:avLst/>
          </a:prstGeom>
          <a:noFill/>
          <a:ln w="19050">
            <a:noFill/>
          </a:ln>
        </p:spPr>
        <p:txBody>
          <a:bodyPr wrap="square" rtlCol="0" anchor="b">
            <a:noAutofit/>
          </a:bodyPr>
          <a:lstStyle>
            <a:defPPr>
              <a:defRPr lang="fr-FR"/>
            </a:defPPr>
            <a:lvl1pPr algn="ctr">
              <a:defRPr sz="1100" b="1" i="1">
                <a:solidFill>
                  <a:srgbClr val="AC2C04"/>
                </a:solidFill>
              </a:defRPr>
            </a:lvl1pPr>
          </a:lstStyle>
          <a:p>
            <a:r>
              <a:rPr lang="en-US" dirty="0" smtClean="0"/>
              <a:t>RF Systems </a:t>
            </a:r>
            <a:r>
              <a:rPr lang="en-US" dirty="0"/>
              <a:t>validation</a:t>
            </a:r>
          </a:p>
          <a:p>
            <a:r>
              <a:rPr lang="en-US" sz="700" dirty="0" smtClean="0"/>
              <a:t>(In real condition working)</a:t>
            </a:r>
          </a:p>
          <a:p>
            <a:endParaRPr lang="en-US" sz="700" dirty="0"/>
          </a:p>
          <a:p>
            <a:r>
              <a:rPr lang="en-US" dirty="0"/>
              <a:t>MARINE &amp; </a:t>
            </a:r>
            <a:r>
              <a:rPr lang="en-US" dirty="0" smtClean="0"/>
              <a:t>AVIONICS</a:t>
            </a:r>
            <a:endParaRPr lang="en-US" dirty="0"/>
          </a:p>
          <a:p>
            <a:r>
              <a:rPr lang="en-US" dirty="0" smtClean="0"/>
              <a:t>RADAR PROTOTYPES</a:t>
            </a:r>
            <a:endParaRPr lang="en-US" dirty="0"/>
          </a:p>
          <a:p>
            <a:endParaRPr lang="en-US" sz="700" dirty="0"/>
          </a:p>
        </p:txBody>
      </p:sp>
    </p:spTree>
    <p:extLst>
      <p:ext uri="{BB962C8B-B14F-4D97-AF65-F5344CB8AC3E}">
        <p14:creationId xmlns:p14="http://schemas.microsoft.com/office/powerpoint/2010/main" val="2648955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lèche vers le bas 32"/>
          <p:cNvSpPr/>
          <p:nvPr/>
        </p:nvSpPr>
        <p:spPr>
          <a:xfrm rot="16200000">
            <a:off x="4083049" y="1335881"/>
            <a:ext cx="825500" cy="279400"/>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Titre 1"/>
          <p:cNvSpPr>
            <a:spLocks noGrp="1"/>
          </p:cNvSpPr>
          <p:nvPr>
            <p:ph type="title"/>
          </p:nvPr>
        </p:nvSpPr>
        <p:spPr/>
        <p:txBody>
          <a:bodyPr/>
          <a:lstStyle/>
          <a:p>
            <a:pPr lvl="1"/>
            <a:r>
              <a:rPr lang="en-US" sz="2400" dirty="0">
                <a:solidFill>
                  <a:srgbClr val="002060"/>
                </a:solidFill>
              </a:rPr>
              <a:t>SMARTEC Concept &amp; </a:t>
            </a:r>
            <a:r>
              <a:rPr lang="en-US" sz="2400" dirty="0" smtClean="0">
                <a:solidFill>
                  <a:srgbClr val="002060"/>
                </a:solidFill>
              </a:rPr>
              <a:t>Objectives</a:t>
            </a:r>
            <a:endParaRPr lang="fr-FR" sz="2400" dirty="0"/>
          </a:p>
        </p:txBody>
      </p:sp>
      <p:sp>
        <p:nvSpPr>
          <p:cNvPr id="19" name="Rectangle à coins arrondis 18"/>
          <p:cNvSpPr/>
          <p:nvPr/>
        </p:nvSpPr>
        <p:spPr>
          <a:xfrm>
            <a:off x="155575" y="830263"/>
            <a:ext cx="4200524" cy="1290637"/>
          </a:xfrm>
          <a:prstGeom prst="roundRect">
            <a:avLst/>
          </a:prstGeom>
          <a:solidFill>
            <a:srgbClr val="0033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dirty="0" smtClean="0"/>
              <a:t>SMARTEC</a:t>
            </a:r>
          </a:p>
        </p:txBody>
      </p:sp>
      <p:sp>
        <p:nvSpPr>
          <p:cNvPr id="27" name="Rectangle à coins arrondis 26"/>
          <p:cNvSpPr/>
          <p:nvPr/>
        </p:nvSpPr>
        <p:spPr>
          <a:xfrm>
            <a:off x="155574" y="2501900"/>
            <a:ext cx="4200525" cy="2082800"/>
          </a:xfrm>
          <a:prstGeom prst="roundRect">
            <a:avLst>
              <a:gd name="adj" fmla="val 10569"/>
            </a:avLst>
          </a:prstGeom>
          <a:solidFill>
            <a:srgbClr val="AC2C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b="1" dirty="0" smtClean="0"/>
              <a:t>Pilot Line for</a:t>
            </a:r>
          </a:p>
          <a:p>
            <a:pPr algn="ctr">
              <a:spcAft>
                <a:spcPts val="1200"/>
              </a:spcAft>
            </a:pPr>
            <a:r>
              <a:rPr lang="en-US" sz="2400" b="1" dirty="0" smtClean="0"/>
              <a:t>New RF power modules</a:t>
            </a:r>
          </a:p>
          <a:p>
            <a:pPr marL="177800" indent="-177800">
              <a:spcAft>
                <a:spcPts val="600"/>
              </a:spcAft>
              <a:buFont typeface="Arial" panose="020B0604020202020204" pitchFamily="34" charset="0"/>
              <a:buChar char="•"/>
            </a:pPr>
            <a:r>
              <a:rPr lang="en-US" sz="1600" b="1" dirty="0" smtClean="0"/>
              <a:t>Enhanced performance</a:t>
            </a:r>
          </a:p>
          <a:p>
            <a:pPr marL="177800" indent="-177800">
              <a:spcAft>
                <a:spcPts val="600"/>
              </a:spcAft>
              <a:buFont typeface="Arial" panose="020B0604020202020204" pitchFamily="34" charset="0"/>
              <a:buChar char="•"/>
            </a:pPr>
            <a:r>
              <a:rPr lang="en-US" sz="1600" b="1" dirty="0" smtClean="0"/>
              <a:t>Smaller size</a:t>
            </a:r>
          </a:p>
          <a:p>
            <a:pPr marL="177800" indent="-177800">
              <a:spcAft>
                <a:spcPts val="600"/>
              </a:spcAft>
              <a:buFont typeface="Arial" panose="020B0604020202020204" pitchFamily="34" charset="0"/>
              <a:buChar char="•"/>
            </a:pPr>
            <a:r>
              <a:rPr lang="en-US" sz="1600" b="1" dirty="0" smtClean="0"/>
              <a:t>Low cost manufacturing</a:t>
            </a:r>
            <a:endParaRPr lang="en-US" sz="1600" b="1" dirty="0"/>
          </a:p>
        </p:txBody>
      </p:sp>
      <p:sp>
        <p:nvSpPr>
          <p:cNvPr id="20" name="Flèche vers le bas 19"/>
          <p:cNvSpPr/>
          <p:nvPr/>
        </p:nvSpPr>
        <p:spPr>
          <a:xfrm>
            <a:off x="1843087" y="2120900"/>
            <a:ext cx="825500" cy="279400"/>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9" name="Flèche vers le bas 28"/>
          <p:cNvSpPr/>
          <p:nvPr/>
        </p:nvSpPr>
        <p:spPr>
          <a:xfrm rot="16200000">
            <a:off x="4083043" y="2774950"/>
            <a:ext cx="825500" cy="279400"/>
          </a:xfrm>
          <a:prstGeom prst="downArrow">
            <a:avLst/>
          </a:prstGeom>
          <a:solidFill>
            <a:srgbClr val="FCA48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Rectangle à coins arrondis 29"/>
          <p:cNvSpPr/>
          <p:nvPr/>
        </p:nvSpPr>
        <p:spPr>
          <a:xfrm>
            <a:off x="4733924" y="830263"/>
            <a:ext cx="4283076" cy="2445940"/>
          </a:xfrm>
          <a:prstGeom prst="roundRect">
            <a:avLst>
              <a:gd name="adj" fmla="val 10569"/>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800" b="1" dirty="0" smtClean="0"/>
              <a:t>RF Markets</a:t>
            </a:r>
          </a:p>
          <a:p>
            <a:pPr marL="177800" indent="-177800">
              <a:spcAft>
                <a:spcPts val="600"/>
              </a:spcAft>
              <a:buFont typeface="Arial" panose="020B0604020202020204" pitchFamily="34" charset="0"/>
              <a:buChar char="•"/>
            </a:pPr>
            <a:r>
              <a:rPr lang="en-US" sz="1600" b="1" dirty="0" smtClean="0"/>
              <a:t>Fill </a:t>
            </a:r>
            <a:r>
              <a:rPr lang="en-US" sz="1600" b="1" dirty="0"/>
              <a:t>a gap in the European landscape of power RF </a:t>
            </a:r>
            <a:r>
              <a:rPr lang="en-US" sz="1600" b="1" dirty="0" smtClean="0"/>
              <a:t>manufactures</a:t>
            </a:r>
          </a:p>
          <a:p>
            <a:pPr marL="177800" indent="-177800">
              <a:spcAft>
                <a:spcPts val="600"/>
              </a:spcAft>
              <a:buFont typeface="Arial" panose="020B0604020202020204" pitchFamily="34" charset="0"/>
              <a:buChar char="•"/>
            </a:pPr>
            <a:r>
              <a:rPr lang="en-US" sz="1600" b="1" dirty="0" smtClean="0"/>
              <a:t>Help </a:t>
            </a:r>
            <a:r>
              <a:rPr lang="en-US" sz="1600" b="1" dirty="0"/>
              <a:t>European </a:t>
            </a:r>
            <a:r>
              <a:rPr lang="en-US" sz="1600" b="1" dirty="0" smtClean="0"/>
              <a:t>firms using </a:t>
            </a:r>
            <a:r>
              <a:rPr lang="en-US" sz="1600" b="1" dirty="0"/>
              <a:t>power RF front ends compete global players</a:t>
            </a:r>
          </a:p>
        </p:txBody>
      </p:sp>
      <p:sp>
        <p:nvSpPr>
          <p:cNvPr id="10" name="Rectangle 9"/>
          <p:cNvSpPr/>
          <p:nvPr/>
        </p:nvSpPr>
        <p:spPr>
          <a:xfrm>
            <a:off x="5268912" y="3543300"/>
            <a:ext cx="3213100" cy="830997"/>
          </a:xfrm>
          <a:prstGeom prst="rect">
            <a:avLst/>
          </a:prstGeom>
          <a:ln w="28575">
            <a:solidFill>
              <a:srgbClr val="008000"/>
            </a:solidFill>
          </a:ln>
        </p:spPr>
        <p:txBody>
          <a:bodyPr wrap="square">
            <a:spAutoFit/>
          </a:bodyPr>
          <a:lstStyle/>
          <a:p>
            <a:pPr algn="ctr"/>
            <a:r>
              <a:rPr lang="en-US" sz="1600" b="1" dirty="0"/>
              <a:t>need of higher </a:t>
            </a:r>
            <a:r>
              <a:rPr lang="en-US" sz="1600" b="1" dirty="0" smtClean="0"/>
              <a:t>power, higher frequency </a:t>
            </a:r>
            <a:r>
              <a:rPr lang="en-US" sz="1600" b="1" dirty="0"/>
              <a:t>at ever decreasing size, </a:t>
            </a:r>
            <a:r>
              <a:rPr lang="en-US" sz="1600" b="1" dirty="0" smtClean="0"/>
              <a:t>volume and </a:t>
            </a:r>
            <a:r>
              <a:rPr lang="en-US" sz="1600" b="1" dirty="0"/>
              <a:t>cost</a:t>
            </a:r>
            <a:endParaRPr lang="fr-FR" sz="1600" b="1" dirty="0"/>
          </a:p>
        </p:txBody>
      </p:sp>
    </p:spTree>
    <p:extLst>
      <p:ext uri="{BB962C8B-B14F-4D97-AF65-F5344CB8AC3E}">
        <p14:creationId xmlns:p14="http://schemas.microsoft.com/office/powerpoint/2010/main" val="1868052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2060"/>
                </a:solidFill>
              </a:rPr>
              <a:t>SMARTEC Concept &amp; Objectives</a:t>
            </a:r>
            <a:endParaRPr lang="fr-FR" dirty="0"/>
          </a:p>
        </p:txBody>
      </p:sp>
      <p:sp>
        <p:nvSpPr>
          <p:cNvPr id="3" name="Espace réservé du contenu 2"/>
          <p:cNvSpPr>
            <a:spLocks noGrp="1"/>
          </p:cNvSpPr>
          <p:nvPr>
            <p:ph idx="1"/>
          </p:nvPr>
        </p:nvSpPr>
        <p:spPr>
          <a:xfrm>
            <a:off x="172938" y="592327"/>
            <a:ext cx="8761412" cy="529907"/>
          </a:xfrm>
        </p:spPr>
        <p:txBody>
          <a:bodyPr/>
          <a:lstStyle/>
          <a:p>
            <a:r>
              <a:rPr lang="en-US" dirty="0" smtClean="0"/>
              <a:t> Monolithic Integration (HPA/LNA/RF-MEMS)</a:t>
            </a:r>
          </a:p>
          <a:p>
            <a:pPr lvl="1"/>
            <a:r>
              <a:rPr lang="en-US" dirty="0" smtClean="0"/>
              <a:t>On </a:t>
            </a:r>
            <a:r>
              <a:rPr lang="en-US" dirty="0" err="1" smtClean="0"/>
              <a:t>GaN</a:t>
            </a:r>
            <a:r>
              <a:rPr lang="en-US" dirty="0" smtClean="0"/>
              <a:t> for high power needs </a:t>
            </a:r>
            <a:r>
              <a:rPr lang="en-US" dirty="0" smtClean="0">
                <a:sym typeface="Wingdings" panose="05000000000000000000" pitchFamily="2" charset="2"/>
              </a:rPr>
              <a:t> </a:t>
            </a:r>
            <a:r>
              <a:rPr lang="en-US" dirty="0" smtClean="0"/>
              <a:t>reliability</a:t>
            </a:r>
          </a:p>
          <a:p>
            <a:pPr lvl="1"/>
            <a:r>
              <a:rPr lang="en-US" dirty="0" smtClean="0"/>
              <a:t>RF-MEMS switches for RF signal reconfiguration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04" y="2031186"/>
            <a:ext cx="4701468" cy="1758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cteur droit avec flèche 7"/>
          <p:cNvCxnSpPr/>
          <p:nvPr/>
        </p:nvCxnSpPr>
        <p:spPr>
          <a:xfrm flipV="1">
            <a:off x="744204" y="1916540"/>
            <a:ext cx="3421575" cy="6332"/>
          </a:xfrm>
          <a:prstGeom prst="straightConnector1">
            <a:avLst/>
          </a:prstGeom>
          <a:ln w="28575"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44204" y="2031186"/>
            <a:ext cx="3421575" cy="1758750"/>
          </a:xfrm>
          <a:prstGeom prst="rect">
            <a:avLst/>
          </a:prstGeom>
          <a:noFill/>
          <a:ln w="57150">
            <a:solidFill>
              <a:srgbClr val="AC2C04"/>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ZoneTexte 10"/>
          <p:cNvSpPr txBox="1"/>
          <p:nvPr/>
        </p:nvSpPr>
        <p:spPr>
          <a:xfrm>
            <a:off x="2002066" y="1654403"/>
            <a:ext cx="942975" cy="307777"/>
          </a:xfrm>
          <a:prstGeom prst="rect">
            <a:avLst/>
          </a:prstGeom>
          <a:noFill/>
        </p:spPr>
        <p:txBody>
          <a:bodyPr wrap="square" rtlCol="0">
            <a:spAutoFit/>
          </a:bodyPr>
          <a:lstStyle/>
          <a:p>
            <a:pPr algn="ctr"/>
            <a:r>
              <a:rPr lang="fr-FR" sz="1400" b="1" dirty="0" smtClean="0">
                <a:solidFill>
                  <a:srgbClr val="C00000"/>
                </a:solidFill>
              </a:rPr>
              <a:t>25 mm</a:t>
            </a:r>
          </a:p>
        </p:txBody>
      </p:sp>
      <p:cxnSp>
        <p:nvCxnSpPr>
          <p:cNvPr id="12" name="Connecteur droit avec flèche 11"/>
          <p:cNvCxnSpPr/>
          <p:nvPr/>
        </p:nvCxnSpPr>
        <p:spPr>
          <a:xfrm>
            <a:off x="627356" y="2005617"/>
            <a:ext cx="0" cy="1784319"/>
          </a:xfrm>
          <a:prstGeom prst="straightConnector1">
            <a:avLst/>
          </a:prstGeom>
          <a:ln w="28575"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rot="16200000">
            <a:off x="-12799" y="2743887"/>
            <a:ext cx="942975" cy="307777"/>
          </a:xfrm>
          <a:prstGeom prst="rect">
            <a:avLst/>
          </a:prstGeom>
          <a:noFill/>
        </p:spPr>
        <p:txBody>
          <a:bodyPr wrap="square" rtlCol="0">
            <a:spAutoFit/>
          </a:bodyPr>
          <a:lstStyle/>
          <a:p>
            <a:pPr algn="ctr"/>
            <a:r>
              <a:rPr lang="fr-FR" sz="1400" b="1" dirty="0" smtClean="0">
                <a:solidFill>
                  <a:srgbClr val="C00000"/>
                </a:solidFill>
              </a:rPr>
              <a:t>10 mm</a:t>
            </a:r>
          </a:p>
        </p:txBody>
      </p:sp>
      <p:pic>
        <p:nvPicPr>
          <p:cNvPr id="16" name="Picture 11" descr="W:\LTPS\Technologies MEMS\Projet MEGA\Masque MEGA-UMS\Technolgie sur GaN_SiC\Mega-034\process\photos\Fin techno\bino_1.jpg"/>
          <p:cNvPicPr>
            <a:picLocks noChangeAspect="1" noChangeArrowheads="1"/>
          </p:cNvPicPr>
          <p:nvPr/>
        </p:nvPicPr>
        <p:blipFill>
          <a:blip r:embed="rId3"/>
          <a:srcRect l="2896" t="47606" r="1588" b="8849"/>
          <a:stretch>
            <a:fillRect/>
          </a:stretch>
        </p:blipFill>
        <p:spPr bwMode="auto">
          <a:xfrm>
            <a:off x="6691822" y="3110725"/>
            <a:ext cx="1668048" cy="628371"/>
          </a:xfrm>
          <a:prstGeom prst="rect">
            <a:avLst/>
          </a:prstGeom>
          <a:noFill/>
          <a:ln w="57150">
            <a:noFill/>
            <a:miter lim="800000"/>
            <a:headEnd/>
            <a:tailEnd/>
          </a:ln>
          <a:effectLst/>
          <a:extLst>
            <a:ext uri="{909E8E84-426E-40DD-AFC4-6F175D3DCCD1}">
              <a14:hiddenFill xmlns:a14="http://schemas.microsoft.com/office/drawing/2010/main">
                <a:solidFill>
                  <a:srgbClr val="FFFFFF"/>
                </a:solidFill>
              </a14:hiddenFill>
            </a:ext>
          </a:extLst>
        </p:spPr>
      </p:pic>
      <p:cxnSp>
        <p:nvCxnSpPr>
          <p:cNvPr id="17" name="Connecteur droit avec flèche 16"/>
          <p:cNvCxnSpPr/>
          <p:nvPr/>
        </p:nvCxnSpPr>
        <p:spPr>
          <a:xfrm>
            <a:off x="6691822" y="3026754"/>
            <a:ext cx="1645926" cy="0"/>
          </a:xfrm>
          <a:prstGeom prst="straightConnector1">
            <a:avLst/>
          </a:prstGeom>
          <a:ln w="28575"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7054358" y="2728772"/>
            <a:ext cx="942975" cy="307777"/>
          </a:xfrm>
          <a:prstGeom prst="rect">
            <a:avLst/>
          </a:prstGeom>
          <a:noFill/>
        </p:spPr>
        <p:txBody>
          <a:bodyPr wrap="square" rtlCol="0">
            <a:spAutoFit/>
          </a:bodyPr>
          <a:lstStyle/>
          <a:p>
            <a:pPr algn="ctr"/>
            <a:r>
              <a:rPr lang="fr-FR" sz="1400" b="1" dirty="0">
                <a:solidFill>
                  <a:srgbClr val="C00000"/>
                </a:solidFill>
              </a:rPr>
              <a:t>9</a:t>
            </a:r>
            <a:r>
              <a:rPr lang="fr-FR" sz="1400" b="1" dirty="0" smtClean="0">
                <a:solidFill>
                  <a:srgbClr val="C00000"/>
                </a:solidFill>
              </a:rPr>
              <a:t> mm</a:t>
            </a:r>
          </a:p>
        </p:txBody>
      </p:sp>
      <p:cxnSp>
        <p:nvCxnSpPr>
          <p:cNvPr id="20" name="Connecteur droit avec flèche 19"/>
          <p:cNvCxnSpPr/>
          <p:nvPr/>
        </p:nvCxnSpPr>
        <p:spPr>
          <a:xfrm>
            <a:off x="8420148" y="3095271"/>
            <a:ext cx="0" cy="659279"/>
          </a:xfrm>
          <a:prstGeom prst="straightConnector1">
            <a:avLst/>
          </a:prstGeom>
          <a:ln w="28575"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 name="Flèche droite 6"/>
          <p:cNvSpPr/>
          <p:nvPr/>
        </p:nvSpPr>
        <p:spPr>
          <a:xfrm>
            <a:off x="4165779" y="3066893"/>
            <a:ext cx="2435046" cy="687657"/>
          </a:xfrm>
          <a:prstGeom prst="rightArrow">
            <a:avLst/>
          </a:prstGeom>
          <a:solidFill>
            <a:srgbClr val="C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ZoneTexte 20"/>
          <p:cNvSpPr txBox="1"/>
          <p:nvPr/>
        </p:nvSpPr>
        <p:spPr>
          <a:xfrm rot="5400000">
            <a:off x="8234195" y="3271022"/>
            <a:ext cx="716034" cy="307777"/>
          </a:xfrm>
          <a:prstGeom prst="rect">
            <a:avLst/>
          </a:prstGeom>
          <a:noFill/>
        </p:spPr>
        <p:txBody>
          <a:bodyPr wrap="square" rtlCol="0">
            <a:spAutoFit/>
          </a:bodyPr>
          <a:lstStyle/>
          <a:p>
            <a:pPr algn="ctr"/>
            <a:r>
              <a:rPr lang="fr-FR" sz="1400" b="1" dirty="0" smtClean="0">
                <a:solidFill>
                  <a:srgbClr val="C00000"/>
                </a:solidFill>
              </a:rPr>
              <a:t>3 mm</a:t>
            </a:r>
          </a:p>
        </p:txBody>
      </p:sp>
      <p:sp>
        <p:nvSpPr>
          <p:cNvPr id="25" name="ZoneTexte 24"/>
          <p:cNvSpPr txBox="1"/>
          <p:nvPr/>
        </p:nvSpPr>
        <p:spPr>
          <a:xfrm>
            <a:off x="4084344" y="3256832"/>
            <a:ext cx="2346929" cy="307777"/>
          </a:xfrm>
          <a:prstGeom prst="rect">
            <a:avLst/>
          </a:prstGeom>
          <a:noFill/>
        </p:spPr>
        <p:txBody>
          <a:bodyPr wrap="square" rtlCol="0">
            <a:spAutoFit/>
          </a:bodyPr>
          <a:lstStyle/>
          <a:p>
            <a:pPr algn="ctr"/>
            <a:r>
              <a:rPr lang="en-US" sz="1400" b="1" dirty="0" smtClean="0">
                <a:solidFill>
                  <a:schemeClr val="bg1"/>
                </a:solidFill>
              </a:rPr>
              <a:t>Monolithic Integration</a:t>
            </a:r>
          </a:p>
        </p:txBody>
      </p:sp>
      <p:sp>
        <p:nvSpPr>
          <p:cNvPr id="26" name="ZoneTexte 25"/>
          <p:cNvSpPr txBox="1"/>
          <p:nvPr/>
        </p:nvSpPr>
        <p:spPr>
          <a:xfrm>
            <a:off x="1696412" y="3988867"/>
            <a:ext cx="6007544" cy="846386"/>
          </a:xfrm>
          <a:prstGeom prst="rect">
            <a:avLst/>
          </a:prstGeom>
          <a:solidFill>
            <a:schemeClr val="bg1"/>
          </a:solidFill>
          <a:ln w="28575">
            <a:solidFill>
              <a:srgbClr val="008000"/>
            </a:solidFill>
          </a:ln>
        </p:spPr>
        <p:txBody>
          <a:bodyPr wrap="square" rtlCol="0">
            <a:spAutoFit/>
          </a:bodyPr>
          <a:lstStyle/>
          <a:p>
            <a:pPr algn="ctr">
              <a:spcAft>
                <a:spcPts val="600"/>
              </a:spcAft>
            </a:pPr>
            <a:r>
              <a:rPr lang="en-US" sz="1600" b="1" dirty="0" smtClean="0"/>
              <a:t>RF MEMS switches compatible with MMIC </a:t>
            </a:r>
            <a:r>
              <a:rPr lang="en-US" sz="1600" b="1" dirty="0" err="1" smtClean="0"/>
              <a:t>GaN</a:t>
            </a:r>
            <a:r>
              <a:rPr lang="en-US" sz="1600" b="1" dirty="0" smtClean="0"/>
              <a:t> technology</a:t>
            </a:r>
          </a:p>
          <a:p>
            <a:r>
              <a:rPr lang="en-US" sz="1400" dirty="0" smtClean="0">
                <a:sym typeface="Wingdings" panose="05000000000000000000" pitchFamily="2" charset="2"/>
              </a:rPr>
              <a:t> alternative to ferrite circulator/circulator</a:t>
            </a:r>
          </a:p>
          <a:p>
            <a:r>
              <a:rPr lang="en-US" sz="1400" dirty="0" smtClean="0">
                <a:sym typeface="Wingdings" panose="05000000000000000000" pitchFamily="2" charset="2"/>
              </a:rPr>
              <a:t> Higher integration in CPW configuration</a:t>
            </a:r>
            <a:endParaRPr lang="en-US" sz="1400" dirty="0" smtClean="0"/>
          </a:p>
        </p:txBody>
      </p:sp>
      <p:sp>
        <p:nvSpPr>
          <p:cNvPr id="27" name="Rectangle 26"/>
          <p:cNvSpPr/>
          <p:nvPr/>
        </p:nvSpPr>
        <p:spPr>
          <a:xfrm>
            <a:off x="6286862" y="2168753"/>
            <a:ext cx="2455845" cy="523220"/>
          </a:xfrm>
          <a:prstGeom prst="rect">
            <a:avLst/>
          </a:prstGeom>
          <a:ln w="28575">
            <a:solidFill>
              <a:srgbClr val="008000"/>
            </a:solidFill>
          </a:ln>
        </p:spPr>
        <p:txBody>
          <a:bodyPr wrap="square">
            <a:spAutoFit/>
          </a:bodyPr>
          <a:lstStyle/>
          <a:p>
            <a:pPr marL="88900" indent="-88900">
              <a:buFont typeface="Arial" panose="020B0604020202020204" pitchFamily="34" charset="0"/>
              <a:buChar char="•"/>
            </a:pPr>
            <a:r>
              <a:rPr lang="en-US" sz="1400" b="1" dirty="0"/>
              <a:t>Costs/sizes reduction</a:t>
            </a:r>
          </a:p>
          <a:p>
            <a:pPr marL="88900" indent="-88900">
              <a:buFont typeface="Arial" panose="020B0604020202020204" pitchFamily="34" charset="0"/>
              <a:buChar char="•"/>
            </a:pPr>
            <a:r>
              <a:rPr lang="en-US" sz="1400" b="1" dirty="0"/>
              <a:t>Enhanced performances</a:t>
            </a:r>
          </a:p>
        </p:txBody>
      </p:sp>
    </p:spTree>
    <p:extLst>
      <p:ext uri="{BB962C8B-B14F-4D97-AF65-F5344CB8AC3E}">
        <p14:creationId xmlns:p14="http://schemas.microsoft.com/office/powerpoint/2010/main" val="1620372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a57fcc416eb8d4fb1b22fa3cc8c045595dbc87"/>
  <p:tag name="ISPRING_RESOURCE_PATHS_HASH_PRESENTER" val="43c9451427ba15b6cf8b1b95558292c7785ae1"/>
</p:tagLst>
</file>

<file path=ppt/theme/theme1.xml><?xml version="1.0" encoding="utf-8"?>
<a:theme xmlns:a="http://schemas.openxmlformats.org/drawingml/2006/main" name="presentation_anglais_16_9">
  <a:themeElements>
    <a:clrScheme name="Thales NEW">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 xmlns:thm15="http://schemas.microsoft.com/office/thememl/2012/main" name="Présentation23" id="{72344226-B95F-3A49-8C7D-0EEDA1B0D97F}" vid="{491DDD7D-C24C-E84A-A743-68B6F377417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presentation_anglais_16_9</Template>
  <TotalTime>41923</TotalTime>
  <Words>3868</Words>
  <Application>Microsoft Office PowerPoint</Application>
  <PresentationFormat>Affichage à l'écran (16:9)</PresentationFormat>
  <Paragraphs>936</Paragraphs>
  <Slides>64</Slides>
  <Notes>1</Notes>
  <HiddenSlides>0</HiddenSlides>
  <MMClips>0</MMClips>
  <ScaleCrop>false</ScaleCrop>
  <HeadingPairs>
    <vt:vector size="4" baseType="variant">
      <vt:variant>
        <vt:lpstr>Thème</vt:lpstr>
      </vt:variant>
      <vt:variant>
        <vt:i4>1</vt:i4>
      </vt:variant>
      <vt:variant>
        <vt:lpstr>Titres des diapositives</vt:lpstr>
      </vt:variant>
      <vt:variant>
        <vt:i4>64</vt:i4>
      </vt:variant>
    </vt:vector>
  </HeadingPairs>
  <TitlesOfParts>
    <vt:vector size="65" baseType="lpstr">
      <vt:lpstr>presentation_anglais_16_9</vt:lpstr>
      <vt:lpstr>Project overview</vt:lpstr>
      <vt:lpstr>Outline</vt:lpstr>
      <vt:lpstr>Outline</vt:lpstr>
      <vt:lpstr>Administrative status</vt:lpstr>
      <vt:lpstr>Consortium</vt:lpstr>
      <vt:lpstr>Outline</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SMARTEC Concept &amp; Objectives</vt:lpstr>
      <vt:lpstr>Outline</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Project Organization</vt:lpstr>
      <vt:lpstr>Management Structure</vt:lpstr>
      <vt:lpstr>Management Structure</vt:lpstr>
      <vt:lpstr>Management Structure</vt:lpstr>
      <vt:lpstr>Management Structure</vt:lpstr>
      <vt:lpstr>Role &amp; Responsibilities</vt:lpstr>
      <vt:lpstr>Role &amp; Responsibilities</vt:lpstr>
      <vt:lpstr>Role &amp; Responsibilities</vt:lpstr>
      <vt:lpstr>Role &amp; Responsibilities</vt:lpstr>
      <vt:lpstr>Outline</vt:lpstr>
      <vt:lpstr>Highlights SMARTEC : Year 1</vt:lpstr>
      <vt:lpstr>WP1 : Project mangement</vt:lpstr>
      <vt:lpstr>Highlights SMARTEC : Year 1</vt:lpstr>
      <vt:lpstr>WP2-HL1: SMARTEC cleanroom &amp; ISO 9001</vt:lpstr>
      <vt:lpstr>WP2-HL2: RF MEMS</vt:lpstr>
      <vt:lpstr>WP2-HL3: MMICs</vt:lpstr>
      <vt:lpstr>WP2-HL4: TRX module</vt:lpstr>
      <vt:lpstr>Good use of EU funding</vt:lpstr>
      <vt:lpstr>Highlights SMARTEC : Year 1</vt:lpstr>
      <vt:lpstr>WP4 : DISSEMINATION</vt:lpstr>
      <vt:lpstr>WP4 : Business model revision</vt:lpstr>
      <vt:lpstr>WP4 : Business model revision</vt:lpstr>
      <vt:lpstr>Impact of sanitary crisis on SMARTEC project</vt:lpstr>
    </vt:vector>
  </TitlesOfParts>
  <Company>Thales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SMARTEC : Kick-off Meeting</dc:title>
  <dc:creator>MARTINS Paolo</dc:creator>
  <cp:lastModifiedBy>MARTINS Paolo</cp:lastModifiedBy>
  <cp:revision>307</cp:revision>
  <dcterms:created xsi:type="dcterms:W3CDTF">2019-09-03T13:38:44Z</dcterms:created>
  <dcterms:modified xsi:type="dcterms:W3CDTF">2020-10-29T12:35:16Z</dcterms:modified>
</cp:coreProperties>
</file>