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408" r:id="rId3"/>
    <p:sldId id="409" r:id="rId4"/>
    <p:sldId id="411" r:id="rId5"/>
    <p:sldId id="412" r:id="rId6"/>
    <p:sldId id="410" r:id="rId7"/>
    <p:sldId id="427" r:id="rId8"/>
    <p:sldId id="437" r:id="rId9"/>
    <p:sldId id="442" r:id="rId10"/>
    <p:sldId id="438" r:id="rId11"/>
    <p:sldId id="413" r:id="rId12"/>
    <p:sldId id="415" r:id="rId13"/>
    <p:sldId id="414" r:id="rId14"/>
    <p:sldId id="417" r:id="rId15"/>
    <p:sldId id="418" r:id="rId16"/>
    <p:sldId id="439" r:id="rId17"/>
    <p:sldId id="419" r:id="rId18"/>
    <p:sldId id="420" r:id="rId19"/>
    <p:sldId id="421" r:id="rId20"/>
    <p:sldId id="441" r:id="rId21"/>
    <p:sldId id="425" r:id="rId22"/>
    <p:sldId id="428" r:id="rId23"/>
    <p:sldId id="429" r:id="rId24"/>
    <p:sldId id="430" r:id="rId25"/>
    <p:sldId id="431" r:id="rId26"/>
    <p:sldId id="432" r:id="rId27"/>
    <p:sldId id="434" r:id="rId28"/>
    <p:sldId id="435" r:id="rId29"/>
    <p:sldId id="426" r:id="rId30"/>
  </p:sldIdLst>
  <p:sldSz cx="9144000" cy="5143500" type="screen16x9"/>
  <p:notesSz cx="7099300" cy="10234613"/>
  <p:custDataLst>
    <p:tags r:id="rId33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3746"/>
    <a:srgbClr val="F2E8EB"/>
    <a:srgbClr val="E5CDD5"/>
    <a:srgbClr val="008000"/>
    <a:srgbClr val="AC2C04"/>
    <a:srgbClr val="B42573"/>
    <a:srgbClr val="9900CC"/>
    <a:srgbClr val="FFFFFF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2" autoAdjust="0"/>
    <p:restoredTop sz="99884" autoAdjust="0"/>
  </p:normalViewPr>
  <p:slideViewPr>
    <p:cSldViewPr snapToGrid="0" snapToObjects="1">
      <p:cViewPr>
        <p:scale>
          <a:sx n="150" d="100"/>
          <a:sy n="150" d="100"/>
        </p:scale>
        <p:origin x="-70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2532C1C-0B70-4C73-BB62-BC33722C209C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C01A4ED-124D-4523-8AAF-A51EE4B95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32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BE8E8D0-B90A-40F8-8826-4BA1A3A276E5}" type="datetimeFigureOut">
              <a:rPr lang="fr-FR" smtClean="0"/>
              <a:t>27/10/2020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E083DE-0B6E-41FB-8670-55DD3BEE1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1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083DE-0B6E-41FB-8670-55DD3BEE1D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0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élogramme 18"/>
          <p:cNvSpPr/>
          <p:nvPr userDrawn="1"/>
        </p:nvSpPr>
        <p:spPr>
          <a:xfrm>
            <a:off x="4137658" y="-14518"/>
            <a:ext cx="5013961" cy="5165637"/>
          </a:xfrm>
          <a:prstGeom prst="parallelogram">
            <a:avLst>
              <a:gd name="adj" fmla="val 77865"/>
            </a:avLst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5846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/>
          <a:stretch/>
        </p:blipFill>
        <p:spPr bwMode="auto">
          <a:xfrm flipH="1">
            <a:off x="4136571" y="-20638"/>
            <a:ext cx="5007428" cy="5181601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1485899" y="4948183"/>
            <a:ext cx="2644139" cy="1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AU" altLang="fr-FR" sz="1100" b="1" dirty="0" smtClean="0">
                <a:solidFill>
                  <a:srgbClr val="003399"/>
                </a:solidFill>
              </a:rPr>
              <a:t>https://project-smartec.com/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301626" y="1529393"/>
            <a:ext cx="387350" cy="395288"/>
          </a:xfrm>
          <a:prstGeom prst="halfFrame">
            <a:avLst>
              <a:gd name="adj1" fmla="val 12269"/>
              <a:gd name="adj2" fmla="val 100000"/>
            </a:avLst>
          </a:prstGeom>
          <a:solidFill>
            <a:srgbClr val="AC0000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1626" y="1529393"/>
            <a:ext cx="4553313" cy="1687026"/>
          </a:xfrm>
        </p:spPr>
        <p:txBody>
          <a:bodyPr/>
          <a:lstStyle>
            <a:lvl1pPr marL="266700" indent="0" algn="l">
              <a:tabLst>
                <a:tab pos="4486275" algn="l"/>
              </a:tabLst>
              <a:defRPr sz="2600" cap="all" baseline="0">
                <a:solidFill>
                  <a:srgbClr val="AC0000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800" y="3442602"/>
            <a:ext cx="4525140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rgbClr val="00339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smtClean="0"/>
              <a:t>Subtile</a:t>
            </a:r>
            <a:endParaRPr lang="en-GB" noProof="0" dirty="0"/>
          </a:p>
        </p:txBody>
      </p:sp>
      <p:pic>
        <p:nvPicPr>
          <p:cNvPr id="35843" name="Picture 3" descr="Y:\LTCA\Thématique Microsystems et fonctions RF\Projet SMARTEC\Kick-off Meeting\Imags\IMG_6533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1" t="7461" r="16742" b="4980"/>
          <a:stretch/>
        </p:blipFill>
        <p:spPr bwMode="auto">
          <a:xfrm flipH="1">
            <a:off x="4562475" y="-22137"/>
            <a:ext cx="4580094" cy="51784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2413"/>
          <a:stretch>
            <a:fillRect/>
          </a:stretch>
        </p:blipFill>
        <p:spPr bwMode="auto">
          <a:xfrm>
            <a:off x="31367" y="64465"/>
            <a:ext cx="1620695" cy="114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mage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64465"/>
            <a:ext cx="3526677" cy="11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emi-cadre 22"/>
          <p:cNvSpPr/>
          <p:nvPr userDrawn="1"/>
        </p:nvSpPr>
        <p:spPr bwMode="auto">
          <a:xfrm flipH="1" flipV="1">
            <a:off x="4467589" y="2821131"/>
            <a:ext cx="387350" cy="395288"/>
          </a:xfrm>
          <a:prstGeom prst="halfFrame">
            <a:avLst>
              <a:gd name="adj1" fmla="val 12269"/>
              <a:gd name="adj2" fmla="val 100000"/>
            </a:avLst>
          </a:prstGeom>
          <a:solidFill>
            <a:srgbClr val="AC0000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15548"/>
            <a:ext cx="4046888" cy="826298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ffectLst>
            <a:outerShdw blurRad="50800" dist="1524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necteur droit 7"/>
          <p:cNvCxnSpPr>
            <a:endCxn id="5" idx="1"/>
          </p:cNvCxnSpPr>
          <p:nvPr userDrawn="1"/>
        </p:nvCxnSpPr>
        <p:spPr>
          <a:xfrm>
            <a:off x="0" y="5045842"/>
            <a:ext cx="1485899" cy="0"/>
          </a:xfrm>
          <a:prstGeom prst="line">
            <a:avLst/>
          </a:prstGeom>
          <a:ln w="28575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51"/>
          <p:cNvSpPr>
            <a:spLocks noGrp="1" noChangeArrowheads="1"/>
          </p:cNvSpPr>
          <p:nvPr>
            <p:ph type="dt" sz="half" idx="10"/>
          </p:nvPr>
        </p:nvSpPr>
        <p:spPr bwMode="auto">
          <a:xfrm rot="10801490">
            <a:off x="-22067" y="1529446"/>
            <a:ext cx="242888" cy="2686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eaVert" wrap="square" lIns="91440" tIns="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 smtClean="0"/>
              <a:t>xxx </a:t>
            </a:r>
            <a:r>
              <a:rPr lang="de-DE" dirty="0" err="1" smtClean="0"/>
              <a:t>xxx</a:t>
            </a:r>
            <a:r>
              <a:rPr lang="de-DE" dirty="0" smtClean="0"/>
              <a:t> Meeting | xx.xx.2019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7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/>
          </p:nvPr>
        </p:nvSpPr>
        <p:spPr bwMode="auto">
          <a:xfrm>
            <a:off x="179388" y="696913"/>
            <a:ext cx="87614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dirty="0" smtClean="0"/>
              <a:t>Click to edit Master text styles </a:t>
            </a:r>
          </a:p>
          <a:p>
            <a:pPr lvl="1"/>
            <a:r>
              <a:rPr lang="en-US" altLang="fr-FR" noProof="0" dirty="0" smtClean="0"/>
              <a:t>Second level</a:t>
            </a:r>
          </a:p>
          <a:p>
            <a:pPr lvl="2"/>
            <a:r>
              <a:rPr lang="en-US" altLang="fr-FR" noProof="0" dirty="0" smtClean="0"/>
              <a:t>Third level</a:t>
            </a: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66700" y="0"/>
            <a:ext cx="8674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Click to </a:t>
            </a:r>
            <a:r>
              <a:rPr lang="fr-FR" altLang="fr-FR" dirty="0" err="1" smtClean="0"/>
              <a:t>edit</a:t>
            </a:r>
            <a:r>
              <a:rPr lang="fr-FR" altLang="fr-FR" dirty="0" smtClean="0"/>
              <a:t> Master </a:t>
            </a:r>
            <a:r>
              <a:rPr lang="fr-FR" altLang="fr-FR" dirty="0" err="1" smtClean="0"/>
              <a:t>text</a:t>
            </a:r>
            <a:r>
              <a:rPr lang="fr-FR" altLang="fr-FR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53246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469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iangle rectangle 16"/>
          <p:cNvSpPr/>
          <p:nvPr/>
        </p:nvSpPr>
        <p:spPr>
          <a:xfrm>
            <a:off x="57150" y="4659917"/>
            <a:ext cx="495300" cy="426166"/>
          </a:xfrm>
          <a:prstGeom prst="rtTriangle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9618"/>
            <a:ext cx="2362200" cy="4823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66700" y="0"/>
            <a:ext cx="8674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Click to </a:t>
            </a:r>
            <a:r>
              <a:rPr lang="fr-FR" altLang="fr-FR" dirty="0" err="1" smtClean="0"/>
              <a:t>edit</a:t>
            </a:r>
            <a:r>
              <a:rPr lang="fr-FR" altLang="fr-FR" dirty="0" smtClean="0"/>
              <a:t> Master </a:t>
            </a:r>
            <a:r>
              <a:rPr lang="fr-FR" altLang="fr-FR" dirty="0" err="1" smtClean="0"/>
              <a:t>text</a:t>
            </a:r>
            <a:r>
              <a:rPr lang="fr-FR" altLang="fr-FR" dirty="0" smtClean="0"/>
              <a:t> styles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9388" y="696913"/>
            <a:ext cx="87614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dirty="0" smtClean="0"/>
              <a:t>Click to edit Master text styles </a:t>
            </a:r>
          </a:p>
          <a:p>
            <a:pPr lvl="1"/>
            <a:r>
              <a:rPr lang="en-US" altLang="fr-FR" noProof="0" dirty="0" smtClean="0"/>
              <a:t>Second level</a:t>
            </a:r>
          </a:p>
          <a:p>
            <a:pPr lvl="2"/>
            <a:r>
              <a:rPr lang="en-US" altLang="fr-FR" noProof="0" dirty="0" smtClean="0"/>
              <a:t>Third level</a:t>
            </a: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38100" y="4785009"/>
            <a:ext cx="392906" cy="274637"/>
          </a:xfrm>
          <a:prstGeom prst="rect">
            <a:avLst/>
          </a:prstGeom>
          <a:ln>
            <a:noFill/>
          </a:ln>
        </p:spPr>
        <p:txBody>
          <a:bodyPr lIns="68580" tIns="34290" rIns="68580" bIns="3429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2787D4C-86DD-405A-9EDA-5D4861A811CF}" type="slidenum">
              <a:rPr lang="fr-FR" sz="900" b="1" smtClean="0">
                <a:solidFill>
                  <a:schemeClr val="bg1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763" y="563563"/>
            <a:ext cx="9148763" cy="0"/>
          </a:xfrm>
          <a:prstGeom prst="line">
            <a:avLst/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-1588" y="-14288"/>
            <a:ext cx="179388" cy="576263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914400">
              <a:defRPr/>
            </a:pPr>
            <a:endParaRPr lang="en-AU" altLang="fr-FR" sz="1400" smtClean="0">
              <a:solidFill>
                <a:srgbClr val="323265"/>
              </a:solidFill>
              <a:latin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2413"/>
          <a:stretch>
            <a:fillRect/>
          </a:stretch>
        </p:blipFill>
        <p:spPr bwMode="auto">
          <a:xfrm>
            <a:off x="7283741" y="4731070"/>
            <a:ext cx="515617" cy="3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4731070"/>
            <a:ext cx="1181100" cy="38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030"/>
          <p:cNvSpPr>
            <a:spLocks noChangeArrowheads="1"/>
          </p:cNvSpPr>
          <p:nvPr/>
        </p:nvSpPr>
        <p:spPr bwMode="auto">
          <a:xfrm>
            <a:off x="3550921" y="4957390"/>
            <a:ext cx="2301240" cy="2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t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AU" altLang="fr-FR" sz="1000" b="1" dirty="0" smtClean="0">
                <a:solidFill>
                  <a:srgbClr val="003399"/>
                </a:solidFill>
              </a:rPr>
              <a:t>https://project-smartec.com/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8940800" y="1398587"/>
            <a:ext cx="2032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tIns="0" anchor="ctr"/>
          <a:lstStyle/>
          <a:p>
            <a:pPr algn="ctr" eaLnBrk="0" hangingPunct="0"/>
            <a:r>
              <a:rPr lang="en-GB" sz="800" b="0" dirty="0">
                <a:solidFill>
                  <a:schemeClr val="bg2">
                    <a:lumMod val="25000"/>
                  </a:schemeClr>
                </a:solidFill>
              </a:rPr>
              <a:t>- Consortium restricted -</a:t>
            </a:r>
          </a:p>
        </p:txBody>
      </p:sp>
      <p:cxnSp>
        <p:nvCxnSpPr>
          <p:cNvPr id="30" name="Connecteur droit 29"/>
          <p:cNvCxnSpPr>
            <a:stCxn id="16" idx="3"/>
          </p:cNvCxnSpPr>
          <p:nvPr/>
        </p:nvCxnSpPr>
        <p:spPr>
          <a:xfrm>
            <a:off x="5852161" y="5084550"/>
            <a:ext cx="1074419" cy="0"/>
          </a:xfrm>
          <a:prstGeom prst="line">
            <a:avLst/>
          </a:prstGeom>
          <a:ln w="1905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7" idx="2"/>
            <a:endCxn id="16" idx="1"/>
          </p:cNvCxnSpPr>
          <p:nvPr/>
        </p:nvCxnSpPr>
        <p:spPr>
          <a:xfrm flipV="1">
            <a:off x="57150" y="5084550"/>
            <a:ext cx="3493771" cy="1533"/>
          </a:xfrm>
          <a:prstGeom prst="line">
            <a:avLst/>
          </a:prstGeom>
          <a:ln w="1905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4" r:id="rId2"/>
    <p:sldLayoutId id="2147483898" r:id="rId3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003399"/>
          </a:solidFill>
          <a:latin typeface="+mj-lt"/>
          <a:ea typeface="+mj-ea"/>
          <a:cs typeface="+mj-cs"/>
        </a:defRPr>
      </a:lvl1pPr>
      <a:lvl2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2pPr>
      <a:lvl3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3pPr>
      <a:lvl4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4pPr>
      <a:lvl5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5pPr>
      <a:lvl6pPr marL="4572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6pPr>
      <a:lvl7pPr marL="9144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7pPr>
      <a:lvl8pPr marL="13716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8pPr>
      <a:lvl9pPr marL="1828800"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</a:defRPr>
      </a:lvl9pPr>
    </p:titleStyle>
    <p:bodyStyle>
      <a:lvl1pPr marL="361950" indent="-227013" algn="l" defTabSz="342900" rtl="0" eaLnBrk="1" fontAlgn="base" hangingPunct="1">
        <a:spcBef>
          <a:spcPts val="450"/>
        </a:spcBef>
        <a:spcAft>
          <a:spcPts val="525"/>
        </a:spcAft>
        <a:buClr>
          <a:srgbClr val="AC0000"/>
        </a:buClr>
        <a:buSzPct val="100000"/>
        <a:buFont typeface="Wingdings 3" panose="05040102010807070707" pitchFamily="18" charset="2"/>
        <a:buChar char=""/>
        <a:tabLst>
          <a:tab pos="738188" algn="l"/>
        </a:tabLst>
        <a:defRPr lang="fr-FR" sz="1800" b="1" kern="1200" dirty="0">
          <a:solidFill>
            <a:srgbClr val="AC0000"/>
          </a:solidFill>
          <a:latin typeface="+mn-lt"/>
          <a:ea typeface="+mn-ea"/>
          <a:cs typeface="+mn-cs"/>
        </a:defRPr>
      </a:lvl1pPr>
      <a:lvl2pPr marL="647700" indent="-285750" algn="l" defTabSz="342900" rtl="0" eaLnBrk="1" fontAlgn="base" hangingPunct="1">
        <a:spcBef>
          <a:spcPts val="225"/>
        </a:spcBef>
        <a:spcAft>
          <a:spcPts val="450"/>
        </a:spcAft>
        <a:buClr>
          <a:srgbClr val="253746"/>
        </a:buClr>
        <a:buSzPct val="100000"/>
        <a:buFont typeface="Wingdings" panose="05000000000000000000" pitchFamily="2" charset="2"/>
        <a:buChar char="Ü"/>
        <a:defRPr sz="1600" b="1" kern="1200">
          <a:solidFill>
            <a:srgbClr val="253746"/>
          </a:solidFill>
          <a:latin typeface="+mn-lt"/>
          <a:ea typeface="+mn-ea"/>
          <a:cs typeface="+mn-cs"/>
        </a:defRPr>
      </a:lvl2pPr>
      <a:lvl3pPr marL="809625" indent="-180975" algn="l" defTabSz="342900" rtl="0" eaLnBrk="1" fontAlgn="base" hangingPunct="1">
        <a:spcBef>
          <a:spcPct val="0"/>
        </a:spcBef>
        <a:spcAft>
          <a:spcPts val="150"/>
        </a:spcAft>
        <a:buClrTx/>
        <a:buSzPct val="100000"/>
        <a:buFont typeface="Wingdings 2" panose="05020102010507070707" pitchFamily="18" charset="2"/>
        <a:buChar char=""/>
        <a:defRPr sz="1400" kern="1200">
          <a:solidFill>
            <a:srgbClr val="253746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ous-titre 4"/>
          <p:cNvSpPr>
            <a:spLocks noGrp="1"/>
          </p:cNvSpPr>
          <p:nvPr>
            <p:ph type="subTitle" idx="1"/>
          </p:nvPr>
        </p:nvSpPr>
        <p:spPr>
          <a:xfrm>
            <a:off x="558800" y="3522663"/>
            <a:ext cx="3432175" cy="73866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fr-FR" dirty="0" smtClean="0"/>
              <a:t>Lead Beneficiary : THALES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fr-FR" dirty="0" smtClean="0"/>
              <a:t>Afshin ZIAEI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fr-FR" dirty="0" smtClean="0"/>
              <a:t>2020, November 3</a:t>
            </a:r>
            <a:r>
              <a:rPr lang="en-GB" altLang="fr-FR" baseline="30000" dirty="0" smtClean="0"/>
              <a:t>rd</a:t>
            </a:r>
            <a:r>
              <a:rPr lang="en-GB" altLang="fr-FR" dirty="0" smtClean="0"/>
              <a:t>  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01626" y="1452563"/>
            <a:ext cx="4944268" cy="1681162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3600"/>
              </a:spcAft>
            </a:pPr>
            <a:r>
              <a:rPr lang="en-GB" altLang="fr-FR" dirty="0" smtClean="0">
                <a:solidFill>
                  <a:srgbClr val="000099"/>
                </a:solidFill>
              </a:rPr>
              <a:t>Review Meeting #1</a:t>
            </a:r>
            <a:br>
              <a:rPr lang="en-GB" altLang="fr-FR" dirty="0" smtClean="0">
                <a:solidFill>
                  <a:srgbClr val="000099"/>
                </a:solidFill>
              </a:rPr>
            </a:br>
            <a:r>
              <a:rPr lang="en-GB" altLang="fr-FR" dirty="0" smtClean="0">
                <a:solidFill>
                  <a:srgbClr val="000099"/>
                </a:solidFill>
              </a:rPr>
              <a:t/>
            </a:r>
            <a:br>
              <a:rPr lang="en-GB" altLang="fr-FR" dirty="0" smtClean="0">
                <a:solidFill>
                  <a:srgbClr val="000099"/>
                </a:solidFill>
              </a:rPr>
            </a:br>
            <a:r>
              <a:rPr lang="en-GB" altLang="fr-FR" sz="2000" dirty="0" smtClean="0"/>
              <a:t>WP1 : Project Management</a:t>
            </a:r>
            <a:endParaRPr lang="en-GB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07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34937" indent="0" algn="ctr">
              <a:buNone/>
            </a:pPr>
            <a:r>
              <a:rPr lang="en-US" sz="3600" dirty="0" smtClean="0"/>
              <a:t>Meetings during the first period</a:t>
            </a:r>
          </a:p>
          <a:p>
            <a:pPr marL="134937" indent="0" algn="ctr">
              <a:buNone/>
            </a:pPr>
            <a:r>
              <a:rPr lang="en-US" sz="3200" i="1" dirty="0" smtClean="0">
                <a:solidFill>
                  <a:srgbClr val="253746"/>
                </a:solidFill>
              </a:rPr>
              <a:t>“General”</a:t>
            </a:r>
            <a:endParaRPr lang="en-US" sz="3200" i="1" dirty="0">
              <a:solidFill>
                <a:srgbClr val="253746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145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Meetings during first period</a:t>
            </a:r>
          </a:p>
          <a:p>
            <a:pPr lvl="1"/>
            <a:r>
              <a:rPr lang="en-US" u="sng" dirty="0" smtClean="0"/>
              <a:t>Kick of Meeting</a:t>
            </a:r>
            <a:r>
              <a:rPr lang="en-US" u="sng" dirty="0"/>
              <a:t> </a:t>
            </a:r>
            <a:r>
              <a:rPr lang="en-US" u="sng" dirty="0" smtClean="0"/>
              <a:t>(all partners were represented)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on 2019 September 17</a:t>
            </a:r>
            <a:r>
              <a:rPr lang="en-US" baseline="30000" dirty="0" smtClean="0"/>
              <a:t>th</a:t>
            </a:r>
            <a:r>
              <a:rPr lang="en-US" dirty="0" smtClean="0"/>
              <a:t> &amp;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At Santa Cruz de Tenerife in Spain (Host Partner : CIDETE)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Overview of the project (Administrative, technical, business objectives)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Presentation of each partners and their role in the project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Presentation of each Work package by their lead beneficiary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Technical discussions to start the interactions between partners and establish a roadmap according the Gantt chart from </a:t>
            </a:r>
            <a:r>
              <a:rPr lang="en-US" dirty="0" err="1" smtClean="0"/>
              <a:t>DoW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Presentation of the first version of SMARTEC </a:t>
            </a:r>
            <a:r>
              <a:rPr lang="en-US" dirty="0"/>
              <a:t>website (https://project-smartec.com/) and </a:t>
            </a:r>
            <a:r>
              <a:rPr lang="en-US" dirty="0" smtClean="0"/>
              <a:t>choice of the logo for the project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5445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761412" cy="1198562"/>
          </a:xfrm>
        </p:spPr>
        <p:txBody>
          <a:bodyPr/>
          <a:lstStyle/>
          <a:p>
            <a:r>
              <a:rPr lang="en-US" dirty="0" smtClean="0"/>
              <a:t>General Meetings during first period</a:t>
            </a:r>
          </a:p>
          <a:p>
            <a:pPr lvl="1"/>
            <a:r>
              <a:rPr lang="en-US" u="sng" dirty="0" smtClean="0"/>
              <a:t>Kick of Meeting</a:t>
            </a:r>
            <a:endParaRPr lang="en-US" dirty="0" smtClean="0"/>
          </a:p>
          <a:p>
            <a:pPr lvl="2"/>
            <a:r>
              <a:rPr lang="en-US" dirty="0" smtClean="0"/>
              <a:t>Representatives for general assemblies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4 meetings per year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309"/>
              </p:ext>
            </p:extLst>
          </p:nvPr>
        </p:nvGraphicFramePr>
        <p:xfrm>
          <a:off x="1850346" y="2247440"/>
          <a:ext cx="5206048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88"/>
                <a:gridCol w="840105"/>
                <a:gridCol w="3678555"/>
              </a:tblGrid>
              <a:tr h="1659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Organization</a:t>
                      </a:r>
                      <a:endParaRPr lang="en-US" sz="1600" b="1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General</a:t>
                      </a:r>
                      <a:r>
                        <a:rPr lang="en-US" sz="1600" b="1" baseline="0" noProof="0" dirty="0" smtClean="0"/>
                        <a:t> Assemble Representatives</a:t>
                      </a:r>
                      <a:endParaRPr lang="en-US" sz="1600" b="1" noProof="0" dirty="0"/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r"/>
                      <a:r>
                        <a:rPr lang="en-US" sz="1400" b="1" noProof="0" dirty="0" smtClean="0"/>
                        <a:t>1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THALES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Afshin ZIAEI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r"/>
                      <a:r>
                        <a:rPr lang="en-US" sz="1400" b="1" noProof="0" dirty="0" smtClean="0"/>
                        <a:t>2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CIDETE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/>
                        <a:t>German NORIEGA</a:t>
                      </a:r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r"/>
                      <a:r>
                        <a:rPr lang="en-US" sz="1400" b="1" noProof="0" dirty="0" smtClean="0"/>
                        <a:t>3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RFM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Hamza EL GHANNUDI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r"/>
                      <a:r>
                        <a:rPr lang="en-US" sz="1400" b="1" noProof="0" dirty="0" smtClean="0"/>
                        <a:t>4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FORTH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/>
                        <a:t>George KONSTANTINIDIS</a:t>
                      </a:r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r"/>
                      <a:r>
                        <a:rPr lang="en-US" sz="1400" b="1" noProof="0" dirty="0" smtClean="0"/>
                        <a:t>5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TAIPRO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Bruno HEUSDENS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4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761412" cy="1198562"/>
          </a:xfrm>
        </p:spPr>
        <p:txBody>
          <a:bodyPr/>
          <a:lstStyle/>
          <a:p>
            <a:r>
              <a:rPr lang="en-US" dirty="0" smtClean="0"/>
              <a:t>General Meetings during first period</a:t>
            </a:r>
          </a:p>
          <a:p>
            <a:pPr lvl="1"/>
            <a:r>
              <a:rPr lang="en-US" u="sng" dirty="0" smtClean="0"/>
              <a:t>Kick of Meeting</a:t>
            </a:r>
            <a:endParaRPr lang="en-US" dirty="0" smtClean="0"/>
          </a:p>
          <a:p>
            <a:pPr lvl="2"/>
            <a:r>
              <a:rPr lang="en-US" dirty="0" smtClean="0"/>
              <a:t>WP </a:t>
            </a:r>
            <a:r>
              <a:rPr lang="en-US" dirty="0"/>
              <a:t>leaders have been namely </a:t>
            </a:r>
            <a:r>
              <a:rPr lang="en-US" dirty="0" smtClean="0"/>
              <a:t>identified </a:t>
            </a:r>
            <a:r>
              <a:rPr lang="en-US" dirty="0" smtClean="0">
                <a:sym typeface="Wingdings" panose="05000000000000000000" pitchFamily="2" charset="2"/>
              </a:rPr>
              <a:t> Executive Board</a:t>
            </a:r>
            <a:r>
              <a:rPr lang="en-US" dirty="0" smtClean="0"/>
              <a:t> (2 meetings per year)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87982"/>
              </p:ext>
            </p:extLst>
          </p:nvPr>
        </p:nvGraphicFramePr>
        <p:xfrm>
          <a:off x="1295400" y="2089785"/>
          <a:ext cx="690499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105"/>
                <a:gridCol w="805180"/>
                <a:gridCol w="2338705"/>
              </a:tblGrid>
              <a:tr h="165989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Work Packages</a:t>
                      </a:r>
                      <a:endParaRPr lang="en-US" sz="1600" b="1" noProof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WP Leaders</a:t>
                      </a:r>
                      <a:endParaRPr lang="en-US" sz="1600" b="1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165989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WP1 : Project Management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THALES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Afshin ZIAEI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WP2</a:t>
                      </a:r>
                      <a:r>
                        <a:rPr lang="en-US" sz="1400" b="1" baseline="0" noProof="0" dirty="0" smtClean="0"/>
                        <a:t> : SMARTEC Pilot Line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FORTH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George KONSTANTINIDIS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WP3 </a:t>
                      </a:r>
                      <a:r>
                        <a:rPr lang="en-US" sz="1400" b="1" baseline="0" noProof="0" dirty="0" smtClean="0"/>
                        <a:t> : Prototyping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RFM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Paolo FARINELLI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WP4 : Marketing</a:t>
                      </a:r>
                      <a:r>
                        <a:rPr lang="en-US" sz="1400" b="1" baseline="0" noProof="0" dirty="0" smtClean="0"/>
                        <a:t> &amp; Business Development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CIDETE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German NORIEGA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  <a:tr h="165989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WP5</a:t>
                      </a:r>
                      <a:r>
                        <a:rPr lang="en-US" sz="1400" b="1" baseline="0" noProof="0" dirty="0" smtClean="0"/>
                        <a:t> : Ethics requirements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THALES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Afshin ZIAEI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7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964612" cy="4266972"/>
          </a:xfrm>
        </p:spPr>
        <p:txBody>
          <a:bodyPr/>
          <a:lstStyle/>
          <a:p>
            <a:r>
              <a:rPr lang="en-US" dirty="0" smtClean="0"/>
              <a:t>General Meetings during first period</a:t>
            </a:r>
          </a:p>
          <a:p>
            <a:pPr lvl="1"/>
            <a:r>
              <a:rPr lang="en-US" u="sng" dirty="0" smtClean="0"/>
              <a:t>First general meeting (all partners were represented)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on 2020 January 21</a:t>
            </a:r>
            <a:r>
              <a:rPr lang="en-US" baseline="30000" dirty="0" smtClean="0"/>
              <a:t>st</a:t>
            </a:r>
            <a:r>
              <a:rPr lang="en-US" dirty="0" smtClean="0"/>
              <a:t> &amp; 22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At Liege in Belgium (Host Partner : TAIPRO)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Presentation of work done in each work package between T</a:t>
            </a:r>
            <a:r>
              <a:rPr lang="en-US" baseline="-25000" dirty="0" smtClean="0"/>
              <a:t>0</a:t>
            </a:r>
            <a:r>
              <a:rPr lang="en-US" dirty="0" smtClean="0"/>
              <a:t> and T</a:t>
            </a:r>
            <a:r>
              <a:rPr lang="en-US" baseline="-25000" dirty="0" smtClean="0"/>
              <a:t>0</a:t>
            </a:r>
            <a:r>
              <a:rPr lang="en-US" dirty="0" smtClean="0"/>
              <a:t>+6 : administrative, dissemination, implementation of Pilot Line at FORTH …</a:t>
            </a:r>
          </a:p>
          <a:p>
            <a:pPr lvl="1"/>
            <a:r>
              <a:rPr lang="en-US" u="sng" dirty="0" smtClean="0"/>
              <a:t>Second </a:t>
            </a:r>
            <a:r>
              <a:rPr lang="en-US" u="sng" dirty="0"/>
              <a:t>general </a:t>
            </a:r>
            <a:r>
              <a:rPr lang="en-US" u="sng" dirty="0" smtClean="0"/>
              <a:t>meeting (all partners were represented)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 smtClean="0"/>
              <a:t>Initially planed on 2020 April 28</a:t>
            </a:r>
            <a:r>
              <a:rPr lang="en-US" baseline="30000" dirty="0" smtClean="0"/>
              <a:t>th</a:t>
            </a:r>
            <a:r>
              <a:rPr lang="en-US" dirty="0" smtClean="0"/>
              <a:t> &amp; 29</a:t>
            </a:r>
            <a:r>
              <a:rPr lang="en-US" baseline="30000" dirty="0" smtClean="0"/>
              <a:t>th</a:t>
            </a:r>
            <a:r>
              <a:rPr lang="en-US" dirty="0" smtClean="0"/>
              <a:t> at Perugia in Italy (Host partner : RFM)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Meeting delayed because of COVID-19 </a:t>
            </a:r>
            <a:r>
              <a:rPr lang="en-US" dirty="0" smtClean="0">
                <a:sym typeface="Wingdings" panose="05000000000000000000" pitchFamily="2" charset="2"/>
              </a:rPr>
              <a:t> On 2020 July 10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online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Discussions about the work done during last period and the impact of the sanitary crisis on partners activities and on SMARTEC project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TRT has been the most impacted (TRT closed and/or partial activity) </a:t>
            </a:r>
            <a:r>
              <a:rPr lang="en-US" dirty="0" smtClean="0">
                <a:sym typeface="Wingdings" panose="05000000000000000000" pitchFamily="2" charset="2"/>
              </a:rPr>
              <a:t> impacting all partners. The other partners have been impacted at different levels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6614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964612" cy="4266972"/>
          </a:xfrm>
        </p:spPr>
        <p:txBody>
          <a:bodyPr/>
          <a:lstStyle/>
          <a:p>
            <a:r>
              <a:rPr lang="en-US" dirty="0" smtClean="0"/>
              <a:t>General Meetings during first period</a:t>
            </a:r>
          </a:p>
          <a:p>
            <a:pPr lvl="1"/>
            <a:r>
              <a:rPr lang="en-US" u="sng" dirty="0" smtClean="0"/>
              <a:t>Third general meeting (all partners were represented)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On 2020 October 1</a:t>
            </a:r>
            <a:r>
              <a:rPr lang="en-US" baseline="30000" dirty="0" smtClean="0"/>
              <a:t>st</a:t>
            </a:r>
            <a:r>
              <a:rPr lang="en-US" dirty="0" smtClean="0"/>
              <a:t> online 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Presentation of work done in each work package since last general meeting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Preparation of the review meeting : inputs needed from each partner to each work package leader and to project coordinator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Status of deliverables/Milestones for the first period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8506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34937" indent="0" algn="ctr">
              <a:buNone/>
            </a:pPr>
            <a:r>
              <a:rPr lang="en-US" sz="3600" dirty="0" smtClean="0"/>
              <a:t>Meetings during the first period</a:t>
            </a:r>
          </a:p>
          <a:p>
            <a:pPr marL="134937" indent="0" algn="ctr">
              <a:buNone/>
            </a:pPr>
            <a:r>
              <a:rPr lang="en-US" sz="3200" i="1" dirty="0" smtClean="0">
                <a:solidFill>
                  <a:srgbClr val="253746"/>
                </a:solidFill>
              </a:rPr>
              <a:t>“Technical”</a:t>
            </a:r>
            <a:endParaRPr lang="en-US" sz="3200" i="1" dirty="0">
              <a:solidFill>
                <a:srgbClr val="253746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8484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964612" cy="4266972"/>
          </a:xfrm>
        </p:spPr>
        <p:txBody>
          <a:bodyPr/>
          <a:lstStyle/>
          <a:p>
            <a:r>
              <a:rPr lang="en-US" dirty="0" smtClean="0"/>
              <a:t>Technical Meetings during first period</a:t>
            </a:r>
          </a:p>
          <a:p>
            <a:pPr lvl="1"/>
            <a:r>
              <a:rPr lang="en-US" u="sng" dirty="0" smtClean="0"/>
              <a:t>First technical meeting (all partners were represented)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On 2019 November 5</a:t>
            </a:r>
            <a:r>
              <a:rPr lang="en-US" baseline="30000" dirty="0" smtClean="0"/>
              <a:t>th</a:t>
            </a:r>
            <a:r>
              <a:rPr lang="en-US" dirty="0" smtClean="0"/>
              <a:t>  by phone call 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Feedback and validation of technical decisions took during the Kick of Meeting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Confirmation that consortium agreement has been signed by all partners</a:t>
            </a:r>
          </a:p>
          <a:p>
            <a:pPr lvl="1"/>
            <a:r>
              <a:rPr lang="en-US" u="sng" dirty="0" smtClean="0"/>
              <a:t>Second </a:t>
            </a:r>
            <a:r>
              <a:rPr lang="en-US" u="sng" dirty="0"/>
              <a:t>technical meeting (all partners were represented)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/>
              <a:t>On 2019 November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by phone call 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Round of table where each partner has presented its needs or remarks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 smtClean="0"/>
              <a:t>Trial run </a:t>
            </a:r>
            <a:r>
              <a:rPr lang="en-US" dirty="0"/>
              <a:t>f</a:t>
            </a:r>
            <a:r>
              <a:rPr lang="en-US" dirty="0" smtClean="0"/>
              <a:t>abrications have been started at FORTH</a:t>
            </a:r>
            <a:endParaRPr lang="en-US" dirty="0"/>
          </a:p>
          <a:p>
            <a:pPr lvl="2"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6062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964612" cy="4266972"/>
          </a:xfrm>
        </p:spPr>
        <p:txBody>
          <a:bodyPr/>
          <a:lstStyle/>
          <a:p>
            <a:r>
              <a:rPr lang="en-US" dirty="0" smtClean="0"/>
              <a:t>Technical Meetings during first period</a:t>
            </a:r>
          </a:p>
          <a:p>
            <a:pPr lvl="1"/>
            <a:r>
              <a:rPr lang="en-US" u="sng" dirty="0" smtClean="0"/>
              <a:t>Third technical meeting (THALES &amp; CIDETE)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On 2020 February 12</a:t>
            </a:r>
            <a:r>
              <a:rPr lang="en-US" baseline="30000" dirty="0" smtClean="0"/>
              <a:t>nd</a:t>
            </a:r>
            <a:r>
              <a:rPr lang="en-US" dirty="0" smtClean="0"/>
              <a:t> by phone call 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Discussions on TEC design and axes of improvement for the project need</a:t>
            </a:r>
          </a:p>
          <a:p>
            <a:pPr lvl="1"/>
            <a:r>
              <a:rPr lang="en-US" u="sng" dirty="0" smtClean="0"/>
              <a:t>Fourth </a:t>
            </a:r>
            <a:r>
              <a:rPr lang="en-US" u="sng" dirty="0"/>
              <a:t>technical meeting (all partners were represented)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/>
              <a:t>On 2020 February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by </a:t>
            </a:r>
            <a:r>
              <a:rPr lang="en-US" dirty="0"/>
              <a:t>phone call 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Checking of actions decided during the first general meeting and identification of potential issues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Each WP leader has presented the work progress in their work package</a:t>
            </a:r>
          </a:p>
          <a:p>
            <a:pPr lvl="2"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0728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964612" cy="4266972"/>
          </a:xfrm>
        </p:spPr>
        <p:txBody>
          <a:bodyPr/>
          <a:lstStyle/>
          <a:p>
            <a:r>
              <a:rPr lang="en-US" dirty="0" smtClean="0"/>
              <a:t>Technical Meetings during first period</a:t>
            </a:r>
          </a:p>
          <a:p>
            <a:pPr lvl="1"/>
            <a:r>
              <a:rPr lang="en-US" sz="1400" u="sng" dirty="0" smtClean="0"/>
              <a:t>Fifth technical meeting (THALES &amp; TAIPRO)</a:t>
            </a:r>
            <a:endParaRPr lang="en-US" sz="1400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On 2020 March 12</a:t>
            </a:r>
            <a:r>
              <a:rPr lang="en-US" baseline="30000" dirty="0" smtClean="0"/>
              <a:t>nd</a:t>
            </a:r>
            <a:r>
              <a:rPr lang="en-US" dirty="0" smtClean="0"/>
              <a:t> by phone call 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Discussion on packaging specifications for MEMS RF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Decision of packaging assessment of RF MEMS with TAIPRO means </a:t>
            </a:r>
            <a:r>
              <a:rPr lang="en-US" dirty="0" smtClean="0">
                <a:sym typeface="Wingdings" panose="05000000000000000000" pitchFamily="2" charset="2"/>
              </a:rPr>
              <a:t> trial runs</a:t>
            </a:r>
          </a:p>
          <a:p>
            <a:pPr lvl="1">
              <a:spcAft>
                <a:spcPts val="1200"/>
              </a:spcAft>
            </a:pPr>
            <a:r>
              <a:rPr lang="en-US" sz="1400" u="sng" dirty="0" smtClean="0">
                <a:sym typeface="Wingdings" panose="05000000000000000000" pitchFamily="2" charset="2"/>
              </a:rPr>
              <a:t>Sixth technical meeting (THALES &amp; FORTH)</a:t>
            </a:r>
          </a:p>
          <a:p>
            <a:pPr lvl="2"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On 2020 July 30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by phone call</a:t>
            </a:r>
          </a:p>
          <a:p>
            <a:pPr lvl="2"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Review of the 2 set of masks for the 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r>
              <a:rPr lang="en-US" dirty="0" smtClean="0">
                <a:sym typeface="Wingdings" panose="05000000000000000000" pitchFamily="2" charset="2"/>
              </a:rPr>
              <a:t> run fabrication of SMARTEC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1616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Beneficiary</a:t>
            </a:r>
          </a:p>
          <a:p>
            <a:pPr lvl="1"/>
            <a:r>
              <a:rPr lang="en-US" dirty="0" smtClean="0"/>
              <a:t>THALES</a:t>
            </a:r>
          </a:p>
          <a:p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From T</a:t>
            </a:r>
            <a:r>
              <a:rPr lang="en-US" baseline="-25000" dirty="0" smtClean="0"/>
              <a:t>0</a:t>
            </a:r>
            <a:r>
              <a:rPr lang="en-US" dirty="0" smtClean="0"/>
              <a:t> to T</a:t>
            </a:r>
            <a:r>
              <a:rPr lang="en-US" baseline="-25000" dirty="0" smtClean="0"/>
              <a:t>0</a:t>
            </a:r>
            <a:r>
              <a:rPr lang="en-US" dirty="0" smtClean="0"/>
              <a:t>+36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Coordinate the collaborative work between the project partners</a:t>
            </a:r>
          </a:p>
          <a:p>
            <a:pPr lvl="1"/>
            <a:r>
              <a:rPr lang="en-US" dirty="0" smtClean="0"/>
              <a:t>Manage administrative, legal, and financial activities</a:t>
            </a:r>
          </a:p>
          <a:p>
            <a:pPr lvl="1"/>
            <a:r>
              <a:rPr lang="en-US" dirty="0" smtClean="0"/>
              <a:t>Liaise with the European Commission</a:t>
            </a:r>
          </a:p>
          <a:p>
            <a:pPr lvl="1"/>
            <a:r>
              <a:rPr lang="en-US" dirty="0" smtClean="0"/>
              <a:t>Monitor the gender issue</a:t>
            </a:r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: Project Management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1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34937" indent="0" algn="ctr">
              <a:buNone/>
            </a:pPr>
            <a:r>
              <a:rPr lang="en-US" sz="3600" dirty="0" smtClean="0"/>
              <a:t>Costs statement at M12</a:t>
            </a:r>
            <a:endParaRPr lang="en-US" sz="3200" i="1" dirty="0">
              <a:solidFill>
                <a:srgbClr val="253746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1154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statement at M12</a:t>
            </a:r>
          </a:p>
          <a:p>
            <a:pPr lvl="1"/>
            <a:r>
              <a:rPr lang="en-US" dirty="0" smtClean="0"/>
              <a:t>Remind of project budget (Duration : 36 months)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9511"/>
              </p:ext>
            </p:extLst>
          </p:nvPr>
        </p:nvGraphicFramePr>
        <p:xfrm>
          <a:off x="497820" y="1663745"/>
          <a:ext cx="3867468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873"/>
                <a:gridCol w="702310"/>
                <a:gridCol w="480060"/>
                <a:gridCol w="480060"/>
                <a:gridCol w="480060"/>
                <a:gridCol w="480060"/>
                <a:gridCol w="480060"/>
                <a:gridCol w="51498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Partners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WP1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WP2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WP3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WP4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WP5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2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TRT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86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2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CIDETE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40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99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2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RFM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37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2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FORTH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40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130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2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TAIPRO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38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0" algn="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fr-FR" sz="12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23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160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83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124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-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390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97820" y="1361727"/>
            <a:ext cx="9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PMs</a:t>
            </a:r>
            <a:endParaRPr lang="fr-FR" sz="1400" b="1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57933"/>
              </p:ext>
            </p:extLst>
          </p:nvPr>
        </p:nvGraphicFramePr>
        <p:xfrm>
          <a:off x="497820" y="3311137"/>
          <a:ext cx="8347087" cy="137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810"/>
                <a:gridCol w="699135"/>
                <a:gridCol w="1789747"/>
                <a:gridCol w="2356485"/>
                <a:gridCol w="1000760"/>
                <a:gridCol w="1148397"/>
                <a:gridCol w="1094753"/>
              </a:tblGrid>
              <a:tr h="273016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Partners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Direct </a:t>
                      </a:r>
                      <a:r>
                        <a:rPr lang="en-GB" sz="1200" dirty="0" smtClean="0">
                          <a:effectLst/>
                        </a:rPr>
                        <a:t>personnel </a:t>
                      </a:r>
                      <a:r>
                        <a:rPr lang="en-GB" sz="1200" dirty="0">
                          <a:effectLst/>
                        </a:rPr>
                        <a:t>costs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Direct </a:t>
                      </a:r>
                      <a:r>
                        <a:rPr lang="en-GB" sz="1200" dirty="0" smtClean="0">
                          <a:effectLst/>
                        </a:rPr>
                        <a:t>costs of </a:t>
                      </a:r>
                      <a:r>
                        <a:rPr lang="en-GB" sz="1200" dirty="0">
                          <a:effectLst/>
                        </a:rPr>
                        <a:t>subcontracting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Other costs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Indirect costs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Total </a:t>
                      </a:r>
                      <a:r>
                        <a:rPr lang="en-GB" sz="1200" dirty="0" smtClean="0">
                          <a:effectLst/>
                        </a:rPr>
                        <a:t>costs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TRT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787 072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80 000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216 768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1 083 840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CIDETE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743 000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180 000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230 750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1 153 750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RFM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181 594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22 950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51 136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255 680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FORTH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350 000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35 000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279 000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157 250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821 250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5CD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TAIPRO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241 000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26 000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66 750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333 750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fr-FR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E8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2 302 666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35 000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587 950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722 654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3 648 </a:t>
                      </a:r>
                      <a:r>
                        <a:rPr lang="en-GB" sz="1000" b="1" dirty="0" smtClean="0">
                          <a:effectLst/>
                        </a:rPr>
                        <a:t>270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97820" y="3026750"/>
            <a:ext cx="9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Costs</a:t>
            </a:r>
            <a:endParaRPr lang="fr-F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7769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7" y="696913"/>
            <a:ext cx="4701617" cy="3933825"/>
          </a:xfrm>
        </p:spPr>
        <p:txBody>
          <a:bodyPr/>
          <a:lstStyle/>
          <a:p>
            <a:r>
              <a:rPr lang="en-US" dirty="0" smtClean="0"/>
              <a:t>Costs statement at M12</a:t>
            </a:r>
          </a:p>
          <a:p>
            <a:pPr lvl="1"/>
            <a:r>
              <a:rPr lang="en-US" sz="1400" dirty="0" smtClean="0"/>
              <a:t>Status of PMs and costs per partner &amp; per WP  </a:t>
            </a:r>
            <a:r>
              <a:rPr lang="en-US" sz="1400" u="sng" dirty="0" smtClean="0">
                <a:solidFill>
                  <a:srgbClr val="C00000"/>
                </a:solidFill>
              </a:rPr>
              <a:t>THALES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r>
              <a:rPr lang="en-US" sz="1400" dirty="0" smtClean="0"/>
              <a:t>26,83 PMs have been spent during Year 1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The total costs spent during first period is </a:t>
            </a:r>
            <a:br>
              <a:rPr lang="en-US" sz="1400" dirty="0" smtClean="0"/>
            </a:br>
            <a:r>
              <a:rPr lang="en-US" sz="1400" dirty="0" smtClean="0"/>
              <a:t>220 000 € on </a:t>
            </a:r>
            <a:r>
              <a:rPr lang="en-GB" sz="1400" dirty="0" smtClean="0"/>
              <a:t>1 083 840 € planed for all duration of project </a:t>
            </a:r>
            <a:r>
              <a:rPr lang="en-GB" sz="1400" dirty="0" smtClean="0">
                <a:sym typeface="Wingdings" panose="05000000000000000000" pitchFamily="2" charset="2"/>
              </a:rPr>
              <a:t> 20% spent</a:t>
            </a:r>
            <a:endParaRPr lang="fr-FR" sz="2000" dirty="0">
              <a:latin typeface="Calibri"/>
              <a:ea typeface="Times New Roman"/>
              <a:cs typeface="Times New Roman"/>
            </a:endParaRPr>
          </a:p>
          <a:p>
            <a:pPr lvl="1"/>
            <a:endParaRPr lang="en-US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03525"/>
              </p:ext>
            </p:extLst>
          </p:nvPr>
        </p:nvGraphicFramePr>
        <p:xfrm>
          <a:off x="607237" y="1683387"/>
          <a:ext cx="3798228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480"/>
                <a:gridCol w="935331"/>
                <a:gridCol w="574992"/>
                <a:gridCol w="605155"/>
                <a:gridCol w="540385"/>
                <a:gridCol w="60388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WPs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PMs for all project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Spend at M12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Remaining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5.366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(45 %)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6.634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(55 %)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16.22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(81 %)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3.78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(19 %)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(0 %)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(100 %)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5.244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(21 %)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19.756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(79 %)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-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26.83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(31 %)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59.17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(69 %)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289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02" y="1686725"/>
            <a:ext cx="4324350" cy="265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7" y="696913"/>
            <a:ext cx="4701617" cy="4360665"/>
          </a:xfrm>
        </p:spPr>
        <p:txBody>
          <a:bodyPr/>
          <a:lstStyle/>
          <a:p>
            <a:r>
              <a:rPr lang="en-US" dirty="0" smtClean="0"/>
              <a:t>Costs statement at M12</a:t>
            </a:r>
          </a:p>
          <a:p>
            <a:pPr lvl="1"/>
            <a:r>
              <a:rPr lang="en-US" sz="1400" dirty="0" smtClean="0"/>
              <a:t>Status of PMs and costs per partner &amp; per WP  </a:t>
            </a:r>
            <a:r>
              <a:rPr lang="en-US" sz="1400" u="sng" dirty="0" smtClean="0">
                <a:solidFill>
                  <a:srgbClr val="C00000"/>
                </a:solidFill>
              </a:rPr>
              <a:t>CIDETE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r>
              <a:rPr lang="en-US" sz="1400" dirty="0" smtClean="0"/>
              <a:t>45.73 PMs have been spent during Year 1 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The total costs spent during first period is </a:t>
            </a:r>
            <a:br>
              <a:rPr lang="en-US" sz="1400" dirty="0" smtClean="0"/>
            </a:br>
            <a:r>
              <a:rPr lang="en-US" sz="1400" dirty="0" smtClean="0"/>
              <a:t>468 029.3 € on </a:t>
            </a:r>
            <a:r>
              <a:rPr lang="en-GB" sz="1400" dirty="0"/>
              <a:t>1 153 </a:t>
            </a:r>
            <a:r>
              <a:rPr lang="en-GB" sz="1400" dirty="0" smtClean="0"/>
              <a:t>750</a:t>
            </a:r>
            <a:r>
              <a:rPr lang="en-US" sz="1400" dirty="0" smtClean="0"/>
              <a:t> </a:t>
            </a:r>
            <a:r>
              <a:rPr lang="en-GB" sz="1400" dirty="0" smtClean="0"/>
              <a:t>€ planed for all duration </a:t>
            </a:r>
            <a:r>
              <a:rPr lang="en-GB" sz="1400" dirty="0"/>
              <a:t>of project </a:t>
            </a:r>
            <a:r>
              <a:rPr lang="en-GB" sz="1400" dirty="0" smtClean="0">
                <a:sym typeface="Wingdings" panose="05000000000000000000" pitchFamily="2" charset="2"/>
              </a:rPr>
              <a:t></a:t>
            </a:r>
            <a:r>
              <a:rPr lang="en-GB" sz="1400" dirty="0" smtClean="0"/>
              <a:t> 41% </a:t>
            </a:r>
            <a:r>
              <a:rPr lang="en-GB" sz="1400" dirty="0"/>
              <a:t>spent</a:t>
            </a:r>
            <a:endParaRPr lang="fr-FR" sz="20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20489"/>
              </p:ext>
            </p:extLst>
          </p:nvPr>
        </p:nvGraphicFramePr>
        <p:xfrm>
          <a:off x="613541" y="1698967"/>
          <a:ext cx="378448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480"/>
                <a:gridCol w="903803"/>
                <a:gridCol w="489267"/>
                <a:gridCol w="708660"/>
                <a:gridCol w="540385"/>
                <a:gridCol w="603885"/>
              </a:tblGrid>
              <a:tr h="2934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WPs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PMs for all project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Spend at M12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Remaining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1.33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(33 %)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2.67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(67 %)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37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24.4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(66 %)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12.6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(34 %)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18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(0 %)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(100 %)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40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20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(50 %)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(50 %)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-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-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-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99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45.73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(45.73 %)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53.27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(54 %)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313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698967"/>
            <a:ext cx="4324350" cy="2686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698967"/>
            <a:ext cx="432435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7" y="696913"/>
            <a:ext cx="4701617" cy="4360665"/>
          </a:xfrm>
        </p:spPr>
        <p:txBody>
          <a:bodyPr/>
          <a:lstStyle/>
          <a:p>
            <a:r>
              <a:rPr lang="en-US" dirty="0" smtClean="0"/>
              <a:t>Costs statement at M12</a:t>
            </a:r>
          </a:p>
          <a:p>
            <a:pPr lvl="1"/>
            <a:r>
              <a:rPr lang="en-US" sz="1400" dirty="0" smtClean="0"/>
              <a:t>Status of PMs and costs per partner &amp; per WP  </a:t>
            </a:r>
            <a:r>
              <a:rPr lang="en-US" sz="1400" u="sng" dirty="0" smtClean="0">
                <a:solidFill>
                  <a:srgbClr val="C00000"/>
                </a:solidFill>
              </a:rPr>
              <a:t>RFM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r>
              <a:rPr lang="en-US" sz="1400" dirty="0" smtClean="0"/>
              <a:t>6.33 PMs have been spent during Year 1 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The total costs spent during first period is </a:t>
            </a:r>
            <a:br>
              <a:rPr lang="en-US" sz="1400" dirty="0" smtClean="0"/>
            </a:br>
            <a:r>
              <a:rPr lang="en-US" sz="1400" dirty="0" smtClean="0"/>
              <a:t>43 453.513 € on </a:t>
            </a:r>
            <a:r>
              <a:rPr lang="en-GB" sz="1400" dirty="0"/>
              <a:t>255 </a:t>
            </a:r>
            <a:r>
              <a:rPr lang="en-GB" sz="1400" dirty="0" smtClean="0"/>
              <a:t>680 € planed for all duration </a:t>
            </a:r>
            <a:r>
              <a:rPr lang="en-GB" sz="1400" dirty="0"/>
              <a:t>of project </a:t>
            </a:r>
            <a:r>
              <a:rPr lang="en-GB" sz="1400" dirty="0" smtClean="0">
                <a:sym typeface="Wingdings" panose="05000000000000000000" pitchFamily="2" charset="2"/>
              </a:rPr>
              <a:t></a:t>
            </a:r>
            <a:r>
              <a:rPr lang="en-GB" sz="1400" dirty="0" smtClean="0"/>
              <a:t> 17 % </a:t>
            </a:r>
            <a:r>
              <a:rPr lang="en-GB" sz="1400" dirty="0"/>
              <a:t>spent</a:t>
            </a:r>
            <a:endParaRPr lang="fr-FR" sz="20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11861"/>
              </p:ext>
            </p:extLst>
          </p:nvPr>
        </p:nvGraphicFramePr>
        <p:xfrm>
          <a:off x="613541" y="1698967"/>
          <a:ext cx="378448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480"/>
                <a:gridCol w="903803"/>
                <a:gridCol w="489267"/>
                <a:gridCol w="708660"/>
                <a:gridCol w="540385"/>
                <a:gridCol w="603885"/>
              </a:tblGrid>
              <a:tr h="2934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WPs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PMs for all project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Spend at M12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Remaining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WP1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(32 %)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(69 %)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(38 %)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5.55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(62 %)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(16 %)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11.75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(84 %)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69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6.33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(17 %)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30.67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(83 %)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1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698967"/>
            <a:ext cx="4314825" cy="2695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7" y="696913"/>
            <a:ext cx="4701617" cy="4360665"/>
          </a:xfrm>
        </p:spPr>
        <p:txBody>
          <a:bodyPr/>
          <a:lstStyle/>
          <a:p>
            <a:r>
              <a:rPr lang="en-US" dirty="0" smtClean="0"/>
              <a:t>Costs statement at M12</a:t>
            </a:r>
          </a:p>
          <a:p>
            <a:pPr lvl="1"/>
            <a:r>
              <a:rPr lang="en-US" sz="1400" dirty="0" smtClean="0"/>
              <a:t>Status of PMs and costs per partner &amp; per WP  </a:t>
            </a:r>
            <a:r>
              <a:rPr lang="en-US" sz="1400" u="sng" dirty="0" smtClean="0">
                <a:solidFill>
                  <a:srgbClr val="C00000"/>
                </a:solidFill>
              </a:rPr>
              <a:t>FORTH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r>
              <a:rPr lang="en-US" sz="1400" dirty="0" smtClean="0"/>
              <a:t>46.01 PMs have been spent during Year 1 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The total costs spent during first period is </a:t>
            </a:r>
            <a:br>
              <a:rPr lang="en-US" sz="1400" dirty="0" smtClean="0"/>
            </a:br>
            <a:r>
              <a:rPr lang="en-US" sz="1400" dirty="0" smtClean="0"/>
              <a:t>233 661.98 € on </a:t>
            </a:r>
            <a:r>
              <a:rPr lang="en-GB" sz="1400" dirty="0"/>
              <a:t>821 </a:t>
            </a:r>
            <a:r>
              <a:rPr lang="en-GB" sz="1400" dirty="0" smtClean="0"/>
              <a:t>250</a:t>
            </a:r>
            <a:r>
              <a:rPr lang="fr-FR" sz="2000" dirty="0" smtClean="0">
                <a:latin typeface="Calibri"/>
                <a:cs typeface="Times New Roman"/>
              </a:rPr>
              <a:t> </a:t>
            </a:r>
            <a:r>
              <a:rPr lang="en-GB" sz="1400" dirty="0" smtClean="0"/>
              <a:t>€ planed for all duration </a:t>
            </a:r>
            <a:r>
              <a:rPr lang="en-GB" sz="1400" dirty="0"/>
              <a:t>of project </a:t>
            </a:r>
            <a:r>
              <a:rPr lang="en-GB" sz="1400" dirty="0" smtClean="0">
                <a:sym typeface="Wingdings" panose="05000000000000000000" pitchFamily="2" charset="2"/>
              </a:rPr>
              <a:t></a:t>
            </a:r>
            <a:r>
              <a:rPr lang="en-GB" sz="1400" dirty="0" smtClean="0"/>
              <a:t> 28 % </a:t>
            </a:r>
            <a:r>
              <a:rPr lang="en-GB" sz="1400" dirty="0"/>
              <a:t>spent</a:t>
            </a:r>
            <a:endParaRPr lang="fr-FR" sz="20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91019"/>
              </p:ext>
            </p:extLst>
          </p:nvPr>
        </p:nvGraphicFramePr>
        <p:xfrm>
          <a:off x="613541" y="1698967"/>
          <a:ext cx="378448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480"/>
                <a:gridCol w="903803"/>
                <a:gridCol w="489267"/>
                <a:gridCol w="708660"/>
                <a:gridCol w="540385"/>
                <a:gridCol w="603885"/>
              </a:tblGrid>
              <a:tr h="2934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WPs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PMs for all project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Spend at M12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Remaining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WP1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(38 %)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(62 %)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30,11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(30.11 %)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51,89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(63 %)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(0 %)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(36 %)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(64 %)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69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46.01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(35 %)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83.99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(65 %)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933950" y="641350"/>
            <a:ext cx="3860800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2 new hires</a:t>
            </a:r>
            <a:r>
              <a:rPr lang="en-US" sz="1400" b="1" dirty="0" smtClean="0"/>
              <a:t> at FORTH thanks to </a:t>
            </a:r>
            <a:br>
              <a:rPr lang="en-US" sz="1400" b="1" dirty="0" smtClean="0"/>
            </a:br>
            <a:r>
              <a:rPr lang="en-US" sz="1400" b="1" dirty="0" smtClean="0"/>
              <a:t>SMARTEC project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i="1" dirty="0" err="1" smtClean="0"/>
              <a:t>Loukas</a:t>
            </a:r>
            <a:r>
              <a:rPr lang="en-US" sz="1400" i="1" dirty="0" smtClean="0"/>
              <a:t> MICHALAS (MEMS-RF)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i="1" dirty="0" smtClean="0"/>
              <a:t>Manos TRICHAS (Marketing &amp; business</a:t>
            </a:r>
            <a:r>
              <a:rPr lang="en-US" sz="1400" dirty="0" smtClean="0"/>
              <a:t>)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956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698967"/>
            <a:ext cx="4324350" cy="264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7" y="696913"/>
            <a:ext cx="4701617" cy="4360665"/>
          </a:xfrm>
        </p:spPr>
        <p:txBody>
          <a:bodyPr/>
          <a:lstStyle/>
          <a:p>
            <a:r>
              <a:rPr lang="en-US" dirty="0" smtClean="0"/>
              <a:t>Costs statement at M12</a:t>
            </a:r>
          </a:p>
          <a:p>
            <a:pPr lvl="1"/>
            <a:r>
              <a:rPr lang="en-US" sz="1400" dirty="0" smtClean="0"/>
              <a:t>Status of PMs and costs per partner &amp; per WP  </a:t>
            </a:r>
            <a:r>
              <a:rPr lang="en-US" sz="1400" u="sng" dirty="0" smtClean="0">
                <a:solidFill>
                  <a:srgbClr val="C00000"/>
                </a:solidFill>
              </a:rPr>
              <a:t>TAIPRO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r>
              <a:rPr lang="en-US" sz="1400" dirty="0" smtClean="0"/>
              <a:t>5.5 PMs have been spent during Year 1 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The total costs spent during first period is </a:t>
            </a:r>
            <a:br>
              <a:rPr lang="en-US" sz="1400" dirty="0" smtClean="0"/>
            </a:br>
            <a:r>
              <a:rPr lang="en-US" sz="1400" dirty="0" smtClean="0"/>
              <a:t>38 487.25 € on </a:t>
            </a:r>
            <a:r>
              <a:rPr lang="en-GB" sz="1400" dirty="0"/>
              <a:t>333 </a:t>
            </a:r>
            <a:r>
              <a:rPr lang="en-GB" sz="1400" dirty="0" smtClean="0"/>
              <a:t>750</a:t>
            </a:r>
            <a:r>
              <a:rPr lang="fr-FR" sz="2000" dirty="0" smtClean="0">
                <a:latin typeface="Calibri"/>
                <a:cs typeface="Times New Roman"/>
              </a:rPr>
              <a:t> </a:t>
            </a:r>
            <a:r>
              <a:rPr lang="en-GB" sz="1400" dirty="0" smtClean="0"/>
              <a:t>€ planed for all duration </a:t>
            </a:r>
            <a:r>
              <a:rPr lang="en-GB" sz="1400" dirty="0"/>
              <a:t>of project </a:t>
            </a:r>
            <a:r>
              <a:rPr lang="en-GB" sz="1400" dirty="0" smtClean="0">
                <a:sym typeface="Wingdings" panose="05000000000000000000" pitchFamily="2" charset="2"/>
              </a:rPr>
              <a:t></a:t>
            </a:r>
            <a:r>
              <a:rPr lang="en-GB" sz="1400" dirty="0" smtClean="0"/>
              <a:t> 12 % </a:t>
            </a:r>
            <a:r>
              <a:rPr lang="en-GB" sz="1400" dirty="0"/>
              <a:t>spent</a:t>
            </a:r>
            <a:endParaRPr lang="fr-FR" sz="20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63185"/>
              </p:ext>
            </p:extLst>
          </p:nvPr>
        </p:nvGraphicFramePr>
        <p:xfrm>
          <a:off x="613541" y="1698967"/>
          <a:ext cx="378448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480"/>
                <a:gridCol w="903803"/>
                <a:gridCol w="489267"/>
                <a:gridCol w="708660"/>
                <a:gridCol w="540385"/>
                <a:gridCol w="603885"/>
              </a:tblGrid>
              <a:tr h="2934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WPs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PMs for all project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Spend at M12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Remaining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WP1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(69 %)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(33 %)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5.55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(62 %)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11.75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(84 %)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WP5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69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smtClean="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(14 %)</a:t>
                      </a:r>
                      <a:endParaRPr lang="fr-FR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(86 %)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6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7" y="696913"/>
            <a:ext cx="4701617" cy="4360665"/>
          </a:xfrm>
        </p:spPr>
        <p:txBody>
          <a:bodyPr/>
          <a:lstStyle/>
          <a:p>
            <a:r>
              <a:rPr lang="en-US" dirty="0" smtClean="0"/>
              <a:t>Costs statement at M12</a:t>
            </a:r>
          </a:p>
          <a:p>
            <a:pPr lvl="1"/>
            <a:r>
              <a:rPr lang="en-US" sz="1400" dirty="0" smtClean="0"/>
              <a:t>Overview PMs spent on SMARTEC per WP</a:t>
            </a:r>
            <a:endParaRPr lang="en-US" sz="1400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u="sng" dirty="0" smtClean="0"/>
          </a:p>
          <a:p>
            <a:pPr lvl="1"/>
            <a:r>
              <a:rPr lang="en-US" sz="1400" dirty="0" smtClean="0"/>
              <a:t>130.4 PMs have been spent during Year 1</a:t>
            </a:r>
            <a:br>
              <a:rPr lang="en-US" sz="1400" dirty="0" smtClean="0"/>
            </a:br>
            <a:r>
              <a:rPr lang="en-US" sz="1400" dirty="0" smtClean="0">
                <a:sym typeface="Wingdings" panose="05000000000000000000" pitchFamily="2" charset="2"/>
              </a:rPr>
              <a:t> 33 % PMs spent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WP1 </a:t>
            </a:r>
            <a:r>
              <a:rPr lang="en-US" sz="1400" dirty="0"/>
              <a:t>T</a:t>
            </a:r>
            <a:r>
              <a:rPr lang="en-US" sz="1400" baseline="-25000" dirty="0"/>
              <a:t>0</a:t>
            </a:r>
            <a:r>
              <a:rPr lang="en-US" sz="1400" dirty="0"/>
              <a:t> to </a:t>
            </a:r>
            <a:r>
              <a:rPr lang="en-US" sz="1400" dirty="0" smtClean="0"/>
              <a:t>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+36 			</a:t>
            </a:r>
            <a:r>
              <a:rPr lang="en-US" sz="1400" dirty="0" smtClean="0">
                <a:sym typeface="Wingdings" panose="05000000000000000000" pitchFamily="2" charset="2"/>
              </a:rPr>
              <a:t> 41 % spent</a:t>
            </a:r>
            <a:endParaRPr lang="en-US" sz="1400" dirty="0" smtClean="0"/>
          </a:p>
          <a:p>
            <a:pPr lvl="1"/>
            <a:r>
              <a:rPr lang="en-US" sz="1400" dirty="0" smtClean="0"/>
              <a:t>WP2 from 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to 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+24 		</a:t>
            </a:r>
            <a:r>
              <a:rPr lang="en-US" sz="1400" dirty="0" smtClean="0">
                <a:sym typeface="Wingdings" panose="05000000000000000000" pitchFamily="2" charset="2"/>
              </a:rPr>
              <a:t> 49 % spent</a:t>
            </a:r>
            <a:endParaRPr lang="en-US" sz="1400" dirty="0" smtClean="0"/>
          </a:p>
          <a:p>
            <a:pPr lvl="1"/>
            <a:r>
              <a:rPr lang="en-US" sz="1400" dirty="0" smtClean="0"/>
              <a:t>WP3 will start at M18 	</a:t>
            </a:r>
            <a:r>
              <a:rPr lang="en-US" sz="1400" dirty="0" smtClean="0">
                <a:sym typeface="Wingdings" panose="05000000000000000000" pitchFamily="2" charset="2"/>
              </a:rPr>
              <a:t> 0 % spent</a:t>
            </a:r>
            <a:endParaRPr lang="en-US" sz="1400" dirty="0" smtClean="0"/>
          </a:p>
          <a:p>
            <a:pPr lvl="1"/>
            <a:r>
              <a:rPr lang="en-US" sz="1400" dirty="0" smtClean="0"/>
              <a:t>WP4 from 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+6 to 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+36 	</a:t>
            </a:r>
            <a:r>
              <a:rPr lang="en-US" sz="1400" dirty="0" smtClean="0">
                <a:sym typeface="Wingdings" panose="05000000000000000000" pitchFamily="2" charset="2"/>
              </a:rPr>
              <a:t> 35 % spent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55704"/>
              </p:ext>
            </p:extLst>
          </p:nvPr>
        </p:nvGraphicFramePr>
        <p:xfrm>
          <a:off x="554175" y="1530810"/>
          <a:ext cx="3708399" cy="1655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480"/>
                <a:gridCol w="913447"/>
                <a:gridCol w="564515"/>
                <a:gridCol w="615632"/>
                <a:gridCol w="489585"/>
                <a:gridCol w="586740"/>
              </a:tblGrid>
              <a:tr h="4367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WPs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PMs for </a:t>
                      </a:r>
                      <a:r>
                        <a:rPr lang="en-GB" sz="1200" dirty="0" smtClean="0">
                          <a:effectLst/>
                        </a:rPr>
                        <a:t/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all </a:t>
                      </a:r>
                      <a:r>
                        <a:rPr lang="en-GB" sz="1200" dirty="0">
                          <a:effectLst/>
                        </a:rPr>
                        <a:t>project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PMs Spend </a:t>
                      </a:r>
                      <a:r>
                        <a:rPr lang="en-GB" sz="1200" dirty="0">
                          <a:effectLst/>
                        </a:rPr>
                        <a:t>at M12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Remaining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9.35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(41 %)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13.6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(59 %)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78.18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(49 %)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81.8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(51 %)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(0 %)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83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(100 %)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124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42.87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(35 %)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81.1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(65 %)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WP5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-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390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130.4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(33 %)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259.6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(66.5 %)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8433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50" y="1530810"/>
            <a:ext cx="4314825" cy="263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761412" cy="684146"/>
          </a:xfrm>
        </p:spPr>
        <p:txBody>
          <a:bodyPr/>
          <a:lstStyle/>
          <a:p>
            <a:r>
              <a:rPr lang="en-US" dirty="0"/>
              <a:t>Costs statement at M12</a:t>
            </a:r>
          </a:p>
          <a:p>
            <a:pPr lvl="1"/>
            <a:r>
              <a:rPr lang="en-US" sz="1400" dirty="0"/>
              <a:t>Overview PMs spent on SMARTEC per </a:t>
            </a:r>
            <a:r>
              <a:rPr lang="en-US" sz="1400" dirty="0" smtClean="0"/>
              <a:t>partner</a:t>
            </a:r>
          </a:p>
          <a:p>
            <a:pPr lvl="1"/>
            <a:endParaRPr lang="en-US" sz="1400" u="sng" dirty="0"/>
          </a:p>
          <a:p>
            <a:pPr lvl="1"/>
            <a:endParaRPr lang="en-US" sz="1400" u="sng" dirty="0" smtClean="0"/>
          </a:p>
          <a:p>
            <a:pPr lvl="1"/>
            <a:endParaRPr lang="en-US" sz="1400" u="sng" dirty="0"/>
          </a:p>
          <a:p>
            <a:pPr lvl="1"/>
            <a:endParaRPr lang="en-US" sz="1400" u="sng" dirty="0" smtClean="0"/>
          </a:p>
          <a:p>
            <a:pPr lvl="1"/>
            <a:endParaRPr lang="en-US" sz="1400" u="sng" dirty="0"/>
          </a:p>
          <a:p>
            <a:pPr lvl="1"/>
            <a:endParaRPr lang="en-US" sz="1400" u="sng" dirty="0" smtClean="0"/>
          </a:p>
          <a:p>
            <a:pPr lvl="1"/>
            <a:endParaRPr lang="en-US" sz="1400" u="sng" dirty="0"/>
          </a:p>
          <a:p>
            <a:pPr lvl="1"/>
            <a:endParaRPr lang="en-US" sz="1400" u="sng" dirty="0" smtClean="0"/>
          </a:p>
          <a:p>
            <a:pPr lvl="1"/>
            <a:r>
              <a:rPr lang="en-US" sz="1400" dirty="0" smtClean="0"/>
              <a:t>FORTH has its main efforts in WP2 (ending at M24)</a:t>
            </a:r>
          </a:p>
          <a:p>
            <a:pPr lvl="1"/>
            <a:r>
              <a:rPr lang="en-US" sz="1400" dirty="0" smtClean="0"/>
              <a:t>RFM has its main efforts in WP3 (M18) and WP4 (started at M6)</a:t>
            </a:r>
          </a:p>
          <a:p>
            <a:pPr lvl="1"/>
            <a:r>
              <a:rPr lang="en-US" sz="1400" dirty="0" smtClean="0"/>
              <a:t>TAIPRO has its main efforts in WP3 (M18)</a:t>
            </a:r>
            <a:endParaRPr lang="en-US" sz="14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pic>
        <p:nvPicPr>
          <p:cNvPr id="1945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2" y="1381060"/>
            <a:ext cx="3464151" cy="21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8" y="1381060"/>
            <a:ext cx="3530769" cy="21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49" y="621241"/>
            <a:ext cx="3240000" cy="20218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4"/>
            <a:ext cx="8761412" cy="684146"/>
          </a:xfrm>
        </p:spPr>
        <p:txBody>
          <a:bodyPr/>
          <a:lstStyle/>
          <a:p>
            <a:r>
              <a:rPr lang="en-US" dirty="0"/>
              <a:t>Costs statement at M12</a:t>
            </a:r>
          </a:p>
          <a:p>
            <a:pPr lvl="1"/>
            <a:r>
              <a:rPr lang="en-US" sz="1400" dirty="0"/>
              <a:t>Overview </a:t>
            </a:r>
            <a:r>
              <a:rPr lang="en-US" sz="1400" dirty="0" smtClean="0"/>
              <a:t>of total costs </a:t>
            </a:r>
            <a:r>
              <a:rPr lang="en-US" sz="1400" dirty="0"/>
              <a:t>spent on SMARTEC </a:t>
            </a:r>
            <a:r>
              <a:rPr lang="en-US" sz="1400" dirty="0" smtClean="0"/>
              <a:t>project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024"/>
              </p:ext>
            </p:extLst>
          </p:nvPr>
        </p:nvGraphicFramePr>
        <p:xfrm>
          <a:off x="132895" y="1532911"/>
          <a:ext cx="5091113" cy="1985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420"/>
                <a:gridCol w="1583373"/>
                <a:gridCol w="794385"/>
                <a:gridCol w="534035"/>
                <a:gridCol w="899160"/>
                <a:gridCol w="586740"/>
              </a:tblGrid>
              <a:tr h="4140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Partner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Costs for all project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Spend at M12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Remaining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57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TRT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1,083,840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220,000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(20 %)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863,840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(80 %)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7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CIDETE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1,153,750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468,029.3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(41 %)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685,720.7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(59 %)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7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RFM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255,680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43,453.51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(17 %)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212,226.49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(83 %)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98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FORTH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821,250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233,661.98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(28 %)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587,588.02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(72 %)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7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TAIPRO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333,750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38,487.25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(12 %)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295,262.75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(88 %)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7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3,648,270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</a:rPr>
                        <a:t>1,003,632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(28 %)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2,644,637.96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(72 %)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49" y="2765153"/>
            <a:ext cx="3240000" cy="2019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99436" y="4613053"/>
            <a:ext cx="36593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C00000"/>
                </a:solidFill>
              </a:rPr>
              <a:t>TOTAL</a:t>
            </a:r>
            <a:endParaRPr lang="fr-FR" sz="1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3"/>
            <a:ext cx="8761412" cy="541337"/>
          </a:xfrm>
        </p:spPr>
        <p:txBody>
          <a:bodyPr/>
          <a:lstStyle/>
          <a:p>
            <a:r>
              <a:rPr lang="en-US" dirty="0" smtClean="0"/>
              <a:t>Efforts per partner</a:t>
            </a:r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: Project Management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98803"/>
              </p:ext>
            </p:extLst>
          </p:nvPr>
        </p:nvGraphicFramePr>
        <p:xfrm>
          <a:off x="2428875" y="1425575"/>
          <a:ext cx="431482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825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Partners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PMs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1 - THALES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12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2 – CIDETE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3 – RFM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4 - FORTH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5 - TAIPRO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/>
                        <a:t>Total</a:t>
                      </a:r>
                      <a:endParaRPr lang="en-US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23</a:t>
                      </a:r>
                      <a:endParaRPr lang="en-US" sz="1400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3"/>
            <a:ext cx="8761412" cy="541337"/>
          </a:xfrm>
        </p:spPr>
        <p:txBody>
          <a:bodyPr/>
          <a:lstStyle/>
          <a:p>
            <a:r>
              <a:rPr lang="en-US" dirty="0" smtClean="0"/>
              <a:t>List of deliverables</a:t>
            </a:r>
          </a:p>
          <a:p>
            <a:pPr lvl="1"/>
            <a:r>
              <a:rPr lang="en-US" dirty="0" smtClean="0"/>
              <a:t>3 deliverables expected in first period (Year 1)</a:t>
            </a:r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: Project Management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65870"/>
              </p:ext>
            </p:extLst>
          </p:nvPr>
        </p:nvGraphicFramePr>
        <p:xfrm>
          <a:off x="1210788" y="1549771"/>
          <a:ext cx="654133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4504055"/>
                <a:gridCol w="10212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Number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Deliverable Title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Due Date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D1.1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Consortium agreement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D1.2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activity report of Y1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+12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D1.3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management reports &amp; Y1 Cost statements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+12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D1.4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activity report of Y2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+24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D1.5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management reports &amp; Y2 Cost statements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+24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D1.6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activity report of Y3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+36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D1.7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management reports &amp; Y3 Cost statements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+36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D1.8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Global consolidated report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+36</a:t>
                      </a:r>
                      <a:endParaRPr lang="en-US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6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3"/>
            <a:ext cx="8761412" cy="541337"/>
          </a:xfrm>
        </p:spPr>
        <p:txBody>
          <a:bodyPr/>
          <a:lstStyle/>
          <a:p>
            <a:r>
              <a:rPr lang="en-US" dirty="0" smtClean="0"/>
              <a:t>List of Milestones</a:t>
            </a:r>
          </a:p>
          <a:p>
            <a:pPr lvl="1"/>
            <a:r>
              <a:rPr lang="en-US" dirty="0" smtClean="0"/>
              <a:t>3 milestones expected in first period (Year 1)</a:t>
            </a:r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WP1 : Project Management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92793"/>
              </p:ext>
            </p:extLst>
          </p:nvPr>
        </p:nvGraphicFramePr>
        <p:xfrm>
          <a:off x="2395516" y="1964426"/>
          <a:ext cx="39457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908493"/>
                <a:gridCol w="10212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Number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Deliverable Title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Due Date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MS1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meetings-Y1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+12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MS4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meetings-Y2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+24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MS10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meetings-Y3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+36</a:t>
                      </a:r>
                      <a:endParaRPr lang="en-US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2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3"/>
            <a:ext cx="8761412" cy="350837"/>
          </a:xfrm>
        </p:spPr>
        <p:txBody>
          <a:bodyPr/>
          <a:lstStyle/>
          <a:p>
            <a:r>
              <a:rPr lang="fr-FR" dirty="0" smtClean="0"/>
              <a:t>Gantt chart on WP1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06525"/>
              </p:ext>
            </p:extLst>
          </p:nvPr>
        </p:nvGraphicFramePr>
        <p:xfrm>
          <a:off x="379326" y="1104636"/>
          <a:ext cx="8363947" cy="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805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WPs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noProof="0" dirty="0" smtClean="0"/>
                        <a:t>+6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noProof="0" dirty="0" smtClean="0"/>
                        <a:t>+12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noProof="0" dirty="0" smtClean="0"/>
                        <a:t>+18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noProof="0" dirty="0" smtClean="0"/>
                        <a:t>+24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noProof="0" dirty="0" smtClean="0"/>
                        <a:t>+30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</a:t>
                      </a:r>
                      <a:r>
                        <a:rPr lang="en-US" baseline="-25000" noProof="0" dirty="0" smtClean="0"/>
                        <a:t>0</a:t>
                      </a:r>
                      <a:r>
                        <a:rPr lang="en-US" noProof="0" dirty="0" smtClean="0"/>
                        <a:t>+36</a:t>
                      </a:r>
                      <a:endParaRPr lang="en-US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WP1 : </a:t>
                      </a:r>
                    </a:p>
                    <a:p>
                      <a:pPr algn="ctr"/>
                      <a:r>
                        <a:rPr lang="en-US" noProof="0" dirty="0" smtClean="0"/>
                        <a:t>Project</a:t>
                      </a:r>
                      <a:r>
                        <a:rPr lang="en-US" baseline="0" noProof="0" dirty="0" smtClean="0"/>
                        <a:t> Management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hevron 4"/>
          <p:cNvSpPr/>
          <p:nvPr/>
        </p:nvSpPr>
        <p:spPr>
          <a:xfrm>
            <a:off x="3510013" y="1558158"/>
            <a:ext cx="5203646" cy="356260"/>
          </a:xfrm>
          <a:prstGeom prst="chevron">
            <a:avLst>
              <a:gd name="adj" fmla="val 37167"/>
            </a:avLst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174" y="2139872"/>
            <a:ext cx="3163976" cy="276999"/>
          </a:xfrm>
          <a:prstGeom prst="rect">
            <a:avLst/>
          </a:prstGeom>
          <a:ln w="19050">
            <a:solidFill>
              <a:srgbClr val="AC2C04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sz="1200" b="1" dirty="0" smtClean="0">
                <a:solidFill>
                  <a:srgbClr val="AC2C04"/>
                </a:solidFill>
              </a:rPr>
              <a:t>D1.1</a:t>
            </a:r>
            <a:r>
              <a:rPr lang="en-US" sz="1200" b="1" dirty="0" smtClean="0">
                <a:solidFill>
                  <a:schemeClr val="dk1"/>
                </a:solidFill>
              </a:rPr>
              <a:t> : Consortium agreement (T</a:t>
            </a:r>
            <a:r>
              <a:rPr lang="en-US" sz="1200" b="1" baseline="-25000" dirty="0" smtClean="0">
                <a:solidFill>
                  <a:schemeClr val="dk1"/>
                </a:solidFill>
              </a:rPr>
              <a:t>0</a:t>
            </a:r>
            <a:r>
              <a:rPr lang="en-US" sz="1200" b="1" dirty="0" smtClean="0">
                <a:solidFill>
                  <a:schemeClr val="dk1"/>
                </a:solidFill>
              </a:rPr>
              <a:t>+1)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22174" y="2498267"/>
            <a:ext cx="3163976" cy="276999"/>
          </a:xfrm>
          <a:prstGeom prst="rect">
            <a:avLst/>
          </a:prstGeom>
          <a:ln w="19050">
            <a:solidFill>
              <a:srgbClr val="AC2C04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sz="1200" b="1" dirty="0" smtClean="0">
                <a:solidFill>
                  <a:srgbClr val="AC2C04"/>
                </a:solidFill>
              </a:rPr>
              <a:t>D1.2</a:t>
            </a:r>
            <a:r>
              <a:rPr lang="en-US" sz="1200" b="1" dirty="0" smtClean="0">
                <a:solidFill>
                  <a:schemeClr val="dk1"/>
                </a:solidFill>
              </a:rPr>
              <a:t> : Progress </a:t>
            </a:r>
            <a:r>
              <a:rPr lang="en-US" sz="1200" b="1" dirty="0">
                <a:solidFill>
                  <a:schemeClr val="dk1"/>
                </a:solidFill>
              </a:rPr>
              <a:t>activity report of </a:t>
            </a:r>
            <a:r>
              <a:rPr lang="en-US" sz="1200" b="1" dirty="0" smtClean="0">
                <a:solidFill>
                  <a:schemeClr val="dk1"/>
                </a:solidFill>
              </a:rPr>
              <a:t>Y1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322174" y="2856662"/>
            <a:ext cx="3163976" cy="276999"/>
          </a:xfrm>
          <a:prstGeom prst="rect">
            <a:avLst/>
          </a:prstGeom>
          <a:ln w="19050">
            <a:solidFill>
              <a:srgbClr val="AC2C04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sz="1200" b="1" dirty="0" smtClean="0">
                <a:solidFill>
                  <a:srgbClr val="AC2C04"/>
                </a:solidFill>
              </a:rPr>
              <a:t>D1.3</a:t>
            </a:r>
            <a:r>
              <a:rPr lang="en-US" sz="1200" b="1" dirty="0" smtClean="0">
                <a:solidFill>
                  <a:schemeClr val="dk1"/>
                </a:solidFill>
              </a:rPr>
              <a:t> : Progress </a:t>
            </a:r>
            <a:r>
              <a:rPr lang="en-US" sz="1200" b="1" dirty="0">
                <a:solidFill>
                  <a:schemeClr val="dk1"/>
                </a:solidFill>
              </a:rPr>
              <a:t>management </a:t>
            </a:r>
            <a:r>
              <a:rPr lang="en-US" sz="1200" b="1" dirty="0" smtClean="0">
                <a:solidFill>
                  <a:schemeClr val="dk1"/>
                </a:solidFill>
              </a:rPr>
              <a:t>reports &amp; …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22174" y="3215057"/>
            <a:ext cx="3163976" cy="276999"/>
          </a:xfrm>
          <a:prstGeom prst="rect">
            <a:avLst/>
          </a:prstGeom>
          <a:ln w="19050">
            <a:solidFill>
              <a:srgbClr val="AC2C04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sz="1200" b="1" dirty="0" smtClean="0">
                <a:solidFill>
                  <a:srgbClr val="AC2C04"/>
                </a:solidFill>
              </a:rPr>
              <a:t>D1.4</a:t>
            </a:r>
            <a:r>
              <a:rPr lang="en-US" sz="1200" b="1" dirty="0" smtClean="0">
                <a:solidFill>
                  <a:schemeClr val="dk1"/>
                </a:solidFill>
              </a:rPr>
              <a:t> : Progress </a:t>
            </a:r>
            <a:r>
              <a:rPr lang="en-US" sz="1200" b="1" dirty="0">
                <a:solidFill>
                  <a:schemeClr val="dk1"/>
                </a:solidFill>
              </a:rPr>
              <a:t>activity report of </a:t>
            </a:r>
            <a:r>
              <a:rPr lang="en-US" sz="1200" b="1" dirty="0" smtClean="0">
                <a:solidFill>
                  <a:schemeClr val="dk1"/>
                </a:solidFill>
              </a:rPr>
              <a:t>Y2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22174" y="3573452"/>
            <a:ext cx="3163976" cy="276999"/>
          </a:xfrm>
          <a:prstGeom prst="rect">
            <a:avLst/>
          </a:prstGeom>
          <a:ln w="19050">
            <a:solidFill>
              <a:srgbClr val="AC2C04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sz="1200" b="1" dirty="0" smtClean="0">
                <a:solidFill>
                  <a:srgbClr val="AC2C04"/>
                </a:solidFill>
              </a:rPr>
              <a:t>D1.5</a:t>
            </a:r>
            <a:r>
              <a:rPr lang="en-US" sz="1200" b="1" dirty="0" smtClean="0">
                <a:solidFill>
                  <a:schemeClr val="dk1"/>
                </a:solidFill>
              </a:rPr>
              <a:t> : Progress </a:t>
            </a:r>
            <a:r>
              <a:rPr lang="en-US" sz="1200" b="1" dirty="0">
                <a:solidFill>
                  <a:schemeClr val="dk1"/>
                </a:solidFill>
              </a:rPr>
              <a:t>management reports </a:t>
            </a:r>
            <a:r>
              <a:rPr lang="en-US" sz="1200" b="1" dirty="0" smtClean="0">
                <a:solidFill>
                  <a:schemeClr val="dk1"/>
                </a:solidFill>
              </a:rPr>
              <a:t>&amp; …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322174" y="3931847"/>
            <a:ext cx="3163976" cy="276999"/>
          </a:xfrm>
          <a:prstGeom prst="rect">
            <a:avLst/>
          </a:prstGeom>
          <a:ln w="19050">
            <a:solidFill>
              <a:srgbClr val="AC2C04"/>
            </a:solidFill>
          </a:ln>
        </p:spPr>
        <p:txBody>
          <a:bodyPr wrap="square" lIns="36000">
            <a:spAutoFit/>
          </a:bodyPr>
          <a:lstStyle/>
          <a:p>
            <a:r>
              <a:rPr lang="en-US" sz="1200" b="1" dirty="0" smtClean="0">
                <a:solidFill>
                  <a:srgbClr val="AC2C04"/>
                </a:solidFill>
              </a:rPr>
              <a:t>D1.6 </a:t>
            </a:r>
            <a:r>
              <a:rPr lang="en-US" sz="1200" b="1" dirty="0" smtClean="0">
                <a:solidFill>
                  <a:schemeClr val="dk1"/>
                </a:solidFill>
              </a:rPr>
              <a:t>: Progress </a:t>
            </a:r>
            <a:r>
              <a:rPr lang="en-US" sz="1200" b="1" dirty="0">
                <a:solidFill>
                  <a:schemeClr val="dk1"/>
                </a:solidFill>
              </a:rPr>
              <a:t>activity report of </a:t>
            </a:r>
            <a:r>
              <a:rPr lang="en-US" sz="1200" b="1" dirty="0" smtClean="0">
                <a:solidFill>
                  <a:schemeClr val="dk1"/>
                </a:solidFill>
              </a:rPr>
              <a:t>Y3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2174" y="4290242"/>
            <a:ext cx="3163976" cy="276999"/>
          </a:xfrm>
          <a:prstGeom prst="rect">
            <a:avLst/>
          </a:prstGeom>
          <a:ln w="19050">
            <a:solidFill>
              <a:srgbClr val="AC2C04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sz="1200" b="1" dirty="0" smtClean="0">
                <a:solidFill>
                  <a:srgbClr val="AC2C04"/>
                </a:solidFill>
              </a:rPr>
              <a:t>D1.7 </a:t>
            </a:r>
            <a:r>
              <a:rPr lang="en-US" sz="1200" b="1" dirty="0" smtClean="0">
                <a:solidFill>
                  <a:schemeClr val="dk1"/>
                </a:solidFill>
              </a:rPr>
              <a:t>: Progress </a:t>
            </a:r>
            <a:r>
              <a:rPr lang="en-US" sz="1200" b="1" dirty="0">
                <a:solidFill>
                  <a:schemeClr val="dk1"/>
                </a:solidFill>
              </a:rPr>
              <a:t>management reports &amp; </a:t>
            </a:r>
            <a:r>
              <a:rPr lang="en-US" sz="1200" b="1" dirty="0" smtClean="0">
                <a:solidFill>
                  <a:schemeClr val="dk1"/>
                </a:solidFill>
              </a:rPr>
              <a:t>…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22174" y="4648638"/>
            <a:ext cx="3163976" cy="276999"/>
          </a:xfrm>
          <a:prstGeom prst="rect">
            <a:avLst/>
          </a:prstGeom>
          <a:ln w="19050">
            <a:solidFill>
              <a:srgbClr val="AC2C04"/>
            </a:solidFill>
          </a:ln>
        </p:spPr>
        <p:txBody>
          <a:bodyPr wrap="square" lIns="36000">
            <a:spAutoFit/>
          </a:bodyPr>
          <a:lstStyle/>
          <a:p>
            <a:r>
              <a:rPr lang="en-US" sz="1200" b="1" dirty="0" smtClean="0">
                <a:solidFill>
                  <a:srgbClr val="AC2C04"/>
                </a:solidFill>
              </a:rPr>
              <a:t>D1.8</a:t>
            </a:r>
            <a:r>
              <a:rPr lang="en-US" sz="1200" b="1" dirty="0" smtClean="0">
                <a:solidFill>
                  <a:schemeClr val="dk1"/>
                </a:solidFill>
              </a:rPr>
              <a:t> : Final </a:t>
            </a:r>
            <a:r>
              <a:rPr lang="en-US" sz="1200" b="1" dirty="0">
                <a:solidFill>
                  <a:schemeClr val="dk1"/>
                </a:solidFill>
              </a:rPr>
              <a:t>Global consolidated report</a:t>
            </a:r>
            <a:endParaRPr lang="en-US" sz="1200" b="1" dirty="0"/>
          </a:p>
        </p:txBody>
      </p:sp>
      <p:cxnSp>
        <p:nvCxnSpPr>
          <p:cNvPr id="14" name="Connecteur en angle 13"/>
          <p:cNvCxnSpPr/>
          <p:nvPr/>
        </p:nvCxnSpPr>
        <p:spPr>
          <a:xfrm rot="5400000" flipH="1" flipV="1">
            <a:off x="3393895" y="1828543"/>
            <a:ext cx="403584" cy="219075"/>
          </a:xfrm>
          <a:prstGeom prst="bentConnector3">
            <a:avLst>
              <a:gd name="adj1" fmla="val -153"/>
            </a:avLst>
          </a:prstGeom>
          <a:ln w="19050" cmpd="sng">
            <a:solidFill>
              <a:srgbClr val="AC2C0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/>
          <p:nvPr/>
        </p:nvCxnSpPr>
        <p:spPr>
          <a:xfrm flipV="1">
            <a:off x="3486150" y="1736289"/>
            <a:ext cx="1752600" cy="761979"/>
          </a:xfrm>
          <a:prstGeom prst="bentConnector3">
            <a:avLst>
              <a:gd name="adj1" fmla="val 100000"/>
            </a:avLst>
          </a:prstGeom>
          <a:ln w="19050" cmpd="sng">
            <a:solidFill>
              <a:srgbClr val="AC2C0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flipV="1">
            <a:off x="3486150" y="2498267"/>
            <a:ext cx="1752600" cy="358395"/>
          </a:xfrm>
          <a:prstGeom prst="bentConnector3">
            <a:avLst>
              <a:gd name="adj1" fmla="val 100000"/>
            </a:avLst>
          </a:prstGeom>
          <a:ln w="19050" cmpd="sng">
            <a:solidFill>
              <a:srgbClr val="AC2C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/>
          <p:nvPr/>
        </p:nvCxnSpPr>
        <p:spPr>
          <a:xfrm flipV="1">
            <a:off x="3486150" y="1736289"/>
            <a:ext cx="3505200" cy="1478768"/>
          </a:xfrm>
          <a:prstGeom prst="bentConnector3">
            <a:avLst>
              <a:gd name="adj1" fmla="val 100000"/>
            </a:avLst>
          </a:prstGeom>
          <a:ln w="19050" cmpd="sng">
            <a:solidFill>
              <a:srgbClr val="AC2C0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 flipV="1">
            <a:off x="3486150" y="3215057"/>
            <a:ext cx="3505200" cy="358395"/>
          </a:xfrm>
          <a:prstGeom prst="bentConnector3">
            <a:avLst>
              <a:gd name="adj1" fmla="val 49932"/>
            </a:avLst>
          </a:prstGeom>
          <a:ln w="19050" cmpd="sng">
            <a:solidFill>
              <a:srgbClr val="AC2C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endCxn id="5" idx="3"/>
          </p:cNvCxnSpPr>
          <p:nvPr/>
        </p:nvCxnSpPr>
        <p:spPr>
          <a:xfrm flipV="1">
            <a:off x="3486150" y="1736288"/>
            <a:ext cx="5227509" cy="2195559"/>
          </a:xfrm>
          <a:prstGeom prst="bentConnector3">
            <a:avLst>
              <a:gd name="adj1" fmla="val 99940"/>
            </a:avLst>
          </a:prstGeom>
          <a:ln w="19050" cmpd="sng">
            <a:solidFill>
              <a:srgbClr val="AC2C0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/>
          <p:nvPr/>
        </p:nvCxnSpPr>
        <p:spPr>
          <a:xfrm flipV="1">
            <a:off x="3486150" y="3931847"/>
            <a:ext cx="5227509" cy="358395"/>
          </a:xfrm>
          <a:prstGeom prst="bentConnector3">
            <a:avLst>
              <a:gd name="adj1" fmla="val 33383"/>
            </a:avLst>
          </a:prstGeom>
          <a:ln w="19050" cmpd="sng">
            <a:solidFill>
              <a:srgbClr val="AC2C0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flipV="1">
            <a:off x="3486149" y="4290242"/>
            <a:ext cx="1752601" cy="358396"/>
          </a:xfrm>
          <a:prstGeom prst="bentConnector3">
            <a:avLst>
              <a:gd name="adj1" fmla="val 100000"/>
            </a:avLst>
          </a:prstGeom>
          <a:ln w="19050" cmpd="sng">
            <a:solidFill>
              <a:srgbClr val="AC2C0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3"/>
            <a:ext cx="8761412" cy="526245"/>
          </a:xfrm>
        </p:spPr>
        <p:txBody>
          <a:bodyPr/>
          <a:lstStyle/>
          <a:p>
            <a:r>
              <a:rPr lang="en-US" dirty="0" smtClean="0"/>
              <a:t>Status of deliverables at M12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58881"/>
              </p:ext>
            </p:extLst>
          </p:nvPr>
        </p:nvGraphicFramePr>
        <p:xfrm>
          <a:off x="666277" y="2062576"/>
          <a:ext cx="78790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796"/>
                <a:gridCol w="4504055"/>
                <a:gridCol w="1005205"/>
                <a:gridCol w="1490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Number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Deliverable Title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Due Date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Status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D1.1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Consortium agreement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Deliver on time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D1.2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activity report of Y1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+12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Deliver at 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+14</a:t>
                      </a:r>
                      <a:endParaRPr lang="en-US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D1.3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management reports &amp; Y1 Cost statements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+12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Deliver at T</a:t>
                      </a:r>
                      <a:r>
                        <a:rPr lang="en-US" b="1" baseline="-25000" noProof="0" dirty="0" smtClean="0"/>
                        <a:t>0</a:t>
                      </a:r>
                      <a:r>
                        <a:rPr lang="en-US" b="1" noProof="0" dirty="0" smtClean="0"/>
                        <a:t>+14</a:t>
                      </a:r>
                      <a:endParaRPr lang="en-US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388" y="696913"/>
            <a:ext cx="8761412" cy="362267"/>
          </a:xfrm>
        </p:spPr>
        <p:txBody>
          <a:bodyPr/>
          <a:lstStyle/>
          <a:p>
            <a:r>
              <a:rPr lang="en-US" dirty="0" smtClean="0"/>
              <a:t>Status of milestones at M12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41" y="1559498"/>
            <a:ext cx="5400000" cy="247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8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 during the first period</a:t>
            </a:r>
          </a:p>
          <a:p>
            <a:pPr lvl="1"/>
            <a:r>
              <a:rPr lang="en-US" dirty="0" smtClean="0"/>
              <a:t>4 general meetings (including Kick of Meeting)</a:t>
            </a:r>
          </a:p>
          <a:p>
            <a:pPr lvl="1"/>
            <a:r>
              <a:rPr lang="en-US" dirty="0" smtClean="0"/>
              <a:t>6 technical meetings</a:t>
            </a:r>
          </a:p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Several technical meetings </a:t>
            </a:r>
            <a:r>
              <a:rPr lang="en-US" dirty="0" smtClean="0">
                <a:sym typeface="Wingdings" panose="05000000000000000000" pitchFamily="2" charset="2"/>
              </a:rPr>
              <a:t>delayed or cancelled </a:t>
            </a:r>
            <a:r>
              <a:rPr lang="en-US" dirty="0">
                <a:sym typeface="Wingdings" panose="05000000000000000000" pitchFamily="2" charset="2"/>
              </a:rPr>
              <a:t>due to Covid-19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>
                <a:sym typeface="Wingdings" panose="05000000000000000000" pitchFamily="2" charset="2"/>
              </a:rPr>
              <a:t>2</a:t>
            </a:r>
            <a:r>
              <a:rPr lang="en-US" sz="1400" baseline="30000" dirty="0" smtClean="0">
                <a:sym typeface="Wingdings" panose="05000000000000000000" pitchFamily="2" charset="2"/>
              </a:rPr>
              <a:t>nd</a:t>
            </a:r>
            <a:r>
              <a:rPr lang="en-US" sz="1400" dirty="0" smtClean="0">
                <a:sym typeface="Wingdings" panose="05000000000000000000" pitchFamily="2" charset="2"/>
              </a:rPr>
              <a:t> general meeting postponed from April 2020 to July 2020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>
                <a:sym typeface="Wingdings" panose="05000000000000000000" pitchFamily="2" charset="2"/>
              </a:rPr>
              <a:t>Meeting </a:t>
            </a:r>
            <a:r>
              <a:rPr lang="en-US" sz="1400" dirty="0">
                <a:sym typeface="Wingdings" panose="05000000000000000000" pitchFamily="2" charset="2"/>
              </a:rPr>
              <a:t>at </a:t>
            </a:r>
            <a:r>
              <a:rPr lang="en-US" sz="1400" dirty="0" err="1">
                <a:sym typeface="Wingdings" panose="05000000000000000000" pitchFamily="2" charset="2"/>
              </a:rPr>
              <a:t>Palaiseau</a:t>
            </a:r>
            <a:r>
              <a:rPr lang="en-US" sz="1400" dirty="0">
                <a:sym typeface="Wingdings" panose="05000000000000000000" pitchFamily="2" charset="2"/>
              </a:rPr>
              <a:t> (THALES) with CIDETE for TEC qualification </a:t>
            </a:r>
            <a:r>
              <a:rPr lang="en-US" sz="1400" dirty="0" smtClean="0">
                <a:sym typeface="Wingdings" panose="05000000000000000000" pitchFamily="2" charset="2"/>
              </a:rPr>
              <a:t>: cancelled</a:t>
            </a:r>
            <a:endParaRPr lang="en-US" sz="14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1400" dirty="0">
                <a:sym typeface="Wingdings" panose="05000000000000000000" pitchFamily="2" charset="2"/>
              </a:rPr>
              <a:t>Meeting at Crete (FORTH) with THALES for Pilot Line </a:t>
            </a:r>
            <a:r>
              <a:rPr lang="en-US" sz="1400" dirty="0" smtClean="0">
                <a:sym typeface="Wingdings" panose="05000000000000000000" pitchFamily="2" charset="2"/>
              </a:rPr>
              <a:t>implementation : cancelled</a:t>
            </a: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WP1 :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102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heme/theme1.xml><?xml version="1.0" encoding="utf-8"?>
<a:theme xmlns:a="http://schemas.openxmlformats.org/drawingml/2006/main" name="presentation_anglais_16_9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ésentation23" id="{72344226-B95F-3A49-8C7D-0EEDA1B0D97F}" vid="{491DDD7D-C24C-E84A-A743-68B6F377417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presentation_anglais_16_9</Template>
  <TotalTime>56440</TotalTime>
  <Words>1947</Words>
  <Application>Microsoft Office PowerPoint</Application>
  <PresentationFormat>Affichage à l'écran (16:9)</PresentationFormat>
  <Paragraphs>706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presentation_anglais_16_9</vt:lpstr>
      <vt:lpstr>Review Meeting #1  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  <vt:lpstr>WP1 : Project Management</vt:lpstr>
    </vt:vector>
  </TitlesOfParts>
  <Company>Thales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SMARTEC : Kick-off Meeting</dc:title>
  <dc:creator>MARTINS Paolo</dc:creator>
  <cp:lastModifiedBy>MARTINS Paolo</cp:lastModifiedBy>
  <cp:revision>436</cp:revision>
  <cp:lastPrinted>2020-02-07T10:55:20Z</cp:lastPrinted>
  <dcterms:created xsi:type="dcterms:W3CDTF">2019-09-03T13:38:44Z</dcterms:created>
  <dcterms:modified xsi:type="dcterms:W3CDTF">2020-10-29T12:44:29Z</dcterms:modified>
</cp:coreProperties>
</file>